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notesSlides/notesSlide18.xml" ContentType="application/vnd.openxmlformats-officedocument.presentationml.notesSlide+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notesSlides/notesSlide22.xml" ContentType="application/vnd.openxmlformats-officedocument.presentationml.notesSlide+xml"/>
  <Override PartName="/ppt/tags/tag37.xml" ContentType="application/vnd.openxmlformats-officedocument.presentationml.tags+xml"/>
  <Override PartName="/ppt/notesSlides/notesSlide23.xml" ContentType="application/vnd.openxmlformats-officedocument.presentationml.notesSlide+xml"/>
  <Override PartName="/ppt/tags/tag38.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501" r:id="rId2"/>
    <p:sldId id="563" r:id="rId3"/>
    <p:sldId id="600" r:id="rId4"/>
    <p:sldId id="502" r:id="rId5"/>
    <p:sldId id="503" r:id="rId6"/>
    <p:sldId id="505" r:id="rId7"/>
    <p:sldId id="589" r:id="rId8"/>
    <p:sldId id="601" r:id="rId9"/>
    <p:sldId id="568" r:id="rId10"/>
    <p:sldId id="590" r:id="rId11"/>
    <p:sldId id="509" r:id="rId12"/>
    <p:sldId id="591" r:id="rId13"/>
    <p:sldId id="510" r:id="rId14"/>
    <p:sldId id="511" r:id="rId15"/>
    <p:sldId id="512" r:id="rId16"/>
    <p:sldId id="592" r:id="rId17"/>
    <p:sldId id="593" r:id="rId18"/>
    <p:sldId id="597" r:id="rId19"/>
    <p:sldId id="594" r:id="rId20"/>
    <p:sldId id="595" r:id="rId21"/>
    <p:sldId id="596" r:id="rId22"/>
    <p:sldId id="624" r:id="rId23"/>
    <p:sldId id="625" r:id="rId24"/>
    <p:sldId id="60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BA"/>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7039" autoAdjust="0"/>
  </p:normalViewPr>
  <p:slideViewPr>
    <p:cSldViewPr>
      <p:cViewPr varScale="1">
        <p:scale>
          <a:sx n="75" d="100"/>
          <a:sy n="75" d="100"/>
        </p:scale>
        <p:origin x="708" y="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0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A756BF-5C14-A247-A374-2D5EAE3761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a:extLst>
              <a:ext uri="{FF2B5EF4-FFF2-40B4-BE49-F238E27FC236}">
                <a16:creationId xmlns:a16="http://schemas.microsoft.com/office/drawing/2014/main" id="{F0BE0E6A-A5C5-2842-9986-3C82C0162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5BFD93-5885-0B4E-9D85-5556455CCEDF}" type="datetimeFigureOut">
              <a:rPr lang="en-US" smtClean="0"/>
              <a:t>11/12/2021</a:t>
            </a:fld>
            <a:endParaRPr lang="en-US"/>
          </a:p>
        </p:txBody>
      </p:sp>
      <p:sp>
        <p:nvSpPr>
          <p:cNvPr id="4" name="Footer Placeholder 3">
            <a:extLst>
              <a:ext uri="{FF2B5EF4-FFF2-40B4-BE49-F238E27FC236}">
                <a16:creationId xmlns:a16="http://schemas.microsoft.com/office/drawing/2014/main" id="{11D37F81-A87E-B741-B190-1B3749BB09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5" name="Slide Number Placeholder 4">
            <a:extLst>
              <a:ext uri="{FF2B5EF4-FFF2-40B4-BE49-F238E27FC236}">
                <a16:creationId xmlns:a16="http://schemas.microsoft.com/office/drawing/2014/main" id="{80EFE81B-D5C7-B743-A634-A5C396AD6F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51936-C162-D34B-9F5F-8157359A900C}" type="slidenum">
              <a:rPr lang="en-US" smtClean="0"/>
              <a:t>‹N›</a:t>
            </a:fld>
            <a:endParaRPr lang="en-US"/>
          </a:p>
        </p:txBody>
      </p:sp>
    </p:spTree>
    <p:extLst>
      <p:ext uri="{BB962C8B-B14F-4D97-AF65-F5344CB8AC3E}">
        <p14:creationId xmlns:p14="http://schemas.microsoft.com/office/powerpoint/2010/main" val="420875263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1</a:t>
            </a:fld>
            <a:endParaRPr lang="en-US" dirty="0"/>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62EF2815-6E95-6D4C-B013-8D9A10F61C8A}"/>
              </a:ext>
            </a:extLst>
          </p:cNvPr>
          <p:cNvSpPr>
            <a:spLocks noGrp="1"/>
          </p:cNvSpPr>
          <p:nvPr>
            <p:ph type="ftr" sz="quarter" idx="10"/>
          </p:nvPr>
        </p:nvSpPr>
        <p:spPr/>
        <p:txBody>
          <a:bodyPr/>
          <a:lstStyle/>
          <a:p>
            <a:r>
              <a:rPr lang="en-US" dirty="0"/>
              <a:t>Harris &amp; Harris, Digital Design and Computer
Architecture, ARM Ed., Morgan Kaufmann</a:t>
            </a:r>
          </a:p>
        </p:txBody>
      </p:sp>
      <p:sp>
        <p:nvSpPr>
          <p:cNvPr id="3" name="Header Placeholder 2">
            <a:extLst>
              <a:ext uri="{FF2B5EF4-FFF2-40B4-BE49-F238E27FC236}">
                <a16:creationId xmlns:a16="http://schemas.microsoft.com/office/drawing/2014/main" id="{0E12F190-A593-3447-9FD4-4EF7E0CF8AA9}"/>
              </a:ext>
            </a:extLst>
          </p:cNvPr>
          <p:cNvSpPr>
            <a:spLocks noGrp="1"/>
          </p:cNvSpPr>
          <p:nvPr>
            <p:ph type="hdr" sz="quarter" idx="11"/>
          </p:nvPr>
        </p:nvSpPr>
        <p:spPr/>
        <p:txBody>
          <a:bodyPr/>
          <a:lstStyle/>
          <a:p>
            <a:r>
              <a:rPr lang="en-US" dirty="0" err="1"/>
              <a:t>Fondamenti</a:t>
            </a:r>
            <a:r>
              <a:rPr lang="en-US"/>
              <a:t> di Elettronica Digitale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10</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5C8AB445-BA02-1F41-A64F-A526EF745D48}"/>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D4E3F51E-1BDD-D445-9CC3-0311688F00F6}"/>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11</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034EE438-E063-1C46-A0D0-82C387555645}"/>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C983A937-C60F-E342-96C0-E59896DA9285}"/>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12</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20741F0C-B061-CA4E-A1A8-5ED9F6E40595}"/>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F1E29088-6458-174E-A4C2-AE3B92B43174}"/>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13</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FDB20D-BE67-2C49-902A-AECA2D1ED04F}"/>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3031D5E9-DDD1-9B40-A951-D8CC99541F30}"/>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14</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5EA23715-E6D9-9A49-86BA-02F81A15C7D4}"/>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B5AC5685-A214-FB40-8FAF-E946D2A1D8D7}"/>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15</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58769BF-3539-314A-9F38-18558D057D10}"/>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B31011CB-F370-7E4A-8F1A-9886126F1359}"/>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16</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071820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17</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040994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18</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367622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19</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57382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2</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2AE7514C-B918-B94C-A670-60F718823FC8}"/>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D3D04E12-E069-F94A-B79A-B915CECB2221}"/>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20</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1892643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21</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625317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22</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1467937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23</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646447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24</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70642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3</a:t>
            </a:fld>
            <a:endParaRPr lang="en-US" dirty="0"/>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62EF2815-6E95-6D4C-B013-8D9A10F61C8A}"/>
              </a:ext>
            </a:extLst>
          </p:cNvPr>
          <p:cNvSpPr>
            <a:spLocks noGrp="1"/>
          </p:cNvSpPr>
          <p:nvPr>
            <p:ph type="ftr" sz="quarter" idx="10"/>
          </p:nvPr>
        </p:nvSpPr>
        <p:spPr/>
        <p:txBody>
          <a:bodyPr/>
          <a:lstStyle/>
          <a:p>
            <a:r>
              <a:rPr lang="en-US" dirty="0"/>
              <a:t>Harris &amp; Harris, Digital Design and Computer
Architecture, ARM Ed., Morgan Kaufmann</a:t>
            </a:r>
          </a:p>
        </p:txBody>
      </p:sp>
      <p:sp>
        <p:nvSpPr>
          <p:cNvPr id="3" name="Header Placeholder 2">
            <a:extLst>
              <a:ext uri="{FF2B5EF4-FFF2-40B4-BE49-F238E27FC236}">
                <a16:creationId xmlns:a16="http://schemas.microsoft.com/office/drawing/2014/main" id="{0E12F190-A593-3447-9FD4-4EF7E0CF8AA9}"/>
              </a:ext>
            </a:extLst>
          </p:cNvPr>
          <p:cNvSpPr>
            <a:spLocks noGrp="1"/>
          </p:cNvSpPr>
          <p:nvPr>
            <p:ph type="hdr" sz="quarter" idx="11"/>
          </p:nvPr>
        </p:nvSpPr>
        <p:spPr/>
        <p:txBody>
          <a:bodyPr/>
          <a:lstStyle/>
          <a:p>
            <a:r>
              <a:rPr lang="en-US" dirty="0" err="1"/>
              <a:t>Fondamenti</a:t>
            </a:r>
            <a:r>
              <a:rPr lang="en-US"/>
              <a:t> di Elettronica Digitale</a:t>
            </a:r>
          </a:p>
        </p:txBody>
      </p:sp>
    </p:spTree>
    <p:extLst>
      <p:ext uri="{BB962C8B-B14F-4D97-AF65-F5344CB8AC3E}">
        <p14:creationId xmlns:p14="http://schemas.microsoft.com/office/powerpoint/2010/main" val="4066696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4</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5</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r>
              <a:rPr lang="en-US" dirty="0"/>
              <a:t>Fine </a:t>
            </a:r>
            <a:r>
              <a:rPr lang="en-US" dirty="0" err="1"/>
              <a:t>lezione</a:t>
            </a:r>
            <a:r>
              <a:rPr lang="en-US" dirty="0"/>
              <a:t> 5</a:t>
            </a:r>
          </a:p>
        </p:txBody>
      </p:sp>
      <p:sp>
        <p:nvSpPr>
          <p:cNvPr id="2" name="Footer Placeholder 1">
            <a:extLst>
              <a:ext uri="{FF2B5EF4-FFF2-40B4-BE49-F238E27FC236}">
                <a16:creationId xmlns:a16="http://schemas.microsoft.com/office/drawing/2014/main" id="{100F0FB4-583A-4B43-B701-8F03634D464A}"/>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477F4EB-D25F-F54F-A8AF-9B1266AF5061}"/>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6</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F8645FE1-BFC0-7743-A151-C4D350973419}"/>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525DC7-5F05-7C49-A78D-AF8ED0F16398}"/>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7</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024AEAB-CBEB-E848-8DFC-CD7E84B388B2}"/>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2D816388-52C7-FD4A-9955-DD09C2D98B4B}"/>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8</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024AEAB-CBEB-E848-8DFC-CD7E84B388B2}"/>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2D816388-52C7-FD4A-9955-DD09C2D98B4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2485974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9</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60A84591-DDB8-7548-AC93-E0C3F1B7CEA9}"/>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2C640377-4D67-4846-884E-F4090E55BDEC}"/>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‹N›</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‹N›</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‹N›</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‹N›</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‹N›</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‹N›</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15.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emf"/><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Binary</a:t>
            </a:r>
            <a:r>
              <a:rPr lang="en-US" sz="3200" dirty="0">
                <a:latin typeface="+mj-lt"/>
                <a:cs typeface="Arial" charset="0"/>
              </a:rPr>
              <a:t> encoding: </a:t>
            </a:r>
          </a:p>
          <a:p>
            <a:pPr marL="742950" lvl="1" indent="-285750">
              <a:spcBef>
                <a:spcPct val="20000"/>
              </a:spcBef>
              <a:buFontTx/>
              <a:buChar char="–"/>
            </a:pPr>
            <a:r>
              <a:rPr lang="en-US" sz="2600" dirty="0">
                <a:latin typeface="+mj-lt"/>
                <a:cs typeface="Arial" charset="0"/>
              </a:rPr>
              <a:t>i.e., for four states, 00, 01, 10, 11</a:t>
            </a:r>
          </a:p>
          <a:p>
            <a:pPr marL="342900" indent="-342900">
              <a:spcBef>
                <a:spcPct val="20000"/>
              </a:spcBef>
              <a:buFontTx/>
              <a:buChar char="•"/>
            </a:pPr>
            <a:r>
              <a:rPr lang="en-US" sz="3200" b="1" dirty="0">
                <a:latin typeface="+mj-lt"/>
                <a:cs typeface="Arial" charset="0"/>
              </a:rPr>
              <a:t>One-hot</a:t>
            </a:r>
            <a:r>
              <a:rPr lang="en-US" sz="3200" dirty="0">
                <a:latin typeface="+mj-lt"/>
                <a:cs typeface="Arial" charset="0"/>
              </a:rPr>
              <a:t> encoding</a:t>
            </a:r>
          </a:p>
          <a:p>
            <a:pPr marL="742950" lvl="1" indent="-285750">
              <a:spcBef>
                <a:spcPct val="20000"/>
              </a:spcBef>
              <a:buFontTx/>
              <a:buChar char="–"/>
            </a:pPr>
            <a:r>
              <a:rPr lang="en-US" sz="2600" dirty="0">
                <a:latin typeface="+mj-lt"/>
                <a:cs typeface="Arial" charset="0"/>
              </a:rPr>
              <a:t>One state bit per state</a:t>
            </a:r>
          </a:p>
          <a:p>
            <a:pPr marL="742950" lvl="1" indent="-285750">
              <a:spcBef>
                <a:spcPct val="20000"/>
              </a:spcBef>
              <a:buFontTx/>
              <a:buChar char="–"/>
            </a:pPr>
            <a:r>
              <a:rPr lang="en-US" sz="2600" dirty="0">
                <a:latin typeface="+mj-lt"/>
                <a:cs typeface="Arial" charset="0"/>
              </a:rPr>
              <a:t>Only one state bit HIGH at once</a:t>
            </a:r>
          </a:p>
          <a:p>
            <a:pPr marL="742950" lvl="1" indent="-285750">
              <a:spcBef>
                <a:spcPct val="20000"/>
              </a:spcBef>
              <a:buFontTx/>
              <a:buChar char="–"/>
            </a:pPr>
            <a:r>
              <a:rPr lang="en-US" sz="2600" dirty="0">
                <a:latin typeface="+mj-lt"/>
                <a:cs typeface="Arial" charset="0"/>
              </a:rPr>
              <a:t>i.e., for 4 states, 0001, 0010, 0100, 1000</a:t>
            </a:r>
          </a:p>
          <a:p>
            <a:pPr marL="742950" lvl="1" indent="-285750">
              <a:spcBef>
                <a:spcPct val="20000"/>
              </a:spcBef>
              <a:buFontTx/>
              <a:buChar char="–"/>
            </a:pPr>
            <a:r>
              <a:rPr lang="en-US" sz="2600" dirty="0">
                <a:latin typeface="+mj-lt"/>
                <a:cs typeface="Arial" charset="0"/>
              </a:rPr>
              <a:t>Requires more flip-flops</a:t>
            </a:r>
          </a:p>
          <a:p>
            <a:pPr marL="742950" lvl="1" indent="-285750">
              <a:spcBef>
                <a:spcPct val="20000"/>
              </a:spcBef>
              <a:buFontTx/>
              <a:buChar char="–"/>
            </a:pPr>
            <a:r>
              <a:rPr lang="en-US" sz="2600" dirty="0">
                <a:latin typeface="+mj-lt"/>
                <a:cs typeface="Arial" charset="0"/>
              </a:rPr>
              <a:t>Often next state and output logic is simpler</a:t>
            </a:r>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FSM State Encoding</a:t>
            </a:r>
          </a:p>
        </p:txBody>
      </p:sp>
    </p:spTree>
    <p:extLst>
      <p:ext uri="{BB962C8B-B14F-4D97-AF65-F5344CB8AC3E}">
        <p14:creationId xmlns:p14="http://schemas.microsoft.com/office/powerpoint/2010/main" val="242565849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FSM Output Table</a:t>
            </a:r>
          </a:p>
        </p:txBody>
      </p:sp>
      <p:sp>
        <p:nvSpPr>
          <p:cNvPr id="4" name="Rectangle 44"/>
          <p:cNvSpPr>
            <a:spLocks noChangeArrowheads="1"/>
          </p:cNvSpPr>
          <p:nvPr>
            <p:custDataLst>
              <p:tags r:id="rId1"/>
            </p:custDataLst>
          </p:nvPr>
        </p:nvSpPr>
        <p:spPr bwMode="auto">
          <a:xfrm>
            <a:off x="2514600" y="46482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Y = S</a:t>
            </a:r>
            <a:r>
              <a:rPr lang="en-US" sz="2400" b="1" baseline="-25000" dirty="0">
                <a:latin typeface="Times New Roman" pitchFamily="18" charset="0"/>
                <a:cs typeface="Arial" charset="0"/>
              </a:rPr>
              <a:t>1</a:t>
            </a:r>
            <a:endParaRPr lang="en-US" sz="2400" b="1" i="1" baseline="-25000" dirty="0">
              <a:latin typeface="Times New Roman" pitchFamily="18" charset="0"/>
              <a:cs typeface="Arial" charset="0"/>
            </a:endParaRPr>
          </a:p>
        </p:txBody>
      </p:sp>
      <p:graphicFrame>
        <p:nvGraphicFramePr>
          <p:cNvPr id="5" name="Group 3"/>
          <p:cNvGraphicFramePr>
            <a:graphicFrameLocks/>
          </p:cNvGraphicFramePr>
          <p:nvPr>
            <p:custDataLst>
              <p:tags r:id="rId2"/>
            </p:custDataLst>
            <p:extLst>
              <p:ext uri="{D42A27DB-BD31-4B8C-83A1-F6EECF244321}">
                <p14:modId xmlns:p14="http://schemas.microsoft.com/office/powerpoint/2010/main" val="2185470757"/>
              </p:ext>
            </p:extLst>
          </p:nvPr>
        </p:nvGraphicFramePr>
        <p:xfrm>
          <a:off x="1524001" y="1905000"/>
          <a:ext cx="3352800" cy="2286000"/>
        </p:xfrm>
        <a:graphic>
          <a:graphicData uri="http://schemas.openxmlformats.org/drawingml/2006/table">
            <a:tbl>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a:ln>
                            <a:noFill/>
                          </a:ln>
                          <a:solidFill>
                            <a:schemeClr val="bg1"/>
                          </a:solidFill>
                          <a:effectLst/>
                          <a:latin typeface="Times New Roman" pitchFamily="18" charset="0"/>
                          <a:cs typeface="Arial" charset="0"/>
                        </a:rPr>
                        <a:t>S</a:t>
                      </a:r>
                      <a:r>
                        <a:rPr kumimoji="0" lang="en-US" sz="24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Y</a:t>
                      </a:r>
                      <a:endParaRPr kumimoji="0" lang="en-US" sz="2400" b="1" i="0" u="none" strike="noStrike" cap="none" normalizeH="0" baseline="-25000" dirty="0">
                        <a:ln>
                          <a:noFill/>
                        </a:ln>
                        <a:solidFill>
                          <a:schemeClr val="bg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58216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1297720880"/>
              </p:ext>
            </p:extLst>
          </p:nvPr>
        </p:nvGraphicFramePr>
        <p:xfrm>
          <a:off x="1143000" y="1524000"/>
          <a:ext cx="4343399" cy="2621280"/>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Input</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Next State</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Output</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Y</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2767612294"/>
              </p:ext>
            </p:extLst>
          </p:nvPr>
        </p:nvGraphicFramePr>
        <p:xfrm>
          <a:off x="5715000" y="2133600"/>
          <a:ext cx="2514600" cy="173513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146447"/>
            <a:ext cx="8686800" cy="677108"/>
          </a:xfrm>
          <a:prstGeom prst="rect">
            <a:avLst/>
          </a:prstGeom>
          <a:noFill/>
        </p:spPr>
        <p:txBody>
          <a:bodyPr wrap="square" rtlCol="0">
            <a:spAutoFit/>
          </a:bodyPr>
          <a:lstStyle/>
          <a:p>
            <a:r>
              <a:rPr lang="en-US" sz="3800" dirty="0">
                <a:latin typeface="+mj-lt"/>
              </a:rPr>
              <a:t>Mealy FSM State Transition &amp; Output Table</a:t>
            </a:r>
          </a:p>
        </p:txBody>
      </p:sp>
    </p:spTree>
    <p:extLst>
      <p:ext uri="{BB962C8B-B14F-4D97-AF65-F5344CB8AC3E}">
        <p14:creationId xmlns:p14="http://schemas.microsoft.com/office/powerpoint/2010/main" val="20201598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3987069150"/>
              </p:ext>
            </p:extLst>
          </p:nvPr>
        </p:nvGraphicFramePr>
        <p:xfrm>
          <a:off x="1143000" y="1524000"/>
          <a:ext cx="4343399" cy="2621280"/>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Input</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Next State</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Output</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Y</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4229411616"/>
              </p:ext>
            </p:extLst>
          </p:nvPr>
        </p:nvGraphicFramePr>
        <p:xfrm>
          <a:off x="5715000" y="2133600"/>
          <a:ext cx="2514600" cy="173513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152400"/>
            <a:ext cx="8686800" cy="677108"/>
          </a:xfrm>
          <a:prstGeom prst="rect">
            <a:avLst/>
          </a:prstGeom>
          <a:noFill/>
        </p:spPr>
        <p:txBody>
          <a:bodyPr wrap="square" rtlCol="0">
            <a:spAutoFit/>
          </a:bodyPr>
          <a:lstStyle/>
          <a:p>
            <a:r>
              <a:rPr lang="en-US" sz="3800" dirty="0">
                <a:latin typeface="+mj-lt"/>
              </a:rPr>
              <a:t>Mealy FSM State Transition &amp; Output Table</a:t>
            </a:r>
          </a:p>
        </p:txBody>
      </p:sp>
      <p:sp>
        <p:nvSpPr>
          <p:cNvPr id="6" name="Rectangle 44"/>
          <p:cNvSpPr>
            <a:spLocks noChangeArrowheads="1"/>
          </p:cNvSpPr>
          <p:nvPr>
            <p:custDataLst>
              <p:tags r:id="rId4"/>
            </p:custDataLst>
          </p:nvPr>
        </p:nvSpPr>
        <p:spPr bwMode="auto">
          <a:xfrm>
            <a:off x="2438400" y="44958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baseline="30000" dirty="0">
                <a:latin typeface="Courier (W1)" pitchFamily="49" charset="0"/>
                <a:cs typeface="Arial" charset="0"/>
              </a:rPr>
              <a:t>’</a:t>
            </a:r>
            <a:r>
              <a:rPr lang="en-US" sz="2400" b="1" i="1" dirty="0">
                <a:latin typeface="Times New Roman" pitchFamily="18" charset="0"/>
                <a:cs typeface="Arial" charset="0"/>
              </a:rPr>
              <a:t> =  A</a:t>
            </a:r>
          </a:p>
          <a:p>
            <a:pPr marL="342900" indent="-342900">
              <a:spcBef>
                <a:spcPct val="20000"/>
              </a:spcBef>
            </a:pPr>
            <a:r>
              <a:rPr lang="en-US" sz="2400" b="1" i="1" dirty="0">
                <a:latin typeface="Times New Roman" pitchFamily="18" charset="0"/>
                <a:cs typeface="Arial" charset="0"/>
              </a:rPr>
              <a:t>Y = S</a:t>
            </a:r>
            <a:r>
              <a:rPr lang="en-US" sz="2400" b="1" baseline="-25000" dirty="0">
                <a:latin typeface="Times New Roman" pitchFamily="18" charset="0"/>
                <a:cs typeface="Arial" charset="0"/>
              </a:rPr>
              <a:t>0 </a:t>
            </a:r>
            <a:r>
              <a:rPr lang="en-US" sz="2400" b="1" i="1" dirty="0">
                <a:latin typeface="Times New Roman" pitchFamily="18" charset="0"/>
                <a:cs typeface="Arial" charset="0"/>
              </a:rPr>
              <a:t>A</a:t>
            </a:r>
            <a:endParaRPr lang="en-US" sz="2400" b="1" i="1" baseline="-25000" dirty="0">
              <a:latin typeface="Times New Roman" pitchFamily="18" charset="0"/>
              <a:cs typeface="Arial" charset="0"/>
            </a:endParaRPr>
          </a:p>
        </p:txBody>
      </p:sp>
      <p:cxnSp>
        <p:nvCxnSpPr>
          <p:cNvPr id="3" name="Straight Connector 2"/>
          <p:cNvCxnSpPr/>
          <p:nvPr/>
        </p:nvCxnSpPr>
        <p:spPr>
          <a:xfrm>
            <a:off x="3352800" y="457200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8665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FSM Schematic</a:t>
            </a: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Mealy FSM Schematic</a:t>
            </a:r>
          </a:p>
        </p:txBody>
      </p:sp>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6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Moore &amp; Mealy Timing Diagram</a:t>
            </a:r>
          </a:p>
        </p:txBody>
      </p:sp>
      <p:graphicFrame>
        <p:nvGraphicFramePr>
          <p:cNvPr id="3" name="Object 2"/>
          <p:cNvGraphicFramePr>
            <a:graphicFrameLocks noChangeAspect="1"/>
          </p:cNvGraphicFramePr>
          <p:nvPr>
            <p:extLst>
              <p:ext uri="{D42A27DB-BD31-4B8C-83A1-F6EECF244321}">
                <p14:modId xmlns:p14="http://schemas.microsoft.com/office/powerpoint/2010/main" val="3194840200"/>
              </p:ext>
            </p:extLst>
          </p:nvPr>
        </p:nvGraphicFramePr>
        <p:xfrm>
          <a:off x="205571" y="1371600"/>
          <a:ext cx="8557429" cy="3429000"/>
        </p:xfrm>
        <a:graphic>
          <a:graphicData uri="http://schemas.openxmlformats.org/presentationml/2006/ole">
            <mc:AlternateContent xmlns:mc="http://schemas.openxmlformats.org/markup-compatibility/2006">
              <mc:Choice xmlns:v="urn:schemas-microsoft-com:vml" Requires="v">
                <p:oleObj spid="_x0000_s3078" name="VISIO" r:id="rId4" imgW="5859000" imgH="2348280" progId="Visio.Drawing.6">
                  <p:embed/>
                </p:oleObj>
              </mc:Choice>
              <mc:Fallback>
                <p:oleObj name="VISIO" r:id="rId4" imgW="5859000" imgH="2348280" progId="Visio.Drawing.6">
                  <p:embed/>
                  <p:pic>
                    <p:nvPicPr>
                      <p:cNvPr id="0" name=""/>
                      <p:cNvPicPr/>
                      <p:nvPr/>
                    </p:nvPicPr>
                    <p:blipFill>
                      <a:blip r:embed="rId5"/>
                      <a:stretch>
                        <a:fillRect/>
                      </a:stretch>
                    </p:blipFill>
                    <p:spPr>
                      <a:xfrm>
                        <a:off x="205571" y="1371600"/>
                        <a:ext cx="8557429" cy="34290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0C228DA-CC41-4942-9E1A-FDD0B0DDBA22}"/>
              </a:ext>
            </a:extLst>
          </p:cNvPr>
          <p:cNvGraphicFramePr>
            <a:graphicFrameLocks noChangeAspect="1"/>
          </p:cNvGraphicFramePr>
          <p:nvPr>
            <p:extLst>
              <p:ext uri="{D42A27DB-BD31-4B8C-83A1-F6EECF244321}">
                <p14:modId xmlns:p14="http://schemas.microsoft.com/office/powerpoint/2010/main" val="2459281152"/>
              </p:ext>
            </p:extLst>
          </p:nvPr>
        </p:nvGraphicFramePr>
        <p:xfrm>
          <a:off x="685800" y="5029200"/>
          <a:ext cx="2958661" cy="1629873"/>
        </p:xfrm>
        <a:graphic>
          <a:graphicData uri="http://schemas.openxmlformats.org/presentationml/2006/ole">
            <mc:AlternateContent xmlns:mc="http://schemas.openxmlformats.org/markup-compatibility/2006">
              <mc:Choice xmlns:v="urn:schemas-microsoft-com:vml" Requires="v">
                <p:oleObj spid="_x0000_s3079" name="VISIO" r:id="rId6" imgW="2339280" imgH="1289160" progId="Visio.Drawing.6">
                  <p:embed/>
                </p:oleObj>
              </mc:Choice>
              <mc:Fallback>
                <p:oleObj name="VISIO" r:id="rId6" imgW="2339280" imgH="1289160" progId="Visio.Drawing.6">
                  <p:embed/>
                  <p:pic>
                    <p:nvPicPr>
                      <p:cNvPr id="3" name="Object 2"/>
                      <p:cNvPicPr/>
                      <p:nvPr/>
                    </p:nvPicPr>
                    <p:blipFill>
                      <a:blip r:embed="rId7"/>
                      <a:stretch>
                        <a:fillRect/>
                      </a:stretch>
                    </p:blipFill>
                    <p:spPr>
                      <a:xfrm>
                        <a:off x="685800" y="5029200"/>
                        <a:ext cx="2958661" cy="1629873"/>
                      </a:xfrm>
                      <a:prstGeom prst="rect">
                        <a:avLst/>
                      </a:prstGeom>
                    </p:spPr>
                  </p:pic>
                </p:oleObj>
              </mc:Fallback>
            </mc:AlternateContent>
          </a:graphicData>
        </a:graphic>
      </p:graphicFrame>
      <p:pic>
        <p:nvPicPr>
          <p:cNvPr id="5" name="Picture 8">
            <a:extLst>
              <a:ext uri="{FF2B5EF4-FFF2-40B4-BE49-F238E27FC236}">
                <a16:creationId xmlns:a16="http://schemas.microsoft.com/office/drawing/2014/main" id="{D34C8F2C-6378-044C-A3ED-768701E1345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60921" y="5029199"/>
            <a:ext cx="1954660" cy="16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18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buFont typeface="Arial" panose="020B0604020202020204" pitchFamily="34" charset="0"/>
              <a:buChar char="•"/>
            </a:pPr>
            <a:r>
              <a:rPr lang="en-US" sz="2400" dirty="0">
                <a:latin typeface="+mj-lt"/>
              </a:rPr>
              <a:t>A Moore machine typically has more states than a Mealy machine for a given problem.</a:t>
            </a:r>
          </a:p>
          <a:p>
            <a:pPr algn="l"/>
            <a:endParaRPr lang="en-US" sz="2400" dirty="0">
              <a:latin typeface="+mj-lt"/>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dirty="0">
                <a:ln>
                  <a:noFill/>
                </a:ln>
                <a:solidFill>
                  <a:prstClr val="black"/>
                </a:solidFill>
                <a:effectLst/>
                <a:uLnTx/>
                <a:uFillTx/>
                <a:latin typeface="+mj-lt"/>
                <a:ea typeface="+mn-ea"/>
                <a:cs typeface="+mn-cs"/>
              </a:rPr>
              <a:t>If the Mealy output were delayed through a flip-flop, it would match the Moore output.  When choosing your FSM design style, consider when you want your outputs to respond.</a:t>
            </a:r>
          </a:p>
          <a:p>
            <a:pPr algn="l"/>
            <a:endParaRPr lang="en-US" sz="2400" dirty="0">
              <a:latin typeface="+mj-lt"/>
              <a:cs typeface="Arial" charset="0"/>
            </a:endParaRPr>
          </a:p>
          <a:p>
            <a:r>
              <a:rPr lang="en-US" sz="2400" dirty="0">
                <a:latin typeface="+mj-lt"/>
              </a:rPr>
              <a:t>A Mealy machine with registered outputs has the same temporal </a:t>
            </a:r>
            <a:r>
              <a:rPr lang="en-US" sz="2400" dirty="0" err="1">
                <a:latin typeface="+mj-lt"/>
              </a:rPr>
              <a:t>behaviour</a:t>
            </a:r>
            <a:r>
              <a:rPr lang="en-US" sz="2400" dirty="0">
                <a:latin typeface="+mj-lt"/>
              </a:rPr>
              <a:t> of a Moore Machine:</a:t>
            </a:r>
          </a:p>
          <a:p>
            <a:pPr marL="800100" lvl="1" indent="-342900">
              <a:buFont typeface="Arial" panose="020B0604020202020204" pitchFamily="34" charset="0"/>
              <a:buChar char="•"/>
            </a:pPr>
            <a:r>
              <a:rPr lang="en-US" sz="2400" dirty="0">
                <a:latin typeface="+mj-lt"/>
              </a:rPr>
              <a:t>Avoids ‘glitchy’ outputs </a:t>
            </a:r>
          </a:p>
          <a:p>
            <a:pPr marL="800100" lvl="1" indent="-342900">
              <a:buFont typeface="Arial" panose="020B0604020202020204" pitchFamily="34" charset="0"/>
              <a:buChar char="•"/>
            </a:pPr>
            <a:r>
              <a:rPr lang="en-US" sz="2400" dirty="0">
                <a:latin typeface="+mj-lt"/>
              </a:rPr>
              <a:t>No race conditions between communicating machines</a:t>
            </a:r>
          </a:p>
          <a:p>
            <a:pPr algn="l"/>
            <a:endParaRPr lang="it-IT" dirty="0">
              <a:latin typeface="AdvOTbc475f09"/>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vs. Mealy FSM</a:t>
            </a:r>
          </a:p>
        </p:txBody>
      </p:sp>
    </p:spTree>
    <p:extLst>
      <p:ext uri="{BB962C8B-B14F-4D97-AF65-F5344CB8AC3E}">
        <p14:creationId xmlns:p14="http://schemas.microsoft.com/office/powerpoint/2010/main" val="11481753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it-IT" sz="2400" dirty="0"/>
          </a:p>
          <a:p>
            <a:pPr algn="l"/>
            <a:r>
              <a:rPr lang="it-IT" sz="2400" dirty="0"/>
              <a:t>Ogni FSM di Moore può essere trasformata in una FSM di </a:t>
            </a:r>
            <a:r>
              <a:rPr lang="it-IT" sz="2400" dirty="0" err="1"/>
              <a:t>Mealy</a:t>
            </a:r>
            <a:r>
              <a:rPr lang="it-IT" sz="2400" dirty="0"/>
              <a:t> </a:t>
            </a:r>
          </a:p>
          <a:p>
            <a:pPr algn="just"/>
            <a:r>
              <a:rPr lang="it-IT" sz="2400" dirty="0"/>
              <a:t>associando l’uscita appartenente a uno stato a tutte le transizioni che partono da tale stato</a:t>
            </a:r>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l"/>
            <a:r>
              <a:rPr lang="it-IT" sz="2400" dirty="0">
                <a:latin typeface="+mj-lt"/>
                <a:cs typeface="Arial" charset="0"/>
              </a:rPr>
              <a:t>Questo metodo consente di provare l’equivalenza Moore/</a:t>
            </a:r>
            <a:r>
              <a:rPr lang="it-IT" sz="2400" dirty="0" err="1">
                <a:latin typeface="+mj-lt"/>
                <a:cs typeface="Arial" charset="0"/>
              </a:rPr>
              <a:t>Mealy</a:t>
            </a:r>
            <a:r>
              <a:rPr lang="it-IT" sz="2400" dirty="0">
                <a:latin typeface="+mj-lt"/>
                <a:cs typeface="Arial" charset="0"/>
              </a:rPr>
              <a:t> per costruzione.</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=&gt; Mealy</a:t>
            </a:r>
          </a:p>
        </p:txBody>
      </p:sp>
      <p:sp>
        <p:nvSpPr>
          <p:cNvPr id="2" name="Ovale 1">
            <a:extLst>
              <a:ext uri="{FF2B5EF4-FFF2-40B4-BE49-F238E27FC236}">
                <a16:creationId xmlns:a16="http://schemas.microsoft.com/office/drawing/2014/main" id="{1C262D6C-BEA2-412C-83D5-587070759376}"/>
              </a:ext>
            </a:extLst>
          </p:cNvPr>
          <p:cNvSpPr/>
          <p:nvPr/>
        </p:nvSpPr>
        <p:spPr>
          <a:xfrm>
            <a:off x="3147118" y="3751023"/>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 </a:t>
            </a:r>
            <a:r>
              <a:rPr lang="it-IT" dirty="0"/>
              <a:t>/0</a:t>
            </a:r>
            <a:endParaRPr lang="it-IT" baseline="-25000" dirty="0"/>
          </a:p>
        </p:txBody>
      </p:sp>
      <p:cxnSp>
        <p:nvCxnSpPr>
          <p:cNvPr id="4" name="Connettore 2 3">
            <a:extLst>
              <a:ext uri="{FF2B5EF4-FFF2-40B4-BE49-F238E27FC236}">
                <a16:creationId xmlns:a16="http://schemas.microsoft.com/office/drawing/2014/main" id="{52302E88-E8B2-446D-A82F-C642638C1CB5}"/>
              </a:ext>
            </a:extLst>
          </p:cNvPr>
          <p:cNvCxnSpPr>
            <a:cxnSpLocks/>
            <a:endCxn id="2" idx="1"/>
          </p:cNvCxnSpPr>
          <p:nvPr/>
        </p:nvCxnSpPr>
        <p:spPr>
          <a:xfrm>
            <a:off x="2385118" y="3293823"/>
            <a:ext cx="884752" cy="5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B5CA8A06-5F26-4FB1-8223-DA728016E91B}"/>
              </a:ext>
            </a:extLst>
          </p:cNvPr>
          <p:cNvCxnSpPr>
            <a:cxnSpLocks/>
            <a:endCxn id="2" idx="2"/>
          </p:cNvCxnSpPr>
          <p:nvPr/>
        </p:nvCxnSpPr>
        <p:spPr>
          <a:xfrm>
            <a:off x="2385118" y="4132023"/>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3731C064-67B0-43B8-8E0C-63A44BE83503}"/>
              </a:ext>
            </a:extLst>
          </p:cNvPr>
          <p:cNvCxnSpPr>
            <a:cxnSpLocks/>
            <a:endCxn id="2" idx="3"/>
          </p:cNvCxnSpPr>
          <p:nvPr/>
        </p:nvCxnSpPr>
        <p:spPr>
          <a:xfrm flipV="1">
            <a:off x="2385118" y="4401431"/>
            <a:ext cx="884752" cy="49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BDC359A2-0CEA-4890-B9F4-BE0EE727DB24}"/>
              </a:ext>
            </a:extLst>
          </p:cNvPr>
          <p:cNvSpPr txBox="1"/>
          <p:nvPr/>
        </p:nvSpPr>
        <p:spPr>
          <a:xfrm>
            <a:off x="2665991" y="3208887"/>
            <a:ext cx="295274" cy="369332"/>
          </a:xfrm>
          <a:prstGeom prst="rect">
            <a:avLst/>
          </a:prstGeom>
          <a:noFill/>
        </p:spPr>
        <p:txBody>
          <a:bodyPr wrap="none" rtlCol="0">
            <a:spAutoFit/>
          </a:bodyPr>
          <a:lstStyle/>
          <a:p>
            <a:r>
              <a:rPr lang="it-IT" dirty="0"/>
              <a:t>a</a:t>
            </a:r>
          </a:p>
        </p:txBody>
      </p:sp>
      <p:sp>
        <p:nvSpPr>
          <p:cNvPr id="18" name="CasellaDiTesto 17">
            <a:extLst>
              <a:ext uri="{FF2B5EF4-FFF2-40B4-BE49-F238E27FC236}">
                <a16:creationId xmlns:a16="http://schemas.microsoft.com/office/drawing/2014/main" id="{EBC607A8-4383-43DE-8470-9A6895C9B53E}"/>
              </a:ext>
            </a:extLst>
          </p:cNvPr>
          <p:cNvSpPr txBox="1"/>
          <p:nvPr/>
        </p:nvSpPr>
        <p:spPr>
          <a:xfrm>
            <a:off x="2618481" y="3821668"/>
            <a:ext cx="306494" cy="369332"/>
          </a:xfrm>
          <a:prstGeom prst="rect">
            <a:avLst/>
          </a:prstGeom>
          <a:noFill/>
        </p:spPr>
        <p:txBody>
          <a:bodyPr wrap="none" rtlCol="0">
            <a:spAutoFit/>
          </a:bodyPr>
          <a:lstStyle/>
          <a:p>
            <a:r>
              <a:rPr lang="it-IT" dirty="0"/>
              <a:t>b</a:t>
            </a:r>
          </a:p>
        </p:txBody>
      </p:sp>
      <p:sp>
        <p:nvSpPr>
          <p:cNvPr id="19" name="CasellaDiTesto 18">
            <a:extLst>
              <a:ext uri="{FF2B5EF4-FFF2-40B4-BE49-F238E27FC236}">
                <a16:creationId xmlns:a16="http://schemas.microsoft.com/office/drawing/2014/main" id="{8DB69ECA-DCDE-414C-B4EB-FEEF7553FCA7}"/>
              </a:ext>
            </a:extLst>
          </p:cNvPr>
          <p:cNvSpPr txBox="1"/>
          <p:nvPr/>
        </p:nvSpPr>
        <p:spPr>
          <a:xfrm>
            <a:off x="2576306" y="4401431"/>
            <a:ext cx="282450" cy="369332"/>
          </a:xfrm>
          <a:prstGeom prst="rect">
            <a:avLst/>
          </a:prstGeom>
          <a:noFill/>
        </p:spPr>
        <p:txBody>
          <a:bodyPr wrap="none" rtlCol="0">
            <a:spAutoFit/>
          </a:bodyPr>
          <a:lstStyle/>
          <a:p>
            <a:r>
              <a:rPr lang="it-IT" dirty="0"/>
              <a:t>c</a:t>
            </a:r>
          </a:p>
        </p:txBody>
      </p:sp>
      <p:sp>
        <p:nvSpPr>
          <p:cNvPr id="20" name="Ovale 19">
            <a:extLst>
              <a:ext uri="{FF2B5EF4-FFF2-40B4-BE49-F238E27FC236}">
                <a16:creationId xmlns:a16="http://schemas.microsoft.com/office/drawing/2014/main" id="{A524A8BB-7425-4F47-A63E-7AB33217F27B}"/>
              </a:ext>
            </a:extLst>
          </p:cNvPr>
          <p:cNvSpPr/>
          <p:nvPr/>
        </p:nvSpPr>
        <p:spPr>
          <a:xfrm>
            <a:off x="6492691" y="3790549"/>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a:t>
            </a:r>
          </a:p>
        </p:txBody>
      </p:sp>
      <p:cxnSp>
        <p:nvCxnSpPr>
          <p:cNvPr id="21" name="Connettore 2 20">
            <a:extLst>
              <a:ext uri="{FF2B5EF4-FFF2-40B4-BE49-F238E27FC236}">
                <a16:creationId xmlns:a16="http://schemas.microsoft.com/office/drawing/2014/main" id="{20E20C24-EABE-434F-B024-6A93F235BEFF}"/>
              </a:ext>
            </a:extLst>
          </p:cNvPr>
          <p:cNvCxnSpPr>
            <a:cxnSpLocks/>
            <a:endCxn id="20" idx="1"/>
          </p:cNvCxnSpPr>
          <p:nvPr/>
        </p:nvCxnSpPr>
        <p:spPr>
          <a:xfrm>
            <a:off x="5730691" y="3333349"/>
            <a:ext cx="884752" cy="5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A287C926-CEDB-4880-8AE5-B1187520BC9C}"/>
              </a:ext>
            </a:extLst>
          </p:cNvPr>
          <p:cNvCxnSpPr>
            <a:cxnSpLocks/>
            <a:endCxn id="20" idx="2"/>
          </p:cNvCxnSpPr>
          <p:nvPr/>
        </p:nvCxnSpPr>
        <p:spPr>
          <a:xfrm>
            <a:off x="5730691" y="4171549"/>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95F01120-053D-4756-BA4E-4972635E0D1E}"/>
              </a:ext>
            </a:extLst>
          </p:cNvPr>
          <p:cNvCxnSpPr>
            <a:cxnSpLocks/>
            <a:endCxn id="20" idx="3"/>
          </p:cNvCxnSpPr>
          <p:nvPr/>
        </p:nvCxnSpPr>
        <p:spPr>
          <a:xfrm flipV="1">
            <a:off x="5730691" y="4440957"/>
            <a:ext cx="884752" cy="49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646D104A-400B-440C-A54E-3673DCD6E826}"/>
              </a:ext>
            </a:extLst>
          </p:cNvPr>
          <p:cNvSpPr txBox="1"/>
          <p:nvPr/>
        </p:nvSpPr>
        <p:spPr>
          <a:xfrm>
            <a:off x="5841186" y="3182091"/>
            <a:ext cx="502061" cy="369332"/>
          </a:xfrm>
          <a:prstGeom prst="rect">
            <a:avLst/>
          </a:prstGeom>
          <a:noFill/>
        </p:spPr>
        <p:txBody>
          <a:bodyPr wrap="none" rtlCol="0">
            <a:spAutoFit/>
          </a:bodyPr>
          <a:lstStyle/>
          <a:p>
            <a:r>
              <a:rPr lang="it-IT" dirty="0"/>
              <a:t>a/0</a:t>
            </a:r>
          </a:p>
        </p:txBody>
      </p:sp>
      <p:sp>
        <p:nvSpPr>
          <p:cNvPr id="25" name="CasellaDiTesto 24">
            <a:extLst>
              <a:ext uri="{FF2B5EF4-FFF2-40B4-BE49-F238E27FC236}">
                <a16:creationId xmlns:a16="http://schemas.microsoft.com/office/drawing/2014/main" id="{AE322969-CF77-4667-A3B7-04C6DE57C79A}"/>
              </a:ext>
            </a:extLst>
          </p:cNvPr>
          <p:cNvSpPr txBox="1"/>
          <p:nvPr/>
        </p:nvSpPr>
        <p:spPr>
          <a:xfrm>
            <a:off x="5825250" y="3860775"/>
            <a:ext cx="513282" cy="369332"/>
          </a:xfrm>
          <a:prstGeom prst="rect">
            <a:avLst/>
          </a:prstGeom>
          <a:noFill/>
        </p:spPr>
        <p:txBody>
          <a:bodyPr wrap="none" rtlCol="0">
            <a:spAutoFit/>
          </a:bodyPr>
          <a:lstStyle/>
          <a:p>
            <a:r>
              <a:rPr lang="it-IT" dirty="0"/>
              <a:t>b/0</a:t>
            </a:r>
          </a:p>
        </p:txBody>
      </p:sp>
      <p:sp>
        <p:nvSpPr>
          <p:cNvPr id="26" name="CasellaDiTesto 25">
            <a:extLst>
              <a:ext uri="{FF2B5EF4-FFF2-40B4-BE49-F238E27FC236}">
                <a16:creationId xmlns:a16="http://schemas.microsoft.com/office/drawing/2014/main" id="{0887529D-C1C3-4000-9A89-FF94E659CEBE}"/>
              </a:ext>
            </a:extLst>
          </p:cNvPr>
          <p:cNvSpPr txBox="1"/>
          <p:nvPr/>
        </p:nvSpPr>
        <p:spPr>
          <a:xfrm>
            <a:off x="5825250" y="4443610"/>
            <a:ext cx="489236" cy="369332"/>
          </a:xfrm>
          <a:prstGeom prst="rect">
            <a:avLst/>
          </a:prstGeom>
          <a:noFill/>
        </p:spPr>
        <p:txBody>
          <a:bodyPr wrap="none" rtlCol="0">
            <a:spAutoFit/>
          </a:bodyPr>
          <a:lstStyle/>
          <a:p>
            <a:r>
              <a:rPr lang="it-IT" dirty="0"/>
              <a:t>c/0</a:t>
            </a:r>
          </a:p>
        </p:txBody>
      </p:sp>
      <p:sp>
        <p:nvSpPr>
          <p:cNvPr id="27" name="Freccia a destra 26">
            <a:extLst>
              <a:ext uri="{FF2B5EF4-FFF2-40B4-BE49-F238E27FC236}">
                <a16:creationId xmlns:a16="http://schemas.microsoft.com/office/drawing/2014/main" id="{1DD4EBA4-381C-4EE0-AC68-C1976CD3B93E}"/>
              </a:ext>
            </a:extLst>
          </p:cNvPr>
          <p:cNvSpPr/>
          <p:nvPr/>
        </p:nvSpPr>
        <p:spPr>
          <a:xfrm>
            <a:off x="4393307" y="3986891"/>
            <a:ext cx="666656" cy="36931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987759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it-IT" sz="2400" dirty="0"/>
              <a:t>Ogni FSM di </a:t>
            </a:r>
            <a:r>
              <a:rPr lang="it-IT" sz="2400" dirty="0" err="1"/>
              <a:t>Mealy</a:t>
            </a:r>
            <a:r>
              <a:rPr lang="it-IT" sz="2400" dirty="0"/>
              <a:t> può essere trasformata in una FSM di Moore </a:t>
            </a:r>
          </a:p>
          <a:p>
            <a:pPr algn="l"/>
            <a:r>
              <a:rPr lang="it-IT" sz="2400" dirty="0"/>
              <a:t>replicando lo stato della macchina di Moore se le transizioni che portano a tale stato hanno uscite differenti. </a:t>
            </a:r>
          </a:p>
          <a:p>
            <a:pPr algn="l"/>
            <a:endParaRPr lang="it-IT" sz="2400" dirty="0"/>
          </a:p>
          <a:p>
            <a:pPr algn="l"/>
            <a:r>
              <a:rPr lang="it-IT" sz="2400" dirty="0"/>
              <a:t>Tali nuovi stati avranno il valore di uscita uguale a quello della transizione da cui sono stati originati.  </a:t>
            </a:r>
          </a:p>
          <a:p>
            <a:pPr algn="l"/>
            <a:endParaRPr lang="it-IT" sz="2400" dirty="0"/>
          </a:p>
          <a:p>
            <a:r>
              <a:rPr lang="it-IT" sz="2400" dirty="0">
                <a:latin typeface="+mj-lt"/>
                <a:cs typeface="Arial" charset="0"/>
              </a:rPr>
              <a:t>Questo metodo consente di provare l’equivalenza Moore/</a:t>
            </a:r>
            <a:r>
              <a:rPr lang="it-IT" sz="2400" dirty="0" err="1">
                <a:latin typeface="+mj-lt"/>
                <a:cs typeface="Arial" charset="0"/>
              </a:rPr>
              <a:t>Mealy</a:t>
            </a:r>
            <a:r>
              <a:rPr lang="it-IT" sz="2400" dirty="0">
                <a:latin typeface="+mj-lt"/>
                <a:cs typeface="Arial" charset="0"/>
              </a:rPr>
              <a:t> per costruzione. </a:t>
            </a:r>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Mealy =&gt; Moore</a:t>
            </a:r>
          </a:p>
        </p:txBody>
      </p:sp>
    </p:spTree>
    <p:extLst>
      <p:ext uri="{BB962C8B-B14F-4D97-AF65-F5344CB8AC3E}">
        <p14:creationId xmlns:p14="http://schemas.microsoft.com/office/powerpoint/2010/main" val="375389948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it-IT" sz="2400" dirty="0"/>
              <a:t>Ogni FSM di </a:t>
            </a:r>
            <a:r>
              <a:rPr lang="it-IT" sz="2400" dirty="0" err="1"/>
              <a:t>Mealy</a:t>
            </a:r>
            <a:r>
              <a:rPr lang="it-IT" sz="2400" dirty="0"/>
              <a:t> può essere trasformata in una FSM di Moore </a:t>
            </a:r>
          </a:p>
          <a:p>
            <a:pPr algn="l"/>
            <a:r>
              <a:rPr lang="it-IT" sz="2400" dirty="0"/>
              <a:t>Replicando lo stato della macchina di Moore se le transizioni che portano a tale stato hanno uscite differenti. Tali nuovi stati avranno il valore di uscita uguale a quello della transizione da cui sono stati originati.  </a:t>
            </a:r>
            <a:endParaRPr lang="en-US" sz="2400" dirty="0">
              <a:latin typeface="+mj-lt"/>
              <a:cs typeface="Arial" charset="0"/>
            </a:endParaRPr>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ctr"/>
            <a:r>
              <a:rPr lang="it-IT" sz="2400" dirty="0"/>
              <a:t>Transizioni in ingresso</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Mealy =&gt; Moore</a:t>
            </a:r>
          </a:p>
        </p:txBody>
      </p:sp>
      <p:grpSp>
        <p:nvGrpSpPr>
          <p:cNvPr id="17" name="Gruppo 16">
            <a:extLst>
              <a:ext uri="{FF2B5EF4-FFF2-40B4-BE49-F238E27FC236}">
                <a16:creationId xmlns:a16="http://schemas.microsoft.com/office/drawing/2014/main" id="{8C5ADDF5-CA92-473F-A35F-4B2A4864E816}"/>
              </a:ext>
            </a:extLst>
          </p:cNvPr>
          <p:cNvGrpSpPr/>
          <p:nvPr/>
        </p:nvGrpSpPr>
        <p:grpSpPr>
          <a:xfrm>
            <a:off x="914400" y="3932263"/>
            <a:ext cx="1600200" cy="1751458"/>
            <a:chOff x="1295400" y="3277742"/>
            <a:chExt cx="1600200" cy="1751458"/>
          </a:xfrm>
        </p:grpSpPr>
        <p:sp>
          <p:nvSpPr>
            <p:cNvPr id="20" name="Ovale 19">
              <a:extLst>
                <a:ext uri="{FF2B5EF4-FFF2-40B4-BE49-F238E27FC236}">
                  <a16:creationId xmlns:a16="http://schemas.microsoft.com/office/drawing/2014/main" id="{A524A8BB-7425-4F47-A63E-7AB33217F27B}"/>
                </a:ext>
              </a:extLst>
            </p:cNvPr>
            <p:cNvSpPr/>
            <p:nvPr/>
          </p:nvSpPr>
          <p:spPr>
            <a:xfrm>
              <a:off x="2057400" y="3886200"/>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a:t>
              </a:r>
            </a:p>
          </p:txBody>
        </p:sp>
        <p:cxnSp>
          <p:nvCxnSpPr>
            <p:cNvPr id="21" name="Connettore 2 20">
              <a:extLst>
                <a:ext uri="{FF2B5EF4-FFF2-40B4-BE49-F238E27FC236}">
                  <a16:creationId xmlns:a16="http://schemas.microsoft.com/office/drawing/2014/main" id="{20E20C24-EABE-434F-B024-6A93F235BEFF}"/>
                </a:ext>
              </a:extLst>
            </p:cNvPr>
            <p:cNvCxnSpPr>
              <a:cxnSpLocks/>
              <a:endCxn id="20" idx="1"/>
            </p:cNvCxnSpPr>
            <p:nvPr/>
          </p:nvCxnSpPr>
          <p:spPr>
            <a:xfrm>
              <a:off x="1295400" y="3429000"/>
              <a:ext cx="884752" cy="5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A287C926-CEDB-4880-8AE5-B1187520BC9C}"/>
                </a:ext>
              </a:extLst>
            </p:cNvPr>
            <p:cNvCxnSpPr>
              <a:cxnSpLocks/>
              <a:endCxn id="20" idx="2"/>
            </p:cNvCxnSpPr>
            <p:nvPr/>
          </p:nvCxnSpPr>
          <p:spPr>
            <a:xfrm>
              <a:off x="1295400" y="42672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95F01120-053D-4756-BA4E-4972635E0D1E}"/>
                </a:ext>
              </a:extLst>
            </p:cNvPr>
            <p:cNvCxnSpPr>
              <a:cxnSpLocks/>
              <a:endCxn id="20" idx="3"/>
            </p:cNvCxnSpPr>
            <p:nvPr/>
          </p:nvCxnSpPr>
          <p:spPr>
            <a:xfrm flipV="1">
              <a:off x="1295400" y="4536608"/>
              <a:ext cx="884752" cy="49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646D104A-400B-440C-A54E-3673DCD6E826}"/>
                </a:ext>
              </a:extLst>
            </p:cNvPr>
            <p:cNvSpPr txBox="1"/>
            <p:nvPr/>
          </p:nvSpPr>
          <p:spPr>
            <a:xfrm>
              <a:off x="1405895" y="3277742"/>
              <a:ext cx="502061" cy="369332"/>
            </a:xfrm>
            <a:prstGeom prst="rect">
              <a:avLst/>
            </a:prstGeom>
            <a:noFill/>
          </p:spPr>
          <p:txBody>
            <a:bodyPr wrap="none" rtlCol="0">
              <a:spAutoFit/>
            </a:bodyPr>
            <a:lstStyle/>
            <a:p>
              <a:r>
                <a:rPr lang="it-IT" dirty="0"/>
                <a:t>a/0</a:t>
              </a:r>
            </a:p>
          </p:txBody>
        </p:sp>
        <p:sp>
          <p:nvSpPr>
            <p:cNvPr id="25" name="CasellaDiTesto 24">
              <a:extLst>
                <a:ext uri="{FF2B5EF4-FFF2-40B4-BE49-F238E27FC236}">
                  <a16:creationId xmlns:a16="http://schemas.microsoft.com/office/drawing/2014/main" id="{AE322969-CF77-4667-A3B7-04C6DE57C79A}"/>
                </a:ext>
              </a:extLst>
            </p:cNvPr>
            <p:cNvSpPr txBox="1"/>
            <p:nvPr/>
          </p:nvSpPr>
          <p:spPr>
            <a:xfrm>
              <a:off x="1389959" y="3956426"/>
              <a:ext cx="513282" cy="369332"/>
            </a:xfrm>
            <a:prstGeom prst="rect">
              <a:avLst/>
            </a:prstGeom>
            <a:noFill/>
          </p:spPr>
          <p:txBody>
            <a:bodyPr wrap="none" rtlCol="0">
              <a:spAutoFit/>
            </a:bodyPr>
            <a:lstStyle/>
            <a:p>
              <a:r>
                <a:rPr lang="it-IT" dirty="0"/>
                <a:t>b/0</a:t>
              </a:r>
            </a:p>
          </p:txBody>
        </p:sp>
        <p:sp>
          <p:nvSpPr>
            <p:cNvPr id="26" name="CasellaDiTesto 25">
              <a:extLst>
                <a:ext uri="{FF2B5EF4-FFF2-40B4-BE49-F238E27FC236}">
                  <a16:creationId xmlns:a16="http://schemas.microsoft.com/office/drawing/2014/main" id="{0887529D-C1C3-4000-9A89-FF94E659CEBE}"/>
                </a:ext>
              </a:extLst>
            </p:cNvPr>
            <p:cNvSpPr txBox="1"/>
            <p:nvPr/>
          </p:nvSpPr>
          <p:spPr>
            <a:xfrm>
              <a:off x="1389959" y="4539261"/>
              <a:ext cx="489236" cy="369332"/>
            </a:xfrm>
            <a:prstGeom prst="rect">
              <a:avLst/>
            </a:prstGeom>
            <a:noFill/>
          </p:spPr>
          <p:txBody>
            <a:bodyPr wrap="none" rtlCol="0">
              <a:spAutoFit/>
            </a:bodyPr>
            <a:lstStyle/>
            <a:p>
              <a:r>
                <a:rPr lang="it-IT" dirty="0"/>
                <a:t>c/1</a:t>
              </a:r>
            </a:p>
          </p:txBody>
        </p:sp>
      </p:grpSp>
      <p:sp>
        <p:nvSpPr>
          <p:cNvPr id="3" name="Freccia a destra 2">
            <a:extLst>
              <a:ext uri="{FF2B5EF4-FFF2-40B4-BE49-F238E27FC236}">
                <a16:creationId xmlns:a16="http://schemas.microsoft.com/office/drawing/2014/main" id="{413D42F3-AA9D-4D94-9EA3-81788094C437}"/>
              </a:ext>
            </a:extLst>
          </p:cNvPr>
          <p:cNvSpPr/>
          <p:nvPr/>
        </p:nvSpPr>
        <p:spPr>
          <a:xfrm>
            <a:off x="3236009" y="4791052"/>
            <a:ext cx="666656" cy="36931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nvGrpSpPr>
          <p:cNvPr id="44" name="Gruppo 43">
            <a:extLst>
              <a:ext uri="{FF2B5EF4-FFF2-40B4-BE49-F238E27FC236}">
                <a16:creationId xmlns:a16="http://schemas.microsoft.com/office/drawing/2014/main" id="{01CF0998-8FC4-432F-BA93-9E4F9B0082D5}"/>
              </a:ext>
            </a:extLst>
          </p:cNvPr>
          <p:cNvGrpSpPr/>
          <p:nvPr/>
        </p:nvGrpSpPr>
        <p:grpSpPr>
          <a:xfrm>
            <a:off x="4832123" y="3580258"/>
            <a:ext cx="1722888" cy="1143000"/>
            <a:chOff x="5516112" y="3580258"/>
            <a:chExt cx="1722888" cy="1143000"/>
          </a:xfrm>
        </p:grpSpPr>
        <p:sp>
          <p:nvSpPr>
            <p:cNvPr id="28" name="Ovale 27">
              <a:extLst>
                <a:ext uri="{FF2B5EF4-FFF2-40B4-BE49-F238E27FC236}">
                  <a16:creationId xmlns:a16="http://schemas.microsoft.com/office/drawing/2014/main" id="{F7966C76-CB97-478C-ABC5-58B695CBA76F}"/>
                </a:ext>
              </a:extLst>
            </p:cNvPr>
            <p:cNvSpPr/>
            <p:nvPr/>
          </p:nvSpPr>
          <p:spPr>
            <a:xfrm>
              <a:off x="6282734" y="3580258"/>
              <a:ext cx="95626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i,1</a:t>
              </a:r>
              <a:r>
                <a:rPr lang="it-IT" dirty="0"/>
                <a:t>/1</a:t>
              </a:r>
              <a:endParaRPr lang="it-IT" baseline="-25000" dirty="0"/>
            </a:p>
          </p:txBody>
        </p:sp>
        <p:cxnSp>
          <p:nvCxnSpPr>
            <p:cNvPr id="31" name="Connettore 2 30">
              <a:extLst>
                <a:ext uri="{FF2B5EF4-FFF2-40B4-BE49-F238E27FC236}">
                  <a16:creationId xmlns:a16="http://schemas.microsoft.com/office/drawing/2014/main" id="{34C44FC0-02E6-4A65-8C4A-8CFF888F19B0}"/>
                </a:ext>
              </a:extLst>
            </p:cNvPr>
            <p:cNvCxnSpPr>
              <a:cxnSpLocks/>
              <a:endCxn id="28" idx="3"/>
            </p:cNvCxnSpPr>
            <p:nvPr/>
          </p:nvCxnSpPr>
          <p:spPr>
            <a:xfrm flipV="1">
              <a:off x="5520734" y="4230666"/>
              <a:ext cx="902042" cy="49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6D729C87-5F51-48F5-9381-16C6291C2723}"/>
                </a:ext>
              </a:extLst>
            </p:cNvPr>
            <p:cNvSpPr txBox="1"/>
            <p:nvPr/>
          </p:nvSpPr>
          <p:spPr>
            <a:xfrm>
              <a:off x="5516112" y="4183251"/>
              <a:ext cx="282450" cy="369332"/>
            </a:xfrm>
            <a:prstGeom prst="rect">
              <a:avLst/>
            </a:prstGeom>
            <a:noFill/>
          </p:spPr>
          <p:txBody>
            <a:bodyPr wrap="none" rtlCol="0">
              <a:spAutoFit/>
            </a:bodyPr>
            <a:lstStyle/>
            <a:p>
              <a:r>
                <a:rPr lang="it-IT" dirty="0"/>
                <a:t>c</a:t>
              </a:r>
            </a:p>
          </p:txBody>
        </p:sp>
      </p:grpSp>
      <p:grpSp>
        <p:nvGrpSpPr>
          <p:cNvPr id="45" name="Gruppo 44">
            <a:extLst>
              <a:ext uri="{FF2B5EF4-FFF2-40B4-BE49-F238E27FC236}">
                <a16:creationId xmlns:a16="http://schemas.microsoft.com/office/drawing/2014/main" id="{3D5CE11B-961C-49E4-8231-ACC18F934A94}"/>
              </a:ext>
            </a:extLst>
          </p:cNvPr>
          <p:cNvGrpSpPr/>
          <p:nvPr/>
        </p:nvGrpSpPr>
        <p:grpSpPr>
          <a:xfrm>
            <a:off x="4832123" y="4877942"/>
            <a:ext cx="1718266" cy="1370458"/>
            <a:chOff x="5516112" y="4877942"/>
            <a:chExt cx="1718266" cy="1370458"/>
          </a:xfrm>
        </p:grpSpPr>
        <p:sp>
          <p:nvSpPr>
            <p:cNvPr id="37" name="Ovale 36">
              <a:extLst>
                <a:ext uri="{FF2B5EF4-FFF2-40B4-BE49-F238E27FC236}">
                  <a16:creationId xmlns:a16="http://schemas.microsoft.com/office/drawing/2014/main" id="{2AF84837-2672-4A30-817A-09BBA84933A1}"/>
                </a:ext>
              </a:extLst>
            </p:cNvPr>
            <p:cNvSpPr/>
            <p:nvPr/>
          </p:nvSpPr>
          <p:spPr>
            <a:xfrm>
              <a:off x="6278112" y="5486400"/>
              <a:ext cx="95626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i,0</a:t>
              </a:r>
              <a:r>
                <a:rPr lang="it-IT" dirty="0"/>
                <a:t>/0</a:t>
              </a:r>
              <a:endParaRPr lang="it-IT" baseline="-25000" dirty="0"/>
            </a:p>
          </p:txBody>
        </p:sp>
        <p:cxnSp>
          <p:nvCxnSpPr>
            <p:cNvPr id="38" name="Connettore 2 37">
              <a:extLst>
                <a:ext uri="{FF2B5EF4-FFF2-40B4-BE49-F238E27FC236}">
                  <a16:creationId xmlns:a16="http://schemas.microsoft.com/office/drawing/2014/main" id="{A62474DE-CAA6-43A8-BFC0-97235FEA3F21}"/>
                </a:ext>
              </a:extLst>
            </p:cNvPr>
            <p:cNvCxnSpPr>
              <a:cxnSpLocks/>
              <a:endCxn id="37" idx="1"/>
            </p:cNvCxnSpPr>
            <p:nvPr/>
          </p:nvCxnSpPr>
          <p:spPr>
            <a:xfrm>
              <a:off x="5516112" y="5029200"/>
              <a:ext cx="902042" cy="5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FC41640E-C309-4842-9ECA-258BD5CA056F}"/>
                </a:ext>
              </a:extLst>
            </p:cNvPr>
            <p:cNvCxnSpPr>
              <a:cxnSpLocks/>
              <a:endCxn id="37" idx="2"/>
            </p:cNvCxnSpPr>
            <p:nvPr/>
          </p:nvCxnSpPr>
          <p:spPr>
            <a:xfrm>
              <a:off x="5516112" y="58674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a:extLst>
                <a:ext uri="{FF2B5EF4-FFF2-40B4-BE49-F238E27FC236}">
                  <a16:creationId xmlns:a16="http://schemas.microsoft.com/office/drawing/2014/main" id="{ACF1AB12-1F47-4757-8EE6-C562871D4C62}"/>
                </a:ext>
              </a:extLst>
            </p:cNvPr>
            <p:cNvSpPr txBox="1"/>
            <p:nvPr/>
          </p:nvSpPr>
          <p:spPr>
            <a:xfrm>
              <a:off x="5626607" y="4877942"/>
              <a:ext cx="295274" cy="369332"/>
            </a:xfrm>
            <a:prstGeom prst="rect">
              <a:avLst/>
            </a:prstGeom>
            <a:noFill/>
          </p:spPr>
          <p:txBody>
            <a:bodyPr wrap="none" rtlCol="0">
              <a:spAutoFit/>
            </a:bodyPr>
            <a:lstStyle/>
            <a:p>
              <a:r>
                <a:rPr lang="it-IT" dirty="0"/>
                <a:t>a</a:t>
              </a:r>
            </a:p>
          </p:txBody>
        </p:sp>
        <p:sp>
          <p:nvSpPr>
            <p:cNvPr id="42" name="CasellaDiTesto 41">
              <a:extLst>
                <a:ext uri="{FF2B5EF4-FFF2-40B4-BE49-F238E27FC236}">
                  <a16:creationId xmlns:a16="http://schemas.microsoft.com/office/drawing/2014/main" id="{B3CA2BB0-2C88-4B57-B871-913E96F5D8AF}"/>
                </a:ext>
              </a:extLst>
            </p:cNvPr>
            <p:cNvSpPr txBox="1"/>
            <p:nvPr/>
          </p:nvSpPr>
          <p:spPr>
            <a:xfrm>
              <a:off x="5610671" y="5556626"/>
              <a:ext cx="306494" cy="369332"/>
            </a:xfrm>
            <a:prstGeom prst="rect">
              <a:avLst/>
            </a:prstGeom>
            <a:noFill/>
          </p:spPr>
          <p:txBody>
            <a:bodyPr wrap="none" rtlCol="0">
              <a:spAutoFit/>
            </a:bodyPr>
            <a:lstStyle/>
            <a:p>
              <a:r>
                <a:rPr lang="it-IT" dirty="0"/>
                <a:t>b</a:t>
              </a:r>
            </a:p>
          </p:txBody>
        </p:sp>
      </p:grpSp>
    </p:spTree>
    <p:extLst>
      <p:ext uri="{BB962C8B-B14F-4D97-AF65-F5344CB8AC3E}">
        <p14:creationId xmlns:p14="http://schemas.microsoft.com/office/powerpoint/2010/main" val="18691081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3"/>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
        <p:nvSpPr>
          <p:cNvPr id="8" name="TextBox 7"/>
          <p:cNvSpPr txBox="1"/>
          <p:nvPr/>
        </p:nvSpPr>
        <p:spPr>
          <a:xfrm>
            <a:off x="457200" y="76200"/>
            <a:ext cx="7924800" cy="769441"/>
          </a:xfrm>
          <a:prstGeom prst="rect">
            <a:avLst/>
          </a:prstGeom>
          <a:noFill/>
        </p:spPr>
        <p:txBody>
          <a:bodyPr wrap="square" rtlCol="0">
            <a:spAutoFit/>
          </a:bodyPr>
          <a:lstStyle/>
          <a:p>
            <a:r>
              <a:rPr lang="en-US" sz="4400" dirty="0">
                <a:latin typeface="+mj-lt"/>
              </a:rPr>
              <a:t>FSM State Transition Diagram</a:t>
            </a:r>
          </a:p>
        </p:txBody>
      </p:sp>
      <p:graphicFrame>
        <p:nvGraphicFramePr>
          <p:cNvPr id="2" name="Object 1"/>
          <p:cNvGraphicFramePr>
            <a:graphicFrameLocks noChangeAspect="1"/>
          </p:cNvGraphicFramePr>
          <p:nvPr>
            <p:custDataLst>
              <p:tags r:id="rId4"/>
            </p:custDataLst>
          </p:nvPr>
        </p:nvGraphicFramePr>
        <p:xfrm>
          <a:off x="4267200" y="1676400"/>
          <a:ext cx="4314825" cy="4298950"/>
        </p:xfrm>
        <a:graphic>
          <a:graphicData uri="http://schemas.openxmlformats.org/presentationml/2006/ole">
            <mc:AlternateContent xmlns:mc="http://schemas.openxmlformats.org/markup-compatibility/2006">
              <mc:Choice xmlns:v="urn:schemas-microsoft-com:vml" Requires="v">
                <p:oleObj spid="_x0000_s1028" name="VISIO" r:id="rId7" imgW="2001299" imgH="1993667" progId="Visio.Drawing.6">
                  <p:embed/>
                </p:oleObj>
              </mc:Choice>
              <mc:Fallback>
                <p:oleObj name="VISIO" r:id="rId7" imgW="2001299" imgH="1993667" progId="Visio.Drawing.6">
                  <p:embed/>
                  <p:pic>
                    <p:nvPicPr>
                      <p:cNvPr id="2"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16764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sz="2400" dirty="0"/>
              <a:t>Se le transizioni in ingresso allo stato S</a:t>
            </a:r>
            <a:r>
              <a:rPr lang="it-IT" sz="2400" baseline="-25000" dirty="0"/>
              <a:t>i</a:t>
            </a:r>
            <a:r>
              <a:rPr lang="it-IT" sz="2400" dirty="0"/>
              <a:t> obbligano a duplicare lo stato, allora le transizioni originali vanno riportate sulle due copie S</a:t>
            </a:r>
            <a:r>
              <a:rPr lang="it-IT" sz="2400" baseline="-25000" dirty="0"/>
              <a:t>i,0</a:t>
            </a:r>
            <a:r>
              <a:rPr lang="it-IT" sz="2400" dirty="0"/>
              <a:t> ed S</a:t>
            </a:r>
            <a:r>
              <a:rPr lang="it-IT" sz="2400" baseline="-25000" dirty="0"/>
              <a:t>i,1</a:t>
            </a:r>
            <a:r>
              <a:rPr lang="it-IT" sz="2400" dirty="0"/>
              <a:t> </a:t>
            </a:r>
          </a:p>
          <a:p>
            <a:pPr algn="l"/>
            <a:endParaRPr lang="it-IT" sz="2400" dirty="0"/>
          </a:p>
          <a:p>
            <a:pPr algn="l"/>
            <a:endParaRPr lang="it-IT" sz="2400" dirty="0"/>
          </a:p>
          <a:p>
            <a:pPr algn="l"/>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ctr"/>
            <a:r>
              <a:rPr lang="it-IT" sz="2400" dirty="0"/>
              <a:t>Transizioni in uscita</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Mealy =&gt; Moore</a:t>
            </a:r>
          </a:p>
        </p:txBody>
      </p:sp>
      <p:sp>
        <p:nvSpPr>
          <p:cNvPr id="20" name="Ovale 19">
            <a:extLst>
              <a:ext uri="{FF2B5EF4-FFF2-40B4-BE49-F238E27FC236}">
                <a16:creationId xmlns:a16="http://schemas.microsoft.com/office/drawing/2014/main" id="{A524A8BB-7425-4F47-A63E-7AB33217F27B}"/>
              </a:ext>
            </a:extLst>
          </p:cNvPr>
          <p:cNvSpPr/>
          <p:nvPr/>
        </p:nvSpPr>
        <p:spPr>
          <a:xfrm>
            <a:off x="1118392" y="4342258"/>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a:t>
            </a:r>
          </a:p>
        </p:txBody>
      </p:sp>
      <p:cxnSp>
        <p:nvCxnSpPr>
          <p:cNvPr id="22" name="Connettore 2 21">
            <a:extLst>
              <a:ext uri="{FF2B5EF4-FFF2-40B4-BE49-F238E27FC236}">
                <a16:creationId xmlns:a16="http://schemas.microsoft.com/office/drawing/2014/main" id="{A287C926-CEDB-4880-8AE5-B1187520BC9C}"/>
              </a:ext>
            </a:extLst>
          </p:cNvPr>
          <p:cNvCxnSpPr>
            <a:cxnSpLocks/>
          </p:cNvCxnSpPr>
          <p:nvPr/>
        </p:nvCxnSpPr>
        <p:spPr>
          <a:xfrm>
            <a:off x="1956592" y="4775275"/>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95F01120-053D-4756-BA4E-4972635E0D1E}"/>
              </a:ext>
            </a:extLst>
          </p:cNvPr>
          <p:cNvCxnSpPr>
            <a:cxnSpLocks/>
          </p:cNvCxnSpPr>
          <p:nvPr/>
        </p:nvCxnSpPr>
        <p:spPr>
          <a:xfrm flipV="1">
            <a:off x="1730948" y="3982219"/>
            <a:ext cx="884752" cy="49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646D104A-400B-440C-A54E-3673DCD6E826}"/>
              </a:ext>
            </a:extLst>
          </p:cNvPr>
          <p:cNvSpPr txBox="1"/>
          <p:nvPr/>
        </p:nvSpPr>
        <p:spPr>
          <a:xfrm>
            <a:off x="1981262" y="3813919"/>
            <a:ext cx="506870" cy="369332"/>
          </a:xfrm>
          <a:prstGeom prst="rect">
            <a:avLst/>
          </a:prstGeom>
          <a:noFill/>
        </p:spPr>
        <p:txBody>
          <a:bodyPr wrap="none" rtlCol="0">
            <a:spAutoFit/>
          </a:bodyPr>
          <a:lstStyle/>
          <a:p>
            <a:r>
              <a:rPr lang="it-IT" dirty="0"/>
              <a:t>e/0</a:t>
            </a:r>
          </a:p>
        </p:txBody>
      </p:sp>
      <p:sp>
        <p:nvSpPr>
          <p:cNvPr id="25" name="CasellaDiTesto 24">
            <a:extLst>
              <a:ext uri="{FF2B5EF4-FFF2-40B4-BE49-F238E27FC236}">
                <a16:creationId xmlns:a16="http://schemas.microsoft.com/office/drawing/2014/main" id="{AE322969-CF77-4667-A3B7-04C6DE57C79A}"/>
              </a:ext>
            </a:extLst>
          </p:cNvPr>
          <p:cNvSpPr txBox="1"/>
          <p:nvPr/>
        </p:nvSpPr>
        <p:spPr>
          <a:xfrm>
            <a:off x="2346724" y="4440377"/>
            <a:ext cx="461986" cy="369332"/>
          </a:xfrm>
          <a:prstGeom prst="rect">
            <a:avLst/>
          </a:prstGeom>
          <a:noFill/>
        </p:spPr>
        <p:txBody>
          <a:bodyPr wrap="none" rtlCol="0">
            <a:spAutoFit/>
          </a:bodyPr>
          <a:lstStyle/>
          <a:p>
            <a:r>
              <a:rPr lang="it-IT" dirty="0"/>
              <a:t>f/1</a:t>
            </a:r>
          </a:p>
        </p:txBody>
      </p:sp>
      <p:sp>
        <p:nvSpPr>
          <p:cNvPr id="3" name="Freccia a destra 2">
            <a:extLst>
              <a:ext uri="{FF2B5EF4-FFF2-40B4-BE49-F238E27FC236}">
                <a16:creationId xmlns:a16="http://schemas.microsoft.com/office/drawing/2014/main" id="{413D42F3-AA9D-4D94-9EA3-81788094C437}"/>
              </a:ext>
            </a:extLst>
          </p:cNvPr>
          <p:cNvSpPr/>
          <p:nvPr/>
        </p:nvSpPr>
        <p:spPr>
          <a:xfrm>
            <a:off x="3517276" y="4590617"/>
            <a:ext cx="666656" cy="36931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F7966C76-CB97-478C-ABC5-58B695CBA76F}"/>
              </a:ext>
            </a:extLst>
          </p:cNvPr>
          <p:cNvSpPr/>
          <p:nvPr/>
        </p:nvSpPr>
        <p:spPr>
          <a:xfrm>
            <a:off x="4671263" y="3712811"/>
            <a:ext cx="95626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i,1</a:t>
            </a:r>
            <a:r>
              <a:rPr lang="it-IT" dirty="0"/>
              <a:t>/1</a:t>
            </a:r>
            <a:endParaRPr lang="it-IT" baseline="-25000" dirty="0"/>
          </a:p>
        </p:txBody>
      </p:sp>
      <p:sp>
        <p:nvSpPr>
          <p:cNvPr id="34" name="CasellaDiTesto 33">
            <a:extLst>
              <a:ext uri="{FF2B5EF4-FFF2-40B4-BE49-F238E27FC236}">
                <a16:creationId xmlns:a16="http://schemas.microsoft.com/office/drawing/2014/main" id="{6D729C87-5F51-48F5-9381-16C6291C2723}"/>
              </a:ext>
            </a:extLst>
          </p:cNvPr>
          <p:cNvSpPr txBox="1"/>
          <p:nvPr/>
        </p:nvSpPr>
        <p:spPr>
          <a:xfrm>
            <a:off x="5589901" y="4247829"/>
            <a:ext cx="255198" cy="369332"/>
          </a:xfrm>
          <a:prstGeom prst="rect">
            <a:avLst/>
          </a:prstGeom>
          <a:noFill/>
        </p:spPr>
        <p:txBody>
          <a:bodyPr wrap="none" rtlCol="0">
            <a:spAutoFit/>
          </a:bodyPr>
          <a:lstStyle/>
          <a:p>
            <a:r>
              <a:rPr lang="it-IT" dirty="0"/>
              <a:t>f</a:t>
            </a:r>
          </a:p>
        </p:txBody>
      </p:sp>
      <p:sp>
        <p:nvSpPr>
          <p:cNvPr id="37" name="Ovale 36">
            <a:extLst>
              <a:ext uri="{FF2B5EF4-FFF2-40B4-BE49-F238E27FC236}">
                <a16:creationId xmlns:a16="http://schemas.microsoft.com/office/drawing/2014/main" id="{2AF84837-2672-4A30-817A-09BBA84933A1}"/>
              </a:ext>
            </a:extLst>
          </p:cNvPr>
          <p:cNvSpPr/>
          <p:nvPr/>
        </p:nvSpPr>
        <p:spPr>
          <a:xfrm>
            <a:off x="4658074" y="5044542"/>
            <a:ext cx="95626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i,0</a:t>
            </a:r>
            <a:r>
              <a:rPr lang="it-IT" dirty="0"/>
              <a:t>/0</a:t>
            </a:r>
            <a:endParaRPr lang="it-IT" baseline="-25000" dirty="0"/>
          </a:p>
        </p:txBody>
      </p:sp>
      <p:cxnSp>
        <p:nvCxnSpPr>
          <p:cNvPr id="27" name="Connettore 2 26">
            <a:extLst>
              <a:ext uri="{FF2B5EF4-FFF2-40B4-BE49-F238E27FC236}">
                <a16:creationId xmlns:a16="http://schemas.microsoft.com/office/drawing/2014/main" id="{06380707-20E8-4D5E-A5A6-8DC5E34DDEF3}"/>
              </a:ext>
            </a:extLst>
          </p:cNvPr>
          <p:cNvCxnSpPr>
            <a:cxnSpLocks/>
          </p:cNvCxnSpPr>
          <p:nvPr/>
        </p:nvCxnSpPr>
        <p:spPr>
          <a:xfrm flipV="1">
            <a:off x="5519883" y="4143933"/>
            <a:ext cx="1138955" cy="103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asellaDiTesto 28">
            <a:extLst>
              <a:ext uri="{FF2B5EF4-FFF2-40B4-BE49-F238E27FC236}">
                <a16:creationId xmlns:a16="http://schemas.microsoft.com/office/drawing/2014/main" id="{D783145E-8F79-447C-84B9-CAC85BA9B29D}"/>
              </a:ext>
            </a:extLst>
          </p:cNvPr>
          <p:cNvSpPr txBox="1"/>
          <p:nvPr/>
        </p:nvSpPr>
        <p:spPr>
          <a:xfrm>
            <a:off x="5567459" y="4661633"/>
            <a:ext cx="300082" cy="369332"/>
          </a:xfrm>
          <a:prstGeom prst="rect">
            <a:avLst/>
          </a:prstGeom>
          <a:noFill/>
        </p:spPr>
        <p:txBody>
          <a:bodyPr wrap="none" rtlCol="0">
            <a:spAutoFit/>
          </a:bodyPr>
          <a:lstStyle/>
          <a:p>
            <a:r>
              <a:rPr lang="it-IT" dirty="0"/>
              <a:t>e</a:t>
            </a:r>
          </a:p>
        </p:txBody>
      </p:sp>
      <p:cxnSp>
        <p:nvCxnSpPr>
          <p:cNvPr id="30" name="Connettore 2 29">
            <a:extLst>
              <a:ext uri="{FF2B5EF4-FFF2-40B4-BE49-F238E27FC236}">
                <a16:creationId xmlns:a16="http://schemas.microsoft.com/office/drawing/2014/main" id="{056F3CE2-9D5D-4B6A-A8CB-4ADB82A7F984}"/>
              </a:ext>
            </a:extLst>
          </p:cNvPr>
          <p:cNvCxnSpPr>
            <a:cxnSpLocks/>
            <a:stCxn id="28" idx="6"/>
          </p:cNvCxnSpPr>
          <p:nvPr/>
        </p:nvCxnSpPr>
        <p:spPr>
          <a:xfrm>
            <a:off x="5627529" y="4093811"/>
            <a:ext cx="10313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EA0BD5AD-A4BF-4A1B-A7FC-EE8514CC9C38}"/>
              </a:ext>
            </a:extLst>
          </p:cNvPr>
          <p:cNvSpPr txBox="1"/>
          <p:nvPr/>
        </p:nvSpPr>
        <p:spPr>
          <a:xfrm>
            <a:off x="5614340" y="3817369"/>
            <a:ext cx="300082" cy="369332"/>
          </a:xfrm>
          <a:prstGeom prst="rect">
            <a:avLst/>
          </a:prstGeom>
          <a:noFill/>
        </p:spPr>
        <p:txBody>
          <a:bodyPr wrap="none" rtlCol="0">
            <a:spAutoFit/>
          </a:bodyPr>
          <a:lstStyle/>
          <a:p>
            <a:r>
              <a:rPr lang="it-IT" dirty="0"/>
              <a:t>e</a:t>
            </a:r>
          </a:p>
        </p:txBody>
      </p:sp>
      <p:cxnSp>
        <p:nvCxnSpPr>
          <p:cNvPr id="35" name="Connettore 2 34">
            <a:extLst>
              <a:ext uri="{FF2B5EF4-FFF2-40B4-BE49-F238E27FC236}">
                <a16:creationId xmlns:a16="http://schemas.microsoft.com/office/drawing/2014/main" id="{AEEFE8BF-D5D5-4B67-A719-C9D7644EA813}"/>
              </a:ext>
            </a:extLst>
          </p:cNvPr>
          <p:cNvCxnSpPr>
            <a:cxnSpLocks/>
            <a:stCxn id="37" idx="6"/>
          </p:cNvCxnSpPr>
          <p:nvPr/>
        </p:nvCxnSpPr>
        <p:spPr>
          <a:xfrm flipV="1">
            <a:off x="5614340" y="5386720"/>
            <a:ext cx="1011655" cy="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asellaDiTesto 45">
            <a:extLst>
              <a:ext uri="{FF2B5EF4-FFF2-40B4-BE49-F238E27FC236}">
                <a16:creationId xmlns:a16="http://schemas.microsoft.com/office/drawing/2014/main" id="{014FC3B9-EC47-4965-9C48-0FAF53CD5907}"/>
              </a:ext>
            </a:extLst>
          </p:cNvPr>
          <p:cNvSpPr txBox="1"/>
          <p:nvPr/>
        </p:nvSpPr>
        <p:spPr>
          <a:xfrm>
            <a:off x="5612343" y="5406131"/>
            <a:ext cx="255198" cy="369332"/>
          </a:xfrm>
          <a:prstGeom prst="rect">
            <a:avLst/>
          </a:prstGeom>
          <a:noFill/>
        </p:spPr>
        <p:txBody>
          <a:bodyPr wrap="none" rtlCol="0">
            <a:spAutoFit/>
          </a:bodyPr>
          <a:lstStyle/>
          <a:p>
            <a:r>
              <a:rPr lang="it-IT" dirty="0"/>
              <a:t>f</a:t>
            </a:r>
          </a:p>
        </p:txBody>
      </p:sp>
      <p:cxnSp>
        <p:nvCxnSpPr>
          <p:cNvPr id="52" name="Connettore 2 51">
            <a:extLst>
              <a:ext uri="{FF2B5EF4-FFF2-40B4-BE49-F238E27FC236}">
                <a16:creationId xmlns:a16="http://schemas.microsoft.com/office/drawing/2014/main" id="{DD2B8F3B-DF04-4ED0-9495-3E5F554CD305}"/>
              </a:ext>
            </a:extLst>
          </p:cNvPr>
          <p:cNvCxnSpPr>
            <a:cxnSpLocks/>
            <a:stCxn id="28" idx="5"/>
          </p:cNvCxnSpPr>
          <p:nvPr/>
        </p:nvCxnSpPr>
        <p:spPr>
          <a:xfrm>
            <a:off x="5487487" y="4363219"/>
            <a:ext cx="1138508" cy="980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6399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it-IT" sz="2400" dirty="0"/>
              <a:t>Ogni FSM di </a:t>
            </a:r>
            <a:r>
              <a:rPr lang="it-IT" sz="2400" dirty="0" err="1"/>
              <a:t>Mealy</a:t>
            </a:r>
            <a:r>
              <a:rPr lang="it-IT" sz="2400" dirty="0"/>
              <a:t> può essere trasformata in una FSM di Moore </a:t>
            </a:r>
          </a:p>
          <a:p>
            <a:pPr algn="l"/>
            <a:r>
              <a:rPr lang="it-IT" sz="2400" dirty="0"/>
              <a:t>Replicando lo stato della macchina di Moore se le transizioni che portano a tale stato hanno uscite differenti. Tali nuovi stati avranno il valore di uscita uguale a quello della transizione da cui sono stati originati.</a:t>
            </a:r>
            <a:endParaRPr lang="en-US" sz="2400" dirty="0">
              <a:latin typeface="+mj-lt"/>
              <a:cs typeface="Arial" charset="0"/>
            </a:endParaRPr>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just"/>
            <a:endParaRPr lang="it-IT" sz="2400" dirty="0"/>
          </a:p>
          <a:p>
            <a:pPr algn="ctr"/>
            <a:r>
              <a:rPr lang="it-IT" sz="2400" dirty="0"/>
              <a:t>Transizioni in loop</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Mealy =&gt; Moore</a:t>
            </a:r>
          </a:p>
        </p:txBody>
      </p:sp>
      <p:sp>
        <p:nvSpPr>
          <p:cNvPr id="20" name="Ovale 19">
            <a:extLst>
              <a:ext uri="{FF2B5EF4-FFF2-40B4-BE49-F238E27FC236}">
                <a16:creationId xmlns:a16="http://schemas.microsoft.com/office/drawing/2014/main" id="{A524A8BB-7425-4F47-A63E-7AB33217F27B}"/>
              </a:ext>
            </a:extLst>
          </p:cNvPr>
          <p:cNvSpPr/>
          <p:nvPr/>
        </p:nvSpPr>
        <p:spPr>
          <a:xfrm>
            <a:off x="1118392" y="4342258"/>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a:t>
            </a:r>
          </a:p>
        </p:txBody>
      </p:sp>
      <p:cxnSp>
        <p:nvCxnSpPr>
          <p:cNvPr id="23" name="Connettore 2 22">
            <a:extLst>
              <a:ext uri="{FF2B5EF4-FFF2-40B4-BE49-F238E27FC236}">
                <a16:creationId xmlns:a16="http://schemas.microsoft.com/office/drawing/2014/main" id="{95F01120-053D-4756-BA4E-4972635E0D1E}"/>
              </a:ext>
            </a:extLst>
          </p:cNvPr>
          <p:cNvCxnSpPr>
            <a:cxnSpLocks/>
            <a:endCxn id="20" idx="0"/>
          </p:cNvCxnSpPr>
          <p:nvPr/>
        </p:nvCxnSpPr>
        <p:spPr>
          <a:xfrm>
            <a:off x="1537492" y="3712811"/>
            <a:ext cx="0" cy="62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646D104A-400B-440C-A54E-3673DCD6E826}"/>
              </a:ext>
            </a:extLst>
          </p:cNvPr>
          <p:cNvSpPr txBox="1"/>
          <p:nvPr/>
        </p:nvSpPr>
        <p:spPr>
          <a:xfrm>
            <a:off x="1569889" y="3816364"/>
            <a:ext cx="506870" cy="369332"/>
          </a:xfrm>
          <a:prstGeom prst="rect">
            <a:avLst/>
          </a:prstGeom>
          <a:noFill/>
        </p:spPr>
        <p:txBody>
          <a:bodyPr wrap="none" rtlCol="0">
            <a:spAutoFit/>
          </a:bodyPr>
          <a:lstStyle/>
          <a:p>
            <a:r>
              <a:rPr lang="it-IT" dirty="0"/>
              <a:t>a/1</a:t>
            </a:r>
          </a:p>
        </p:txBody>
      </p:sp>
      <p:sp>
        <p:nvSpPr>
          <p:cNvPr id="25" name="CasellaDiTesto 24">
            <a:extLst>
              <a:ext uri="{FF2B5EF4-FFF2-40B4-BE49-F238E27FC236}">
                <a16:creationId xmlns:a16="http://schemas.microsoft.com/office/drawing/2014/main" id="{AE322969-CF77-4667-A3B7-04C6DE57C79A}"/>
              </a:ext>
            </a:extLst>
          </p:cNvPr>
          <p:cNvSpPr txBox="1"/>
          <p:nvPr/>
        </p:nvSpPr>
        <p:spPr>
          <a:xfrm>
            <a:off x="469760" y="5258278"/>
            <a:ext cx="513282" cy="369332"/>
          </a:xfrm>
          <a:prstGeom prst="rect">
            <a:avLst/>
          </a:prstGeom>
          <a:noFill/>
        </p:spPr>
        <p:txBody>
          <a:bodyPr wrap="none" rtlCol="0">
            <a:spAutoFit/>
          </a:bodyPr>
          <a:lstStyle/>
          <a:p>
            <a:r>
              <a:rPr lang="it-IT" dirty="0"/>
              <a:t>b/0</a:t>
            </a:r>
          </a:p>
        </p:txBody>
      </p:sp>
      <p:sp>
        <p:nvSpPr>
          <p:cNvPr id="3" name="Freccia a destra 2">
            <a:extLst>
              <a:ext uri="{FF2B5EF4-FFF2-40B4-BE49-F238E27FC236}">
                <a16:creationId xmlns:a16="http://schemas.microsoft.com/office/drawing/2014/main" id="{413D42F3-AA9D-4D94-9EA3-81788094C437}"/>
              </a:ext>
            </a:extLst>
          </p:cNvPr>
          <p:cNvSpPr/>
          <p:nvPr/>
        </p:nvSpPr>
        <p:spPr>
          <a:xfrm>
            <a:off x="3371959" y="4783608"/>
            <a:ext cx="666656" cy="36931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F7966C76-CB97-478C-ABC5-58B695CBA76F}"/>
              </a:ext>
            </a:extLst>
          </p:cNvPr>
          <p:cNvSpPr/>
          <p:nvPr/>
        </p:nvSpPr>
        <p:spPr>
          <a:xfrm>
            <a:off x="4497717" y="3986509"/>
            <a:ext cx="95626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i,1</a:t>
            </a:r>
            <a:r>
              <a:rPr lang="it-IT" dirty="0"/>
              <a:t>/1</a:t>
            </a:r>
            <a:endParaRPr lang="it-IT" baseline="-25000" dirty="0"/>
          </a:p>
        </p:txBody>
      </p:sp>
      <p:sp>
        <p:nvSpPr>
          <p:cNvPr id="37" name="Ovale 36">
            <a:extLst>
              <a:ext uri="{FF2B5EF4-FFF2-40B4-BE49-F238E27FC236}">
                <a16:creationId xmlns:a16="http://schemas.microsoft.com/office/drawing/2014/main" id="{2AF84837-2672-4A30-817A-09BBA84933A1}"/>
              </a:ext>
            </a:extLst>
          </p:cNvPr>
          <p:cNvSpPr/>
          <p:nvPr/>
        </p:nvSpPr>
        <p:spPr>
          <a:xfrm>
            <a:off x="4459215" y="5382349"/>
            <a:ext cx="95626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i,0</a:t>
            </a:r>
            <a:r>
              <a:rPr lang="it-IT" dirty="0"/>
              <a:t>/0</a:t>
            </a:r>
            <a:endParaRPr lang="it-IT" baseline="-25000" dirty="0"/>
          </a:p>
        </p:txBody>
      </p:sp>
      <p:cxnSp>
        <p:nvCxnSpPr>
          <p:cNvPr id="8" name="Connettore curvo 7">
            <a:extLst>
              <a:ext uri="{FF2B5EF4-FFF2-40B4-BE49-F238E27FC236}">
                <a16:creationId xmlns:a16="http://schemas.microsoft.com/office/drawing/2014/main" id="{E11C3F39-06DB-4FC3-A747-50E040D05B8C}"/>
              </a:ext>
            </a:extLst>
          </p:cNvPr>
          <p:cNvCxnSpPr>
            <a:stCxn id="20" idx="2"/>
            <a:endCxn id="20" idx="3"/>
          </p:cNvCxnSpPr>
          <p:nvPr/>
        </p:nvCxnSpPr>
        <p:spPr>
          <a:xfrm rot="10800000" flipH="1" flipV="1">
            <a:off x="1118392" y="4723258"/>
            <a:ext cx="122752" cy="269408"/>
          </a:xfrm>
          <a:prstGeom prst="curvedConnector4">
            <a:avLst>
              <a:gd name="adj1" fmla="val -325389"/>
              <a:gd name="adj2" fmla="val 2262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7832FC88-0259-4EBD-9623-C7C4F96F0C7A}"/>
              </a:ext>
            </a:extLst>
          </p:cNvPr>
          <p:cNvCxnSpPr>
            <a:cxnSpLocks/>
          </p:cNvCxnSpPr>
          <p:nvPr/>
        </p:nvCxnSpPr>
        <p:spPr>
          <a:xfrm>
            <a:off x="5015316" y="3372692"/>
            <a:ext cx="0" cy="62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4C81D7F0-5348-46A9-8043-61410E9576F1}"/>
              </a:ext>
            </a:extLst>
          </p:cNvPr>
          <p:cNvSpPr txBox="1"/>
          <p:nvPr/>
        </p:nvSpPr>
        <p:spPr>
          <a:xfrm>
            <a:off x="5047713" y="3476245"/>
            <a:ext cx="295274" cy="369332"/>
          </a:xfrm>
          <a:prstGeom prst="rect">
            <a:avLst/>
          </a:prstGeom>
          <a:noFill/>
        </p:spPr>
        <p:txBody>
          <a:bodyPr wrap="none" rtlCol="0">
            <a:spAutoFit/>
          </a:bodyPr>
          <a:lstStyle/>
          <a:p>
            <a:r>
              <a:rPr lang="it-IT" dirty="0"/>
              <a:t>a</a:t>
            </a:r>
          </a:p>
        </p:txBody>
      </p:sp>
      <p:cxnSp>
        <p:nvCxnSpPr>
          <p:cNvPr id="33" name="Connettore 2 32">
            <a:extLst>
              <a:ext uri="{FF2B5EF4-FFF2-40B4-BE49-F238E27FC236}">
                <a16:creationId xmlns:a16="http://schemas.microsoft.com/office/drawing/2014/main" id="{20E032F7-5797-49E0-BE45-CD9E974149D8}"/>
              </a:ext>
            </a:extLst>
          </p:cNvPr>
          <p:cNvCxnSpPr>
            <a:cxnSpLocks/>
          </p:cNvCxnSpPr>
          <p:nvPr/>
        </p:nvCxnSpPr>
        <p:spPr>
          <a:xfrm>
            <a:off x="4929081" y="4773283"/>
            <a:ext cx="0" cy="62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0615F404-0B20-49B0-8037-0786B7A6E6F1}"/>
              </a:ext>
            </a:extLst>
          </p:cNvPr>
          <p:cNvSpPr txBox="1"/>
          <p:nvPr/>
        </p:nvSpPr>
        <p:spPr>
          <a:xfrm>
            <a:off x="4961478" y="4876836"/>
            <a:ext cx="306494" cy="369332"/>
          </a:xfrm>
          <a:prstGeom prst="rect">
            <a:avLst/>
          </a:prstGeom>
          <a:noFill/>
        </p:spPr>
        <p:txBody>
          <a:bodyPr wrap="none" rtlCol="0">
            <a:spAutoFit/>
          </a:bodyPr>
          <a:lstStyle/>
          <a:p>
            <a:r>
              <a:rPr lang="it-IT" dirty="0"/>
              <a:t>b</a:t>
            </a:r>
          </a:p>
        </p:txBody>
      </p:sp>
      <p:cxnSp>
        <p:nvCxnSpPr>
          <p:cNvPr id="38" name="Connettore 2 37">
            <a:extLst>
              <a:ext uri="{FF2B5EF4-FFF2-40B4-BE49-F238E27FC236}">
                <a16:creationId xmlns:a16="http://schemas.microsoft.com/office/drawing/2014/main" id="{96A436F2-3C16-436F-AD85-093698B4EA35}"/>
              </a:ext>
            </a:extLst>
          </p:cNvPr>
          <p:cNvCxnSpPr>
            <a:cxnSpLocks/>
            <a:stCxn id="20" idx="5"/>
          </p:cNvCxnSpPr>
          <p:nvPr/>
        </p:nvCxnSpPr>
        <p:spPr>
          <a:xfrm>
            <a:off x="1833840" y="4992666"/>
            <a:ext cx="384422" cy="49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uppo 15">
            <a:extLst>
              <a:ext uri="{FF2B5EF4-FFF2-40B4-BE49-F238E27FC236}">
                <a16:creationId xmlns:a16="http://schemas.microsoft.com/office/drawing/2014/main" id="{708D5157-C6DA-4101-8748-4CD1E06DFDF3}"/>
              </a:ext>
            </a:extLst>
          </p:cNvPr>
          <p:cNvGrpSpPr/>
          <p:nvPr/>
        </p:nvGrpSpPr>
        <p:grpSpPr>
          <a:xfrm>
            <a:off x="1680634" y="5300592"/>
            <a:ext cx="513282" cy="369332"/>
            <a:chOff x="1680634" y="5300592"/>
            <a:chExt cx="513282" cy="369332"/>
          </a:xfrm>
        </p:grpSpPr>
        <p:sp>
          <p:nvSpPr>
            <p:cNvPr id="39" name="CasellaDiTesto 38">
              <a:extLst>
                <a:ext uri="{FF2B5EF4-FFF2-40B4-BE49-F238E27FC236}">
                  <a16:creationId xmlns:a16="http://schemas.microsoft.com/office/drawing/2014/main" id="{9A95F42A-5ABB-4A8B-8B8F-FA161BC2FFFB}"/>
                </a:ext>
              </a:extLst>
            </p:cNvPr>
            <p:cNvSpPr txBox="1"/>
            <p:nvPr/>
          </p:nvSpPr>
          <p:spPr>
            <a:xfrm>
              <a:off x="1680634" y="5300592"/>
              <a:ext cx="513282" cy="369332"/>
            </a:xfrm>
            <a:prstGeom prst="rect">
              <a:avLst/>
            </a:prstGeom>
            <a:noFill/>
          </p:spPr>
          <p:txBody>
            <a:bodyPr wrap="none" rtlCol="0">
              <a:spAutoFit/>
            </a:bodyPr>
            <a:lstStyle/>
            <a:p>
              <a:r>
                <a:rPr lang="it-IT" dirty="0"/>
                <a:t>b/1</a:t>
              </a:r>
            </a:p>
          </p:txBody>
        </p:sp>
        <p:cxnSp>
          <p:nvCxnSpPr>
            <p:cNvPr id="15" name="Connettore diritto 14">
              <a:extLst>
                <a:ext uri="{FF2B5EF4-FFF2-40B4-BE49-F238E27FC236}">
                  <a16:creationId xmlns:a16="http://schemas.microsoft.com/office/drawing/2014/main" id="{A7F9D19D-1474-4374-B5F9-41FC616612E5}"/>
                </a:ext>
              </a:extLst>
            </p:cNvPr>
            <p:cNvCxnSpPr/>
            <p:nvPr/>
          </p:nvCxnSpPr>
          <p:spPr>
            <a:xfrm>
              <a:off x="1741502" y="5377586"/>
              <a:ext cx="184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uppo 39">
            <a:extLst>
              <a:ext uri="{FF2B5EF4-FFF2-40B4-BE49-F238E27FC236}">
                <a16:creationId xmlns:a16="http://schemas.microsoft.com/office/drawing/2014/main" id="{F2415481-85BA-4530-896F-EC29D973AD9F}"/>
              </a:ext>
            </a:extLst>
          </p:cNvPr>
          <p:cNvGrpSpPr/>
          <p:nvPr/>
        </p:nvGrpSpPr>
        <p:grpSpPr>
          <a:xfrm>
            <a:off x="5903647" y="4293718"/>
            <a:ext cx="306494" cy="1447402"/>
            <a:chOff x="1680634" y="4222522"/>
            <a:chExt cx="306494" cy="1447402"/>
          </a:xfrm>
        </p:grpSpPr>
        <p:sp>
          <p:nvSpPr>
            <p:cNvPr id="41" name="CasellaDiTesto 40">
              <a:extLst>
                <a:ext uri="{FF2B5EF4-FFF2-40B4-BE49-F238E27FC236}">
                  <a16:creationId xmlns:a16="http://schemas.microsoft.com/office/drawing/2014/main" id="{168E86E5-6990-4E3E-B6D1-B5CEC5C0CF0F}"/>
                </a:ext>
              </a:extLst>
            </p:cNvPr>
            <p:cNvSpPr txBox="1"/>
            <p:nvPr/>
          </p:nvSpPr>
          <p:spPr>
            <a:xfrm>
              <a:off x="1680634" y="5300592"/>
              <a:ext cx="306494" cy="369332"/>
            </a:xfrm>
            <a:prstGeom prst="rect">
              <a:avLst/>
            </a:prstGeom>
            <a:noFill/>
          </p:spPr>
          <p:txBody>
            <a:bodyPr wrap="none" rtlCol="0">
              <a:spAutoFit/>
            </a:bodyPr>
            <a:lstStyle/>
            <a:p>
              <a:r>
                <a:rPr lang="it-IT" dirty="0"/>
                <a:t>b</a:t>
              </a:r>
            </a:p>
          </p:txBody>
        </p:sp>
        <p:cxnSp>
          <p:nvCxnSpPr>
            <p:cNvPr id="42" name="Connettore diritto 41">
              <a:extLst>
                <a:ext uri="{FF2B5EF4-FFF2-40B4-BE49-F238E27FC236}">
                  <a16:creationId xmlns:a16="http://schemas.microsoft.com/office/drawing/2014/main" id="{D13C7FF3-F329-4DBB-8E33-E25CB9B52AB1}"/>
                </a:ext>
              </a:extLst>
            </p:cNvPr>
            <p:cNvCxnSpPr/>
            <p:nvPr/>
          </p:nvCxnSpPr>
          <p:spPr>
            <a:xfrm>
              <a:off x="1741502" y="5377586"/>
              <a:ext cx="184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0FC1924B-31FA-407F-8292-3F336C4D4173}"/>
                </a:ext>
              </a:extLst>
            </p:cNvPr>
            <p:cNvSpPr txBox="1"/>
            <p:nvPr/>
          </p:nvSpPr>
          <p:spPr>
            <a:xfrm>
              <a:off x="1680634" y="4222522"/>
              <a:ext cx="306494" cy="369332"/>
            </a:xfrm>
            <a:prstGeom prst="rect">
              <a:avLst/>
            </a:prstGeom>
            <a:noFill/>
          </p:spPr>
          <p:txBody>
            <a:bodyPr wrap="none" rtlCol="0">
              <a:spAutoFit/>
            </a:bodyPr>
            <a:lstStyle/>
            <a:p>
              <a:r>
                <a:rPr lang="it-IT" dirty="0"/>
                <a:t>b</a:t>
              </a:r>
            </a:p>
          </p:txBody>
        </p:sp>
        <p:cxnSp>
          <p:nvCxnSpPr>
            <p:cNvPr id="51" name="Connettore diritto 50">
              <a:extLst>
                <a:ext uri="{FF2B5EF4-FFF2-40B4-BE49-F238E27FC236}">
                  <a16:creationId xmlns:a16="http://schemas.microsoft.com/office/drawing/2014/main" id="{78757179-F706-45C3-B304-84CD130A360A}"/>
                </a:ext>
              </a:extLst>
            </p:cNvPr>
            <p:cNvCxnSpPr/>
            <p:nvPr/>
          </p:nvCxnSpPr>
          <p:spPr>
            <a:xfrm>
              <a:off x="1741502" y="4299516"/>
              <a:ext cx="184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Connettore 2 42">
            <a:extLst>
              <a:ext uri="{FF2B5EF4-FFF2-40B4-BE49-F238E27FC236}">
                <a16:creationId xmlns:a16="http://schemas.microsoft.com/office/drawing/2014/main" id="{C686BC1F-CAE0-48EC-AC60-134C71CE0BDA}"/>
              </a:ext>
            </a:extLst>
          </p:cNvPr>
          <p:cNvCxnSpPr>
            <a:cxnSpLocks/>
            <a:stCxn id="37" idx="6"/>
          </p:cNvCxnSpPr>
          <p:nvPr/>
        </p:nvCxnSpPr>
        <p:spPr>
          <a:xfrm flipV="1">
            <a:off x="5415481" y="4992666"/>
            <a:ext cx="1143000" cy="770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5925BD7A-766D-4983-B197-15EF300C97DA}"/>
              </a:ext>
            </a:extLst>
          </p:cNvPr>
          <p:cNvCxnSpPr>
            <a:cxnSpLocks/>
            <a:stCxn id="28" idx="6"/>
          </p:cNvCxnSpPr>
          <p:nvPr/>
        </p:nvCxnSpPr>
        <p:spPr>
          <a:xfrm>
            <a:off x="5453983" y="4367509"/>
            <a:ext cx="1104498" cy="57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e 52">
            <a:extLst>
              <a:ext uri="{FF2B5EF4-FFF2-40B4-BE49-F238E27FC236}">
                <a16:creationId xmlns:a16="http://schemas.microsoft.com/office/drawing/2014/main" id="{F87ABA1D-283F-4927-84F3-B0C378A37446}"/>
              </a:ext>
            </a:extLst>
          </p:cNvPr>
          <p:cNvSpPr/>
          <p:nvPr/>
        </p:nvSpPr>
        <p:spPr>
          <a:xfrm>
            <a:off x="6587534" y="4556925"/>
            <a:ext cx="95626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r>
              <a:rPr lang="it-IT" baseline="-25000" dirty="0"/>
              <a:t>j,1</a:t>
            </a:r>
            <a:r>
              <a:rPr lang="it-IT" dirty="0"/>
              <a:t>/1</a:t>
            </a:r>
            <a:endParaRPr lang="it-IT" baseline="-25000" dirty="0"/>
          </a:p>
        </p:txBody>
      </p:sp>
      <p:sp>
        <p:nvSpPr>
          <p:cNvPr id="54" name="Ovale 53">
            <a:extLst>
              <a:ext uri="{FF2B5EF4-FFF2-40B4-BE49-F238E27FC236}">
                <a16:creationId xmlns:a16="http://schemas.microsoft.com/office/drawing/2014/main" id="{C5087770-1B29-4AD5-A2FB-F2561126F07E}"/>
              </a:ext>
            </a:extLst>
          </p:cNvPr>
          <p:cNvSpPr/>
          <p:nvPr/>
        </p:nvSpPr>
        <p:spPr>
          <a:xfrm>
            <a:off x="2099772" y="5378172"/>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a:t>
            </a:r>
            <a:r>
              <a:rPr lang="it-IT" baseline="-25000" dirty="0" err="1"/>
              <a:t>j</a:t>
            </a:r>
            <a:endParaRPr lang="it-IT" baseline="-25000" dirty="0"/>
          </a:p>
        </p:txBody>
      </p:sp>
    </p:spTree>
    <p:extLst>
      <p:ext uri="{BB962C8B-B14F-4D97-AF65-F5344CB8AC3E}">
        <p14:creationId xmlns:p14="http://schemas.microsoft.com/office/powerpoint/2010/main" val="30301582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lgn="l">
              <a:buFont typeface="Arial" panose="020B0604020202020204" pitchFamily="34" charset="0"/>
              <a:buChar char="•"/>
            </a:pPr>
            <a:r>
              <a:rPr lang="it-IT" sz="2000" dirty="0"/>
              <a:t>Lo stato iniziale di un flip-flop non appena acceso è indeterminato, ossia non si sa se contiene uno 0 o un 1 </a:t>
            </a:r>
          </a:p>
          <a:p>
            <a:pPr marL="285750" indent="-285750" algn="l">
              <a:buFont typeface="Arial" panose="020B0604020202020204" pitchFamily="34" charset="0"/>
              <a:buChar char="•"/>
            </a:pPr>
            <a:endParaRPr lang="it-IT" sz="2000" dirty="0"/>
          </a:p>
          <a:p>
            <a:pPr marL="285750" indent="-285750" algn="l">
              <a:buFont typeface="Arial" panose="020B0604020202020204" pitchFamily="34" charset="0"/>
              <a:buChar char="•"/>
            </a:pPr>
            <a:endParaRPr lang="it-IT" sz="2000" dirty="0"/>
          </a:p>
          <a:p>
            <a:pPr marL="285750" indent="-285750" algn="l">
              <a:buFont typeface="Arial" panose="020B0604020202020204" pitchFamily="34" charset="0"/>
              <a:buChar char="•"/>
            </a:pPr>
            <a:r>
              <a:rPr lang="it-IT" sz="2000" dirty="0"/>
              <a:t>Quindi lo stato iniziale della FSM non è definito, ed all’accensione la FSM può partire da uno qualunque dei 2</a:t>
            </a:r>
            <a:r>
              <a:rPr lang="it-IT" sz="2000" baseline="30000" dirty="0"/>
              <a:t>N</a:t>
            </a:r>
            <a:r>
              <a:rPr lang="it-IT" sz="2000" dirty="0"/>
              <a:t> stati  possibili</a:t>
            </a:r>
          </a:p>
          <a:p>
            <a:pPr marL="285750" indent="-285750" algn="l">
              <a:buFont typeface="Arial" panose="020B0604020202020204" pitchFamily="34" charset="0"/>
              <a:buChar char="•"/>
            </a:pPr>
            <a:endParaRPr lang="it-IT" dirty="0"/>
          </a:p>
          <a:p>
            <a:pPr marL="285750" indent="-285750" algn="l">
              <a:buFont typeface="Arial" panose="020B0604020202020204" pitchFamily="34" charset="0"/>
              <a:buChar char="•"/>
            </a:pPr>
            <a:endParaRPr lang="it-IT" dirty="0"/>
          </a:p>
          <a:p>
            <a:pPr marL="285750" indent="-285750">
              <a:buFont typeface="Arial" panose="020B0604020202020204" pitchFamily="34" charset="0"/>
              <a:buChar char="•"/>
            </a:pPr>
            <a:r>
              <a:rPr lang="it-IT" sz="2000" dirty="0"/>
              <a:t>Per evitare questo problema si dotano sempre le FSM di un segnale di reset che forza la macchina in uno stato noto (tipicamente 00..0) da cui può partire l’elaborazione.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err="1">
                <a:latin typeface="+mj-lt"/>
              </a:rPr>
              <a:t>Inizializzazione</a:t>
            </a:r>
            <a:r>
              <a:rPr lang="en-US" sz="4400" dirty="0">
                <a:latin typeface="+mj-lt"/>
              </a:rPr>
              <a:t> </a:t>
            </a:r>
            <a:r>
              <a:rPr lang="en-US" sz="4400" dirty="0" err="1">
                <a:latin typeface="+mj-lt"/>
              </a:rPr>
              <a:t>delle</a:t>
            </a:r>
            <a:r>
              <a:rPr lang="en-US" sz="4400" dirty="0">
                <a:latin typeface="+mj-lt"/>
              </a:rPr>
              <a:t> FSM</a:t>
            </a:r>
          </a:p>
        </p:txBody>
      </p:sp>
    </p:spTree>
    <p:extLst>
      <p:ext uri="{BB962C8B-B14F-4D97-AF65-F5344CB8AC3E}">
        <p14:creationId xmlns:p14="http://schemas.microsoft.com/office/powerpoint/2010/main" val="94825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lgn="l">
              <a:buFont typeface="Arial" panose="020B0604020202020204" pitchFamily="34" charset="0"/>
              <a:buChar char="•"/>
            </a:pPr>
            <a:r>
              <a:rPr lang="it-IT" sz="2000" dirty="0"/>
              <a:t>Gli stati irraggiungibili sono quegli stati delle FSM che non possono essere raggiunti con nessuna sequenza di valori di ingresso.</a:t>
            </a:r>
          </a:p>
          <a:p>
            <a:pPr marL="285750" indent="-285750" algn="l">
              <a:buFont typeface="Arial" panose="020B0604020202020204" pitchFamily="34" charset="0"/>
              <a:buChar char="•"/>
            </a:pPr>
            <a:endParaRPr lang="it-IT" sz="2000" dirty="0">
              <a:highlight>
                <a:srgbClr val="FFFF00"/>
              </a:highlight>
            </a:endParaRPr>
          </a:p>
          <a:p>
            <a:pPr marL="285750" indent="-285750" algn="l">
              <a:buFont typeface="Arial" panose="020B0604020202020204" pitchFamily="34" charset="0"/>
              <a:buChar char="•"/>
            </a:pPr>
            <a:endParaRPr lang="it-IT" sz="2000" dirty="0">
              <a:highlight>
                <a:srgbClr val="FFFF00"/>
              </a:highlight>
            </a:endParaRPr>
          </a:p>
          <a:p>
            <a:pPr marL="285750" indent="-285750">
              <a:buFont typeface="Arial" panose="020B0604020202020204" pitchFamily="34" charset="0"/>
              <a:buChar char="•"/>
            </a:pPr>
            <a:r>
              <a:rPr lang="it-IT" sz="2000" dirty="0"/>
              <a:t>L’</a:t>
            </a:r>
            <a:r>
              <a:rPr lang="it-IT" sz="2000" dirty="0" err="1"/>
              <a:t>irrangiungibilità</a:t>
            </a:r>
            <a:r>
              <a:rPr lang="it-IT" sz="2000" dirty="0"/>
              <a:t> dipende dallo stato iniziale della FSM (lo stato deciso dal reset)</a:t>
            </a:r>
          </a:p>
          <a:p>
            <a:pPr marL="285750" indent="-285750" algn="l">
              <a:buFont typeface="Arial" panose="020B0604020202020204" pitchFamily="34" charset="0"/>
              <a:buChar char="•"/>
            </a:pPr>
            <a:endParaRPr lang="it-IT" sz="2000" dirty="0">
              <a:highlight>
                <a:srgbClr val="FFFF00"/>
              </a:highlight>
            </a:endParaRPr>
          </a:p>
          <a:p>
            <a:pPr marL="285750" indent="-285750" algn="l">
              <a:buFont typeface="Arial" panose="020B0604020202020204" pitchFamily="34" charset="0"/>
              <a:buChar char="•"/>
            </a:pPr>
            <a:endParaRPr lang="it-IT" sz="2000" dirty="0">
              <a:highlight>
                <a:srgbClr val="FFFF00"/>
              </a:highlight>
            </a:endParaRPr>
          </a:p>
          <a:p>
            <a:pPr marL="285750" indent="-285750" algn="l">
              <a:buFont typeface="Arial" panose="020B0604020202020204" pitchFamily="34" charset="0"/>
              <a:buChar char="•"/>
            </a:pPr>
            <a:r>
              <a:rPr lang="it-IT" sz="2000" dirty="0"/>
              <a:t>Di solito questi stati sono presenti nelle macchine a stati che hanno un numero di stati che non è esattamente una potenza di 2. </a:t>
            </a:r>
          </a:p>
          <a:p>
            <a:pPr marL="285750" indent="-285750" algn="l">
              <a:buFont typeface="Arial" panose="020B0604020202020204" pitchFamily="34" charset="0"/>
              <a:buChar char="•"/>
            </a:pPr>
            <a:endParaRPr lang="it-IT" sz="2000" dirty="0">
              <a:highlight>
                <a:srgbClr val="FFFF00"/>
              </a:highlight>
            </a:endParaRPr>
          </a:p>
          <a:p>
            <a:pPr marL="285750" indent="-285750" algn="l">
              <a:buFont typeface="Arial" panose="020B0604020202020204" pitchFamily="34" charset="0"/>
              <a:buChar char="•"/>
            </a:pPr>
            <a:endParaRPr lang="it-IT" sz="2000" dirty="0">
              <a:highlight>
                <a:srgbClr val="FFFF00"/>
              </a:highlight>
            </a:endParaRPr>
          </a:p>
          <a:p>
            <a:pPr marL="285750" indent="-285750" algn="l">
              <a:buFont typeface="Arial" panose="020B0604020202020204" pitchFamily="34" charset="0"/>
              <a:buChar char="•"/>
            </a:pPr>
            <a:r>
              <a:rPr lang="it-IT" sz="2000" dirty="0"/>
              <a:t>Infatti, gli stati non utilizzati contribuiscono comunque a generare i output della </a:t>
            </a:r>
            <a:r>
              <a:rPr lang="it-IT" sz="2000" dirty="0" err="1"/>
              <a:t>next</a:t>
            </a:r>
            <a:r>
              <a:rPr lang="it-IT" sz="2000" dirty="0"/>
              <a:t> state </a:t>
            </a:r>
            <a:r>
              <a:rPr lang="it-IT" sz="2000" dirty="0" err="1"/>
              <a:t>logic</a:t>
            </a:r>
            <a:r>
              <a:rPr lang="it-IT" sz="2000" dirty="0"/>
              <a:t>, (creano delle transizioni in uscita), ma non sono mai raggiunti (l’output della NSL non corrisponde mai alla codifica di questi stati).</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err="1">
                <a:latin typeface="+mj-lt"/>
              </a:rPr>
              <a:t>Stati</a:t>
            </a:r>
            <a:r>
              <a:rPr lang="en-US" sz="4400" dirty="0">
                <a:latin typeface="+mj-lt"/>
              </a:rPr>
              <a:t> </a:t>
            </a:r>
            <a:r>
              <a:rPr lang="en-US" sz="4400" dirty="0" err="1">
                <a:latin typeface="+mj-lt"/>
              </a:rPr>
              <a:t>irrangiungibili</a:t>
            </a:r>
            <a:endParaRPr lang="en-US" sz="4400" dirty="0">
              <a:latin typeface="+mj-lt"/>
            </a:endParaRPr>
          </a:p>
        </p:txBody>
      </p:sp>
    </p:spTree>
    <p:extLst>
      <p:ext uri="{BB962C8B-B14F-4D97-AF65-F5344CB8AC3E}">
        <p14:creationId xmlns:p14="http://schemas.microsoft.com/office/powerpoint/2010/main" val="129462751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it-IT" sz="1800" dirty="0">
                <a:effectLst/>
                <a:latin typeface="Times New Roman" panose="02020603050405020304" pitchFamily="18" charset="0"/>
                <a:ea typeface="Calibri" panose="020F0502020204030204" pitchFamily="34" charset="0"/>
                <a:cs typeface="Times New Roman" panose="02020603050405020304" pitchFamily="18" charset="0"/>
              </a:rPr>
              <a:t>Progettare un circuito sequenziale con un ingresso e due uscite z1 e z0. Si consideri la sequenza </a:t>
            </a:r>
            <a:r>
              <a:rPr lang="it-IT" sz="1800" b="1" i="1" dirty="0">
                <a:effectLst/>
                <a:latin typeface="Times New Roman" panose="02020603050405020304" pitchFamily="18" charset="0"/>
                <a:ea typeface="Calibri" panose="020F0502020204030204" pitchFamily="34" charset="0"/>
                <a:cs typeface="Times New Roman" panose="02020603050405020304" pitchFamily="18" charset="0"/>
              </a:rPr>
              <a:t>s</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 costituita dagli ultimi tre bit di x. L’uscita z1 deve essere uguale a 1 se </a:t>
            </a:r>
            <a:r>
              <a:rPr lang="it-IT" sz="1800" b="1" i="1" dirty="0">
                <a:effectLst/>
                <a:latin typeface="Times New Roman" panose="02020603050405020304" pitchFamily="18" charset="0"/>
                <a:ea typeface="Calibri" panose="020F0502020204030204" pitchFamily="34" charset="0"/>
                <a:cs typeface="Times New Roman" panose="02020603050405020304" pitchFamily="18" charset="0"/>
              </a:rPr>
              <a:t>s</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 considerato come valore in Ca2 (complemento a 2), è un valore negativo dispari, mentre z0 deve essere 1 se </a:t>
            </a:r>
            <a:r>
              <a:rPr lang="it-IT" sz="1800" b="1" i="1" dirty="0">
                <a:effectLst/>
                <a:latin typeface="Times New Roman" panose="02020603050405020304" pitchFamily="18" charset="0"/>
                <a:ea typeface="Calibri" panose="020F0502020204030204" pitchFamily="34" charset="0"/>
                <a:cs typeface="Times New Roman" panose="02020603050405020304" pitchFamily="18" charset="0"/>
              </a:rPr>
              <a:t>s,</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 considerato come valore in base 2, è un multiplo di 3. </a:t>
            </a:r>
            <a:r>
              <a:rPr lang="it-IT" sz="1800" b="1" dirty="0">
                <a:effectLst/>
                <a:latin typeface="Times New Roman" panose="02020603050405020304" pitchFamily="18" charset="0"/>
                <a:ea typeface="Calibri" panose="020F0502020204030204" pitchFamily="34" charset="0"/>
                <a:cs typeface="Times New Roman" panose="02020603050405020304" pitchFamily="18" charset="0"/>
              </a:rPr>
              <a:t>Si considerino </a:t>
            </a:r>
            <a:r>
              <a:rPr lang="it-IT" sz="1800" b="1" i="0" u="none" strike="noStrike" baseline="0" dirty="0">
                <a:latin typeface="Cambria" panose="02040503050406030204" pitchFamily="18" charset="0"/>
              </a:rPr>
              <a:t>anche eventuali sovrapposizioni.</a:t>
            </a:r>
            <a:endParaRPr lang="it-IT"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it-I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Esempio	    x	0101100111</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	    z1	000</a:t>
            </a:r>
            <a:r>
              <a:rPr lang="it-IT"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00000</a:t>
            </a:r>
            <a:r>
              <a:rPr lang="it-IT" sz="180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it-I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it-IT" dirty="0">
                <a:latin typeface="Times New Roman" panose="02020603050405020304" pitchFamily="18" charset="0"/>
                <a:ea typeface="Calibri" panose="020F0502020204030204" pitchFamily="34" charset="0"/>
                <a:cs typeface="Times New Roman" panose="02020603050405020304" pitchFamily="18" charset="0"/>
              </a:rPr>
              <a:t>	</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    z0	0000</a:t>
            </a:r>
            <a:r>
              <a:rPr lang="it-IT" sz="1800" b="1" dirty="0">
                <a:effectLst/>
                <a:latin typeface="Times New Roman" panose="02020603050405020304" pitchFamily="18" charset="0"/>
                <a:ea typeface="Calibri" panose="020F0502020204030204" pitchFamily="34" charset="0"/>
                <a:cs typeface="Times New Roman" panose="02020603050405020304" pitchFamily="18" charset="0"/>
              </a:rPr>
              <a:t>11</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00</a:t>
            </a:r>
            <a:r>
              <a:rPr lang="it-IT"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err="1">
                <a:latin typeface="+mj-lt"/>
              </a:rPr>
              <a:t>Esempio</a:t>
            </a:r>
            <a:r>
              <a:rPr lang="en-US" sz="4400" dirty="0">
                <a:latin typeface="+mj-lt"/>
              </a:rPr>
              <a:t> (a):</a:t>
            </a:r>
          </a:p>
        </p:txBody>
      </p:sp>
    </p:spTree>
    <p:extLst>
      <p:ext uri="{BB962C8B-B14F-4D97-AF65-F5344CB8AC3E}">
        <p14:creationId xmlns:p14="http://schemas.microsoft.com/office/powerpoint/2010/main" val="25101819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mj-lt"/>
                <a:cs typeface="Arial" charset="0"/>
              </a:rPr>
              <a:t>Use </a:t>
            </a:r>
            <a:r>
              <a:rPr lang="en-US" sz="3200" b="1" dirty="0">
                <a:latin typeface="+mj-lt"/>
                <a:cs typeface="Arial" charset="0"/>
              </a:rPr>
              <a:t>One-hot</a:t>
            </a:r>
            <a:r>
              <a:rPr lang="en-US" sz="3200" dirty="0">
                <a:latin typeface="+mj-lt"/>
                <a:cs typeface="Arial" charset="0"/>
              </a:rPr>
              <a:t> encoding to design the traffic </a:t>
            </a:r>
          </a:p>
          <a:p>
            <a:pPr>
              <a:spcBef>
                <a:spcPct val="20000"/>
              </a:spcBef>
            </a:pPr>
            <a:r>
              <a:rPr lang="en-US" sz="3200" dirty="0">
                <a:latin typeface="+mj-lt"/>
                <a:cs typeface="Arial" charset="0"/>
              </a:rPr>
              <a:t>light controller between Academic Avenue </a:t>
            </a:r>
            <a:r>
              <a:rPr lang="en-US" sz="3200">
                <a:latin typeface="+mj-lt"/>
                <a:cs typeface="Arial" charset="0"/>
              </a:rPr>
              <a:t>and Bravado </a:t>
            </a:r>
            <a:r>
              <a:rPr lang="en-US" sz="3200" dirty="0">
                <a:latin typeface="+mj-lt"/>
                <a:cs typeface="Arial" charset="0"/>
              </a:rPr>
              <a:t>Blvd </a:t>
            </a:r>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Exercise</a:t>
            </a:r>
          </a:p>
        </p:txBody>
      </p:sp>
    </p:spTree>
    <p:extLst>
      <p:ext uri="{BB962C8B-B14F-4D97-AF65-F5344CB8AC3E}">
        <p14:creationId xmlns:p14="http://schemas.microsoft.com/office/powerpoint/2010/main" val="15958462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Alyssa P. Hacker has a snail that crawls down a paper tape with 1’s and 0’s on it. The snail smiles whenever the last two digits it has crawled over are 01.  Design Moore and Mealy FSMs of the snail’s brain.</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vs. Mealy FSM</a:t>
            </a: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86436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Mealy FSM: arcs indicate input/output</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State Transition Diagrams</a:t>
            </a:r>
          </a:p>
        </p:txBody>
      </p:sp>
      <p:graphicFrame>
        <p:nvGraphicFramePr>
          <p:cNvPr id="3" name="Object 2"/>
          <p:cNvGraphicFramePr>
            <a:graphicFrameLocks noChangeAspect="1"/>
          </p:cNvGraphicFramePr>
          <p:nvPr>
            <p:extLst>
              <p:ext uri="{D42A27DB-BD31-4B8C-83A1-F6EECF244321}">
                <p14:modId xmlns:p14="http://schemas.microsoft.com/office/powerpoint/2010/main" val="3218981209"/>
              </p:ext>
            </p:extLst>
          </p:nvPr>
        </p:nvGraphicFramePr>
        <p:xfrm>
          <a:off x="914400" y="1371600"/>
          <a:ext cx="3873062" cy="2133600"/>
        </p:xfrm>
        <a:graphic>
          <a:graphicData uri="http://schemas.openxmlformats.org/presentationml/2006/ole">
            <mc:AlternateContent xmlns:mc="http://schemas.openxmlformats.org/markup-compatibility/2006">
              <mc:Choice xmlns:v="urn:schemas-microsoft-com:vml" Requires="v">
                <p:oleObj spid="_x0000_s2052" name="VISIO" r:id="rId5" imgW="2339280" imgH="1289160" progId="Visio.Drawing.6">
                  <p:embed/>
                </p:oleObj>
              </mc:Choice>
              <mc:Fallback>
                <p:oleObj name="VISIO" r:id="rId5" imgW="2339280" imgH="1289160" progId="Visio.Drawing.6">
                  <p:embed/>
                  <p:pic>
                    <p:nvPicPr>
                      <p:cNvPr id="0" name=""/>
                      <p:cNvPicPr/>
                      <p:nvPr/>
                    </p:nvPicPr>
                    <p:blipFill>
                      <a:blip r:embed="rId6"/>
                      <a:stretch>
                        <a:fillRect/>
                      </a:stretch>
                    </p:blipFill>
                    <p:spPr>
                      <a:xfrm>
                        <a:off x="914400"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1575220650"/>
              </p:ext>
            </p:extLst>
          </p:nvPr>
        </p:nvGraphicFramePr>
        <p:xfrm>
          <a:off x="838200" y="1447800"/>
          <a:ext cx="4572000" cy="3656013"/>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4224784461"/>
              </p:ext>
            </p:extLst>
          </p:nvPr>
        </p:nvGraphicFramePr>
        <p:xfrm>
          <a:off x="6019800" y="16002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Moore FSM State Transition Table</a:t>
            </a:r>
          </a:p>
        </p:txBody>
      </p:sp>
    </p:spTree>
    <p:extLst>
      <p:ext uri="{BB962C8B-B14F-4D97-AF65-F5344CB8AC3E}">
        <p14:creationId xmlns:p14="http://schemas.microsoft.com/office/powerpoint/2010/main" val="26399654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1612901050"/>
              </p:ext>
            </p:extLst>
          </p:nvPr>
        </p:nvGraphicFramePr>
        <p:xfrm>
          <a:off x="838200" y="1447800"/>
          <a:ext cx="4572000" cy="3656013"/>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2672521100"/>
              </p:ext>
            </p:extLst>
          </p:nvPr>
        </p:nvGraphicFramePr>
        <p:xfrm>
          <a:off x="6019800" y="16002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Moore FSM State Transition Table</a:t>
            </a:r>
          </a:p>
        </p:txBody>
      </p:sp>
      <p:sp>
        <p:nvSpPr>
          <p:cNvPr id="6" name="Rectangle 44"/>
          <p:cNvSpPr>
            <a:spLocks noChangeArrowheads="1"/>
          </p:cNvSpPr>
          <p:nvPr>
            <p:custDataLst>
              <p:tags r:id="rId4"/>
            </p:custDataLst>
          </p:nvPr>
        </p:nvSpPr>
        <p:spPr bwMode="auto">
          <a:xfrm>
            <a:off x="6019800" y="46482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1</a:t>
            </a:r>
            <a:r>
              <a:rPr lang="en-US" sz="2400" b="1" baseline="30000" dirty="0">
                <a:latin typeface="Courier (W1)" pitchFamily="49" charset="0"/>
                <a:cs typeface="Arial" charset="0"/>
              </a:rPr>
              <a:t>’</a:t>
            </a:r>
            <a:r>
              <a:rPr lang="en-US" sz="2400" b="1" i="1" dirty="0">
                <a:latin typeface="Times New Roman" pitchFamily="18" charset="0"/>
                <a:cs typeface="Arial" charset="0"/>
              </a:rPr>
              <a:t> = S</a:t>
            </a:r>
            <a:r>
              <a:rPr lang="en-US" sz="2400" b="1" baseline="-25000" dirty="0">
                <a:latin typeface="Times New Roman" pitchFamily="18" charset="0"/>
                <a:cs typeface="Arial" charset="0"/>
              </a:rPr>
              <a:t>0</a:t>
            </a:r>
            <a:r>
              <a:rPr lang="en-US" sz="2400" b="1" i="1" dirty="0">
                <a:latin typeface="Times New Roman" pitchFamily="18" charset="0"/>
                <a:cs typeface="Arial" charset="0"/>
              </a:rPr>
              <a:t>A</a:t>
            </a:r>
          </a:p>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baseline="30000" dirty="0">
                <a:latin typeface="Courier (W1)" pitchFamily="49" charset="0"/>
                <a:cs typeface="Arial" charset="0"/>
              </a:rPr>
              <a:t>’</a:t>
            </a:r>
            <a:r>
              <a:rPr lang="en-US" sz="2400" b="1" i="1" dirty="0">
                <a:latin typeface="Times New Roman" pitchFamily="18" charset="0"/>
                <a:cs typeface="Arial" charset="0"/>
              </a:rPr>
              <a:t> = A</a:t>
            </a:r>
            <a:endParaRPr lang="en-US" sz="2400" b="1" i="1" baseline="-25000" dirty="0">
              <a:latin typeface="Times New Roman" pitchFamily="18" charset="0"/>
              <a:cs typeface="Arial" charset="0"/>
            </a:endParaRPr>
          </a:p>
        </p:txBody>
      </p:sp>
      <p:cxnSp>
        <p:nvCxnSpPr>
          <p:cNvPr id="3" name="Straight Connector 2"/>
          <p:cNvCxnSpPr/>
          <p:nvPr/>
        </p:nvCxnSpPr>
        <p:spPr>
          <a:xfrm>
            <a:off x="6858000" y="5181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142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nvPr>
        </p:nvGraphicFramePr>
        <p:xfrm>
          <a:off x="838200" y="1447800"/>
          <a:ext cx="4572000" cy="3656013"/>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9515" name="Group 107"/>
          <p:cNvGraphicFramePr>
            <a:graphicFrameLocks noGrp="1"/>
          </p:cNvGraphicFramePr>
          <p:nvPr>
            <p:ph sz="half" idx="4294967295"/>
            <p:custDataLst>
              <p:tags r:id="rId2"/>
            </p:custDataLst>
          </p:nvPr>
        </p:nvGraphicFramePr>
        <p:xfrm>
          <a:off x="6019800" y="16002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Moore FSM State Transition Table</a:t>
            </a:r>
          </a:p>
        </p:txBody>
      </p:sp>
      <p:sp>
        <p:nvSpPr>
          <p:cNvPr id="6" name="Rectangle 44"/>
          <p:cNvSpPr>
            <a:spLocks noChangeArrowheads="1"/>
          </p:cNvSpPr>
          <p:nvPr>
            <p:custDataLst>
              <p:tags r:id="rId4"/>
            </p:custDataLst>
          </p:nvPr>
        </p:nvSpPr>
        <p:spPr bwMode="auto">
          <a:xfrm>
            <a:off x="6019800" y="46482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1</a:t>
            </a:r>
            <a:r>
              <a:rPr lang="en-US" sz="2400" b="1" baseline="30000" dirty="0">
                <a:latin typeface="Courier (W1)" pitchFamily="49" charset="0"/>
                <a:cs typeface="Arial" charset="0"/>
              </a:rPr>
              <a:t>’</a:t>
            </a:r>
            <a:r>
              <a:rPr lang="en-US" sz="2400" b="1" i="1" dirty="0">
                <a:latin typeface="Times New Roman" pitchFamily="18" charset="0"/>
                <a:cs typeface="Arial" charset="0"/>
              </a:rPr>
              <a:t> = S</a:t>
            </a:r>
            <a:r>
              <a:rPr lang="en-US" sz="2400" b="1" baseline="-25000" dirty="0">
                <a:latin typeface="Times New Roman" pitchFamily="18" charset="0"/>
                <a:cs typeface="Arial" charset="0"/>
              </a:rPr>
              <a:t>0</a:t>
            </a:r>
            <a:r>
              <a:rPr lang="en-US" sz="2400" b="1" i="1" dirty="0">
                <a:latin typeface="Times New Roman" pitchFamily="18" charset="0"/>
                <a:cs typeface="Arial" charset="0"/>
              </a:rPr>
              <a:t>A</a:t>
            </a:r>
          </a:p>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baseline="30000" dirty="0">
                <a:latin typeface="Courier (W1)" pitchFamily="49" charset="0"/>
                <a:cs typeface="Arial" charset="0"/>
              </a:rPr>
              <a:t>’</a:t>
            </a:r>
            <a:r>
              <a:rPr lang="en-US" sz="2400" b="1" i="1" dirty="0">
                <a:latin typeface="Times New Roman" pitchFamily="18" charset="0"/>
                <a:cs typeface="Arial" charset="0"/>
              </a:rPr>
              <a:t> = A</a:t>
            </a:r>
            <a:endParaRPr lang="en-US" sz="2400" b="1" i="1" baseline="-25000" dirty="0">
              <a:latin typeface="Times New Roman" pitchFamily="18" charset="0"/>
              <a:cs typeface="Arial" charset="0"/>
            </a:endParaRPr>
          </a:p>
        </p:txBody>
      </p:sp>
      <p:cxnSp>
        <p:nvCxnSpPr>
          <p:cNvPr id="3" name="Straight Connector 2"/>
          <p:cNvCxnSpPr/>
          <p:nvPr/>
        </p:nvCxnSpPr>
        <p:spPr>
          <a:xfrm>
            <a:off x="6858000" y="5181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reccia a destra 1">
            <a:extLst>
              <a:ext uri="{FF2B5EF4-FFF2-40B4-BE49-F238E27FC236}">
                <a16:creationId xmlns:a16="http://schemas.microsoft.com/office/drawing/2014/main" id="{FFEC1262-B2FB-4E25-913A-EA6523C8C0E2}"/>
              </a:ext>
            </a:extLst>
          </p:cNvPr>
          <p:cNvSpPr/>
          <p:nvPr/>
        </p:nvSpPr>
        <p:spPr>
          <a:xfrm rot="19299236">
            <a:off x="5473513" y="5494246"/>
            <a:ext cx="533400" cy="227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26CDFE09-FC09-4A08-9F59-F0E6584D8F94}"/>
              </a:ext>
            </a:extLst>
          </p:cNvPr>
          <p:cNvSpPr txBox="1"/>
          <p:nvPr/>
        </p:nvSpPr>
        <p:spPr>
          <a:xfrm>
            <a:off x="2133600" y="5854700"/>
            <a:ext cx="4147131" cy="646331"/>
          </a:xfrm>
          <a:prstGeom prst="rect">
            <a:avLst/>
          </a:prstGeom>
          <a:noFill/>
        </p:spPr>
        <p:txBody>
          <a:bodyPr wrap="square" rtlCol="0">
            <a:spAutoFit/>
          </a:bodyPr>
          <a:lstStyle/>
          <a:p>
            <a:r>
              <a:rPr lang="it-IT" dirty="0"/>
              <a:t>Ho semplificato le funzioni sfruttando i </a:t>
            </a:r>
            <a:r>
              <a:rPr lang="it-IT" dirty="0" err="1"/>
              <a:t>don’t</a:t>
            </a:r>
            <a:r>
              <a:rPr lang="it-IT" dirty="0"/>
              <a:t> care dello stato S</a:t>
            </a:r>
            <a:r>
              <a:rPr lang="it-IT" baseline="-25000" dirty="0"/>
              <a:t>1</a:t>
            </a:r>
            <a:r>
              <a:rPr lang="it-IT" dirty="0"/>
              <a:t>S</a:t>
            </a:r>
            <a:r>
              <a:rPr lang="it-IT" baseline="-25000" dirty="0"/>
              <a:t>0</a:t>
            </a:r>
            <a:r>
              <a:rPr lang="it-IT" dirty="0"/>
              <a:t>=11</a:t>
            </a:r>
          </a:p>
        </p:txBody>
      </p:sp>
    </p:spTree>
    <p:extLst>
      <p:ext uri="{BB962C8B-B14F-4D97-AF65-F5344CB8AC3E}">
        <p14:creationId xmlns:p14="http://schemas.microsoft.com/office/powerpoint/2010/main" val="17539757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3064497405"/>
              </p:ext>
            </p:extLst>
          </p:nvPr>
        </p:nvGraphicFramePr>
        <p:xfrm>
          <a:off x="1524001" y="1905000"/>
          <a:ext cx="3352800" cy="2286000"/>
        </p:xfrm>
        <a:graphic>
          <a:graphicData uri="http://schemas.openxmlformats.org/drawingml/2006/table">
            <a:tbl>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a:ln>
                            <a:noFill/>
                          </a:ln>
                          <a:solidFill>
                            <a:schemeClr val="bg1"/>
                          </a:solidFill>
                          <a:effectLst/>
                          <a:latin typeface="Times New Roman" pitchFamily="18" charset="0"/>
                          <a:cs typeface="Arial" charset="0"/>
                        </a:rPr>
                        <a:t>S</a:t>
                      </a:r>
                      <a:r>
                        <a:rPr kumimoji="0" lang="en-US" sz="24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Y</a:t>
                      </a:r>
                      <a:endParaRPr kumimoji="0" lang="en-US" sz="2400" b="1" i="0" u="none" strike="noStrike" cap="none" normalizeH="0" baseline="-25000" dirty="0">
                        <a:ln>
                          <a:noFill/>
                        </a:ln>
                        <a:solidFill>
                          <a:schemeClr val="bg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FSM Output Table</a:t>
            </a:r>
          </a:p>
        </p:txBody>
      </p:sp>
    </p:spTree>
    <p:extLst>
      <p:ext uri="{BB962C8B-B14F-4D97-AF65-F5344CB8AC3E}">
        <p14:creationId xmlns:p14="http://schemas.microsoft.com/office/powerpoint/2010/main" val="223013823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16969</TotalTime>
  <Words>1662</Words>
  <Application>Microsoft Office PowerPoint</Application>
  <PresentationFormat>Presentazione su schermo (4:3)</PresentationFormat>
  <Paragraphs>471</Paragraphs>
  <Slides>24</Slides>
  <Notes>24</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24</vt:i4>
      </vt:variant>
    </vt:vector>
  </HeadingPairs>
  <TitlesOfParts>
    <vt:vector size="32" baseType="lpstr">
      <vt:lpstr>AdvOTbc475f09</vt:lpstr>
      <vt:lpstr>Arial</vt:lpstr>
      <vt:lpstr>Calibri</vt:lpstr>
      <vt:lpstr>Cambria</vt:lpstr>
      <vt:lpstr>Courier (W1)</vt:lpstr>
      <vt:lpstr>Times New Roman</vt:lpstr>
      <vt:lpstr>Office Theme</vt:lpstr>
      <vt:lpstr>VISIO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salvatore Pontarelli</cp:lastModifiedBy>
  <cp:revision>242</cp:revision>
  <cp:lastPrinted>2018-05-09T11:30:38Z</cp:lastPrinted>
  <dcterms:created xsi:type="dcterms:W3CDTF">2012-08-07T04:56:47Z</dcterms:created>
  <dcterms:modified xsi:type="dcterms:W3CDTF">2021-11-12T14:50:21Z</dcterms:modified>
</cp:coreProperties>
</file>