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8.xml" ContentType="application/vnd.openxmlformats-officedocument.presentationml.notesSlide+xml"/>
  <Override PartName="/ppt/tags/tag30.xml" ContentType="application/vnd.openxmlformats-officedocument.presentationml.tags+xml"/>
  <Override PartName="/ppt/notesSlides/notesSlide19.xml" ContentType="application/vnd.openxmlformats-officedocument.presentationml.notesSlide+xml"/>
  <Override PartName="/ppt/tags/tag31.xml" ContentType="application/vnd.openxmlformats-officedocument.presentationml.tags+xml"/>
  <Override PartName="/ppt/notesSlides/notesSlide20.xml" ContentType="application/vnd.openxmlformats-officedocument.presentationml.notesSlide+xml"/>
  <Override PartName="/ppt/tags/tag32.xml" ContentType="application/vnd.openxmlformats-officedocument.presentationml.tags+xml"/>
  <Override PartName="/ppt/notesSlides/notesSlide21.xml" ContentType="application/vnd.openxmlformats-officedocument.presentationml.notesSlide+xml"/>
  <Override PartName="/ppt/tags/tag33.xml" ContentType="application/vnd.openxmlformats-officedocument.presentationml.tags+xml"/>
  <Override PartName="/ppt/notesSlides/notesSlide22.xml" ContentType="application/vnd.openxmlformats-officedocument.presentationml.notesSlide+xml"/>
  <Override PartName="/ppt/tags/tag34.xml" ContentType="application/vnd.openxmlformats-officedocument.presentationml.tags+xml"/>
  <Override PartName="/ppt/notesSlides/notesSlide23.xml" ContentType="application/vnd.openxmlformats-officedocument.presentationml.notesSlide+xml"/>
  <Override PartName="/ppt/tags/tag35.xml" ContentType="application/vnd.openxmlformats-officedocument.presentationml.tags+xml"/>
  <Override PartName="/ppt/notesSlides/notesSlide24.xml" ContentType="application/vnd.openxmlformats-officedocument.presentationml.notesSlide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00.xml" ContentType="application/vnd.openxmlformats-officedocument.presentationml.tags+xml"/>
  <Override PartName="/ppt/tags/tag210.xml" ContentType="application/vnd.openxmlformats-officedocument.presentationml.tags+xml"/>
  <Override PartName="/ppt/tags/tag30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603" r:id="rId2"/>
    <p:sldId id="605" r:id="rId3"/>
    <p:sldId id="606" r:id="rId4"/>
    <p:sldId id="621" r:id="rId5"/>
    <p:sldId id="622" r:id="rId6"/>
    <p:sldId id="623" r:id="rId7"/>
    <p:sldId id="624" r:id="rId8"/>
    <p:sldId id="625" r:id="rId9"/>
    <p:sldId id="614" r:id="rId10"/>
    <p:sldId id="607" r:id="rId11"/>
    <p:sldId id="615" r:id="rId12"/>
    <p:sldId id="616" r:id="rId13"/>
    <p:sldId id="617" r:id="rId14"/>
    <p:sldId id="618" r:id="rId15"/>
    <p:sldId id="619" r:id="rId16"/>
    <p:sldId id="620" r:id="rId17"/>
    <p:sldId id="626" r:id="rId18"/>
    <p:sldId id="627" r:id="rId19"/>
    <p:sldId id="628" r:id="rId20"/>
    <p:sldId id="608" r:id="rId21"/>
    <p:sldId id="610" r:id="rId22"/>
    <p:sldId id="612" r:id="rId23"/>
    <p:sldId id="611" r:id="rId24"/>
    <p:sldId id="613" r:id="rId25"/>
    <p:sldId id="609" r:id="rId26"/>
    <p:sldId id="629" r:id="rId27"/>
    <p:sldId id="630" r:id="rId28"/>
    <p:sldId id="63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A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152" autoAdjust="0"/>
    <p:restoredTop sz="87039" autoAdjust="0"/>
  </p:normalViewPr>
  <p:slideViewPr>
    <p:cSldViewPr>
      <p:cViewPr varScale="1">
        <p:scale>
          <a:sx n="75" d="100"/>
          <a:sy n="75" d="100"/>
        </p:scale>
        <p:origin x="70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9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756BF-5C14-A247-A374-2D5EAE376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E0E6A-A5C5-2842-9986-3C82C0162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FD93-5885-0B4E-9D85-5556455CCED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37F81-A87E-B741-B190-1B3749BB09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FE81B-D5C7-B743-A634-A5C396AD6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51936-C162-D34B-9F5F-8157359A90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263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706426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10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688779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11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187683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12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364986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13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06070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14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35833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15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846821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16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481450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17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662535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18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692590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19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48847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2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602859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20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7D90B2-981A-4946-9FA7-E3961F2ED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C9127-2A23-4341-92BE-FBB2212170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175129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21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7D90B2-981A-4946-9FA7-E3961F2ED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C9127-2A23-4341-92BE-FBB2212170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115717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22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7D90B2-981A-4946-9FA7-E3961F2ED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C9127-2A23-4341-92BE-FBB2212170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46314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23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7D90B2-981A-4946-9FA7-E3961F2ED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C9127-2A23-4341-92BE-FBB2212170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996080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24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7D90B2-981A-4946-9FA7-E3961F2ED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C9127-2A23-4341-92BE-FBB2212170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240686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3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34408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4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25719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5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245457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6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404527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7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31709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8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72438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9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17123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12.png"/><Relationship Id="rId4" Type="http://schemas.openxmlformats.org/officeDocument/2006/relationships/tags" Target="../tags/tag2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14.png"/><Relationship Id="rId4" Type="http://schemas.openxmlformats.org/officeDocument/2006/relationships/tags" Target="../tags/tag30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tags" Target="../tags/tag10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Progettare un circuito sequenziale con un ingresso e due uscite z1 e z0. Si consideri la sequenza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costituita dagli ultimi tre bit di x. L’uscita z1 deve essere uguale a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Ca2 (complemento a 2), è un valore negativo dispari, mentre z0 deve essere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s,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base 2, è un multiplo di 3. 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considerino </a:t>
            </a:r>
            <a:r>
              <a:rPr lang="it-IT" sz="1800" b="1" i="0" u="none" strike="noStrike" baseline="0" dirty="0">
                <a:latin typeface="Cambria" panose="02040503050406030204" pitchFamily="18" charset="0"/>
              </a:rPr>
              <a:t>anche eventuali sovrapposizioni.</a:t>
            </a:r>
            <a:endParaRPr lang="it-IT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t-I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Esempio	    x	0101100111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z1	000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00000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z0	0000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</p:spTree>
    <p:extLst>
      <p:ext uri="{BB962C8B-B14F-4D97-AF65-F5344CB8AC3E}">
        <p14:creationId xmlns:p14="http://schemas.microsoft.com/office/powerpoint/2010/main" val="251018192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0744796-19DA-4DA9-BB0F-9A6609FB9B5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657376" y="2967098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81FE42-AB25-43FA-A179-23A0A764990E}"/>
              </a:ext>
            </a:extLst>
          </p:cNvPr>
          <p:cNvCxnSpPr>
            <a:cxnSpLocks/>
          </p:cNvCxnSpPr>
          <p:nvPr/>
        </p:nvCxnSpPr>
        <p:spPr>
          <a:xfrm>
            <a:off x="3538620" y="5030705"/>
            <a:ext cx="762000" cy="60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FCF52E4-AD9C-46E3-9EFC-116A7977BB33}"/>
              </a:ext>
            </a:extLst>
          </p:cNvPr>
          <p:cNvCxnSpPr>
            <a:cxnSpLocks/>
          </p:cNvCxnSpPr>
          <p:nvPr/>
        </p:nvCxnSpPr>
        <p:spPr>
          <a:xfrm flipV="1">
            <a:off x="5019291" y="2596732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0663E94-F37C-4099-8BA3-D0C7D631F549}"/>
              </a:ext>
            </a:extLst>
          </p:cNvPr>
          <p:cNvSpPr txBox="1"/>
          <p:nvPr/>
        </p:nvSpPr>
        <p:spPr>
          <a:xfrm>
            <a:off x="4237845" y="312348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0E262FE7-3ECC-45D5-A440-BCD29F78666D}"/>
              </a:ext>
            </a:extLst>
          </p:cNvPr>
          <p:cNvSpPr/>
          <p:nvPr/>
        </p:nvSpPr>
        <p:spPr>
          <a:xfrm>
            <a:off x="4267200" y="2209800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7AF23F2-97EF-4903-BADA-8C285A8E9C1D}"/>
              </a:ext>
            </a:extLst>
          </p:cNvPr>
          <p:cNvSpPr txBox="1"/>
          <p:nvPr/>
        </p:nvSpPr>
        <p:spPr>
          <a:xfrm>
            <a:off x="5242809" y="232237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1F66B569-4EE2-4118-9FD9-E4F0232992AB}"/>
              </a:ext>
            </a:extLst>
          </p:cNvPr>
          <p:cNvSpPr/>
          <p:nvPr/>
        </p:nvSpPr>
        <p:spPr>
          <a:xfrm>
            <a:off x="4281118" y="3777974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E9C031B6-F99C-4CB8-BDF1-1ED74973965A}"/>
              </a:ext>
            </a:extLst>
          </p:cNvPr>
          <p:cNvSpPr/>
          <p:nvPr/>
        </p:nvSpPr>
        <p:spPr>
          <a:xfrm>
            <a:off x="5888577" y="2201839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5A3E4FD-274E-4EE0-89D0-FA176DAB6F94}"/>
              </a:ext>
            </a:extLst>
          </p:cNvPr>
          <p:cNvSpPr txBox="1"/>
          <p:nvPr/>
        </p:nvSpPr>
        <p:spPr>
          <a:xfrm>
            <a:off x="3719084" y="4860119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E2855CF4-79B2-4B84-AD72-E0BB9E1B7791}"/>
              </a:ext>
            </a:extLst>
          </p:cNvPr>
          <p:cNvSpPr/>
          <p:nvPr/>
        </p:nvSpPr>
        <p:spPr>
          <a:xfrm>
            <a:off x="4278439" y="5417930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A7B8E30-A091-4116-89FB-EEEDE7D39966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4657376" y="4526004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6EB39E6-1807-40AA-B0B3-895AADC7E9BB}"/>
              </a:ext>
            </a:extLst>
          </p:cNvPr>
          <p:cNvSpPr txBox="1"/>
          <p:nvPr/>
        </p:nvSpPr>
        <p:spPr>
          <a:xfrm>
            <a:off x="4155572" y="4763442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5F7C7F66-9F37-4E97-902D-2B33559BAB1F}"/>
              </a:ext>
            </a:extLst>
          </p:cNvPr>
          <p:cNvCxnSpPr>
            <a:cxnSpLocks/>
            <a:stCxn id="54" idx="7"/>
            <a:endCxn id="51" idx="3"/>
          </p:cNvCxnSpPr>
          <p:nvPr/>
        </p:nvCxnSpPr>
        <p:spPr>
          <a:xfrm flipV="1">
            <a:off x="6521523" y="4375386"/>
            <a:ext cx="1019093" cy="11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>
            <a:extLst>
              <a:ext uri="{FF2B5EF4-FFF2-40B4-BE49-F238E27FC236}">
                <a16:creationId xmlns:a16="http://schemas.microsoft.com/office/drawing/2014/main" id="{DE2453B7-1264-438F-BC19-575E35608E08}"/>
              </a:ext>
            </a:extLst>
          </p:cNvPr>
          <p:cNvSpPr/>
          <p:nvPr/>
        </p:nvSpPr>
        <p:spPr>
          <a:xfrm>
            <a:off x="7429628" y="3736902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A5D645A-828D-4E49-B93A-E587EF6446EA}"/>
              </a:ext>
            </a:extLst>
          </p:cNvPr>
          <p:cNvSpPr txBox="1"/>
          <p:nvPr/>
        </p:nvSpPr>
        <p:spPr>
          <a:xfrm>
            <a:off x="6859289" y="298498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9E362A5-7362-46A0-937F-C9F110A09FD5}"/>
              </a:ext>
            </a:extLst>
          </p:cNvPr>
          <p:cNvCxnSpPr>
            <a:cxnSpLocks/>
            <a:stCxn id="41" idx="5"/>
            <a:endCxn id="54" idx="1"/>
          </p:cNvCxnSpPr>
          <p:nvPr/>
        </p:nvCxnSpPr>
        <p:spPr>
          <a:xfrm>
            <a:off x="4928003" y="4416458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>
            <a:extLst>
              <a:ext uri="{FF2B5EF4-FFF2-40B4-BE49-F238E27FC236}">
                <a16:creationId xmlns:a16="http://schemas.microsoft.com/office/drawing/2014/main" id="{33929C01-C43D-4248-A4E6-B02D71D923B7}"/>
              </a:ext>
            </a:extLst>
          </p:cNvPr>
          <p:cNvSpPr/>
          <p:nvPr/>
        </p:nvSpPr>
        <p:spPr>
          <a:xfrm>
            <a:off x="5874638" y="5412680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86EECCB-FD96-4DE0-9083-568EC0DBF763}"/>
              </a:ext>
            </a:extLst>
          </p:cNvPr>
          <p:cNvSpPr txBox="1"/>
          <p:nvPr/>
        </p:nvSpPr>
        <p:spPr>
          <a:xfrm>
            <a:off x="5079677" y="444464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F544037-D3E7-4C32-992F-EC6242BD6215}"/>
              </a:ext>
            </a:extLst>
          </p:cNvPr>
          <p:cNvSpPr/>
          <p:nvPr/>
        </p:nvSpPr>
        <p:spPr>
          <a:xfrm>
            <a:off x="5884077" y="374978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F9949B3-44BB-41AF-8864-E3B357B5766E}"/>
              </a:ext>
            </a:extLst>
          </p:cNvPr>
          <p:cNvCxnSpPr>
            <a:cxnSpLocks/>
            <a:stCxn id="42" idx="4"/>
            <a:endCxn id="60" idx="0"/>
          </p:cNvCxnSpPr>
          <p:nvPr/>
        </p:nvCxnSpPr>
        <p:spPr>
          <a:xfrm flipH="1">
            <a:off x="6263014" y="2949869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06E53F0-60AB-4962-8707-26F2D036BD35}"/>
              </a:ext>
            </a:extLst>
          </p:cNvPr>
          <p:cNvSpPr txBox="1"/>
          <p:nvPr/>
        </p:nvSpPr>
        <p:spPr>
          <a:xfrm>
            <a:off x="6253574" y="329618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L’automa corrisponde a quello dell’esempio (a) in cui si è modificato lo stato iniziale, rendendo gli stati R, S</a:t>
            </a:r>
            <a:r>
              <a:rPr lang="it-IT" sz="2400" baseline="-25000" dirty="0"/>
              <a:t>?0 </a:t>
            </a:r>
            <a:r>
              <a:rPr lang="it-IT" sz="2400" dirty="0"/>
              <a:t>and S</a:t>
            </a:r>
            <a:r>
              <a:rPr lang="it-IT" sz="2400" baseline="-25000" dirty="0"/>
              <a:t>?1 </a:t>
            </a:r>
            <a:br>
              <a:rPr lang="it-IT" sz="2400" baseline="-25000" dirty="0"/>
            </a:br>
            <a:r>
              <a:rPr lang="it-IT" sz="2400" dirty="0"/>
              <a:t>stati </a:t>
            </a:r>
            <a:r>
              <a:rPr lang="it-IT" sz="2400" dirty="0" err="1"/>
              <a:t>irrangiungibili</a:t>
            </a:r>
            <a:endParaRPr lang="it-IT" sz="16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AB9C463-45FC-42E3-B886-34036FB22434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 flipV="1">
            <a:off x="5036312" y="5786695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238A5D0-9D7F-4BA7-ACD8-A2397947E97B}"/>
              </a:ext>
            </a:extLst>
          </p:cNvPr>
          <p:cNvSpPr txBox="1"/>
          <p:nvPr/>
        </p:nvSpPr>
        <p:spPr>
          <a:xfrm>
            <a:off x="5203536" y="5840453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F4B739AE-0D57-475A-99DA-7A87BD51D8F6}"/>
              </a:ext>
            </a:extLst>
          </p:cNvPr>
          <p:cNvCxnSpPr>
            <a:cxnSpLocks/>
            <a:stCxn id="46" idx="4"/>
            <a:endCxn id="46" idx="2"/>
          </p:cNvCxnSpPr>
          <p:nvPr/>
        </p:nvCxnSpPr>
        <p:spPr>
          <a:xfrm rot="5400000" flipH="1">
            <a:off x="4280900" y="5789485"/>
            <a:ext cx="374015" cy="378937"/>
          </a:xfrm>
          <a:prstGeom prst="curvedConnector4">
            <a:avLst>
              <a:gd name="adj1" fmla="val -61121"/>
              <a:gd name="adj2" fmla="val 160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89FD921-1052-45E8-A8B3-63B9FC171E42}"/>
              </a:ext>
            </a:extLst>
          </p:cNvPr>
          <p:cNvSpPr txBox="1"/>
          <p:nvPr/>
        </p:nvSpPr>
        <p:spPr>
          <a:xfrm>
            <a:off x="3611655" y="5965515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1FC3126-FA1B-4F49-AEF4-F62E9035FBE9}"/>
              </a:ext>
            </a:extLst>
          </p:cNvPr>
          <p:cNvCxnSpPr>
            <a:cxnSpLocks/>
          </p:cNvCxnSpPr>
          <p:nvPr/>
        </p:nvCxnSpPr>
        <p:spPr>
          <a:xfrm flipV="1">
            <a:off x="6217412" y="4497811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5702B6A-B22E-41A0-B3F9-255D4A9792CF}"/>
              </a:ext>
            </a:extLst>
          </p:cNvPr>
          <p:cNvSpPr txBox="1"/>
          <p:nvPr/>
        </p:nvSpPr>
        <p:spPr>
          <a:xfrm>
            <a:off x="5852094" y="5010018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A9AF985F-76A3-42FB-926E-DFB1BDF9CDFC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>
          <a:xfrm>
            <a:off x="6535462" y="2840323"/>
            <a:ext cx="1005154" cy="100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A2C1D71-7673-41A9-BA02-5CD10189D72D}"/>
              </a:ext>
            </a:extLst>
          </p:cNvPr>
          <p:cNvSpPr txBox="1"/>
          <p:nvPr/>
        </p:nvSpPr>
        <p:spPr>
          <a:xfrm>
            <a:off x="7028595" y="494880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C64F4F11-237F-4472-9D64-843E0FE27239}"/>
              </a:ext>
            </a:extLst>
          </p:cNvPr>
          <p:cNvCxnSpPr>
            <a:cxnSpLocks/>
          </p:cNvCxnSpPr>
          <p:nvPr/>
        </p:nvCxnSpPr>
        <p:spPr>
          <a:xfrm flipH="1">
            <a:off x="6369812" y="4497811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5C327EF-9580-4834-A1BC-7AE495A4BDD4}"/>
              </a:ext>
            </a:extLst>
          </p:cNvPr>
          <p:cNvSpPr txBox="1"/>
          <p:nvPr/>
        </p:nvSpPr>
        <p:spPr>
          <a:xfrm>
            <a:off x="6383263" y="4733019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4AB2B57-1005-4A30-9C0F-97E1213B74C4}"/>
              </a:ext>
            </a:extLst>
          </p:cNvPr>
          <p:cNvCxnSpPr>
            <a:cxnSpLocks/>
            <a:stCxn id="60" idx="3"/>
            <a:endCxn id="46" idx="7"/>
          </p:cNvCxnSpPr>
          <p:nvPr/>
        </p:nvCxnSpPr>
        <p:spPr>
          <a:xfrm flipH="1">
            <a:off x="4925324" y="4388265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3B73714-A4B0-4BBD-A461-77F1165BB5BE}"/>
              </a:ext>
            </a:extLst>
          </p:cNvPr>
          <p:cNvSpPr txBox="1"/>
          <p:nvPr/>
        </p:nvSpPr>
        <p:spPr>
          <a:xfrm>
            <a:off x="5091175" y="5218797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1" name="Connettore 2 9">
            <a:extLst>
              <a:ext uri="{FF2B5EF4-FFF2-40B4-BE49-F238E27FC236}">
                <a16:creationId xmlns:a16="http://schemas.microsoft.com/office/drawing/2014/main" id="{534C1035-C5B5-4EEB-8ABE-D7DD5E2D5F69}"/>
              </a:ext>
            </a:extLst>
          </p:cNvPr>
          <p:cNvCxnSpPr>
            <a:cxnSpLocks/>
            <a:stCxn id="51" idx="6"/>
            <a:endCxn id="51" idx="0"/>
          </p:cNvCxnSpPr>
          <p:nvPr/>
        </p:nvCxnSpPr>
        <p:spPr>
          <a:xfrm flipH="1" flipV="1">
            <a:off x="7808565" y="3736902"/>
            <a:ext cx="378936" cy="374015"/>
          </a:xfrm>
          <a:prstGeom prst="curvedConnector4">
            <a:avLst>
              <a:gd name="adj1" fmla="val -60327"/>
              <a:gd name="adj2" fmla="val 16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65960F61-D00B-4C89-9E32-E90F6E249743}"/>
              </a:ext>
            </a:extLst>
          </p:cNvPr>
          <p:cNvSpPr txBox="1"/>
          <p:nvPr/>
        </p:nvSpPr>
        <p:spPr>
          <a:xfrm>
            <a:off x="8153990" y="3325429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3160B632-5150-455D-8D34-A60FAD971DD4}"/>
              </a:ext>
            </a:extLst>
          </p:cNvPr>
          <p:cNvCxnSpPr>
            <a:cxnSpLocks/>
            <a:stCxn id="51" idx="2"/>
            <a:endCxn id="60" idx="6"/>
          </p:cNvCxnSpPr>
          <p:nvPr/>
        </p:nvCxnSpPr>
        <p:spPr>
          <a:xfrm flipH="1">
            <a:off x="6641950" y="4110917"/>
            <a:ext cx="78767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0198404-96E5-4C9A-A8CF-E1EA673F47A2}"/>
              </a:ext>
            </a:extLst>
          </p:cNvPr>
          <p:cNvSpPr txBox="1"/>
          <p:nvPr/>
        </p:nvSpPr>
        <p:spPr>
          <a:xfrm>
            <a:off x="6784440" y="382905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23339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Codifica:</a:t>
            </a:r>
            <a:endParaRPr lang="it-IT" sz="1600" dirty="0"/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49FFF3D7-A1FB-4AE6-B378-33AB393DB042}"/>
              </a:ext>
            </a:extLst>
          </p:cNvPr>
          <p:cNvGraphicFramePr>
            <a:graphicFrameLocks noGrp="1"/>
          </p:cNvGraphicFramePr>
          <p:nvPr/>
        </p:nvGraphicFramePr>
        <p:xfrm>
          <a:off x="700187" y="1977976"/>
          <a:ext cx="21073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38">
                  <a:extLst>
                    <a:ext uri="{9D8B030D-6E8A-4147-A177-3AD203B41FA5}">
                      <a16:colId xmlns:a16="http://schemas.microsoft.com/office/drawing/2014/main" val="492566181"/>
                    </a:ext>
                  </a:extLst>
                </a:gridCol>
                <a:gridCol w="1119365">
                  <a:extLst>
                    <a:ext uri="{9D8B030D-6E8A-4147-A177-3AD203B41FA5}">
                      <a16:colId xmlns:a16="http://schemas.microsoft.com/office/drawing/2014/main" val="1414383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1</a:t>
                      </a:r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2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2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4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15385"/>
                  </a:ext>
                </a:extLst>
              </a:tr>
            </a:tbl>
          </a:graphicData>
        </a:graphic>
      </p:graphicFrame>
      <p:cxnSp>
        <p:nvCxnSpPr>
          <p:cNvPr id="43" name="Connettore 2 9">
            <a:extLst>
              <a:ext uri="{FF2B5EF4-FFF2-40B4-BE49-F238E27FC236}">
                <a16:creationId xmlns:a16="http://schemas.microsoft.com/office/drawing/2014/main" id="{85256B7D-A1A3-45DE-B38D-95A91ACE7D5B}"/>
              </a:ext>
            </a:extLst>
          </p:cNvPr>
          <p:cNvCxnSpPr>
            <a:cxnSpLocks/>
          </p:cNvCxnSpPr>
          <p:nvPr/>
        </p:nvCxnSpPr>
        <p:spPr>
          <a:xfrm>
            <a:off x="3597399" y="4369520"/>
            <a:ext cx="762000" cy="60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C5A768F-9F2E-46F6-8F2B-52AB21A9FAE9}"/>
              </a:ext>
            </a:extLst>
          </p:cNvPr>
          <p:cNvSpPr txBox="1"/>
          <p:nvPr/>
        </p:nvSpPr>
        <p:spPr>
          <a:xfrm>
            <a:off x="3338109" y="417693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304B8611-6233-48AA-A875-E86D0C5FB840}"/>
              </a:ext>
            </a:extLst>
          </p:cNvPr>
          <p:cNvSpPr/>
          <p:nvPr/>
        </p:nvSpPr>
        <p:spPr>
          <a:xfrm>
            <a:off x="4238972" y="486184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98C77262-386C-4320-9C0A-384181DD9ED4}"/>
              </a:ext>
            </a:extLst>
          </p:cNvPr>
          <p:cNvCxnSpPr>
            <a:cxnSpLocks/>
            <a:stCxn id="57" idx="7"/>
            <a:endCxn id="56" idx="3"/>
          </p:cNvCxnSpPr>
          <p:nvPr/>
        </p:nvCxnSpPr>
        <p:spPr>
          <a:xfrm flipV="1">
            <a:off x="6482056" y="3819297"/>
            <a:ext cx="1019093" cy="11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>
            <a:extLst>
              <a:ext uri="{FF2B5EF4-FFF2-40B4-BE49-F238E27FC236}">
                <a16:creationId xmlns:a16="http://schemas.microsoft.com/office/drawing/2014/main" id="{3CFBAD4E-47D7-4672-95EE-77376EC39676}"/>
              </a:ext>
            </a:extLst>
          </p:cNvPr>
          <p:cNvSpPr/>
          <p:nvPr/>
        </p:nvSpPr>
        <p:spPr>
          <a:xfrm>
            <a:off x="7390161" y="3180813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67EB2797-FDDB-43A6-8912-6FC348E74B94}"/>
              </a:ext>
            </a:extLst>
          </p:cNvPr>
          <p:cNvSpPr/>
          <p:nvPr/>
        </p:nvSpPr>
        <p:spPr>
          <a:xfrm>
            <a:off x="5835171" y="485659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FA95C8F2-8393-46B5-B730-303F85F11452}"/>
              </a:ext>
            </a:extLst>
          </p:cNvPr>
          <p:cNvSpPr/>
          <p:nvPr/>
        </p:nvSpPr>
        <p:spPr>
          <a:xfrm>
            <a:off x="5844610" y="3193692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4B9ED837-133F-40CA-BE31-6995BDDE060E}"/>
              </a:ext>
            </a:extLst>
          </p:cNvPr>
          <p:cNvCxnSpPr>
            <a:cxnSpLocks/>
            <a:stCxn id="49" idx="6"/>
            <a:endCxn id="57" idx="2"/>
          </p:cNvCxnSpPr>
          <p:nvPr/>
        </p:nvCxnSpPr>
        <p:spPr>
          <a:xfrm flipV="1">
            <a:off x="4996845" y="5230606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E916598F-B00F-4AEE-A5A7-E292AA48D358}"/>
              </a:ext>
            </a:extLst>
          </p:cNvPr>
          <p:cNvSpPr txBox="1"/>
          <p:nvPr/>
        </p:nvSpPr>
        <p:spPr>
          <a:xfrm>
            <a:off x="5164069" y="5284364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66" name="Connettore 2 9">
            <a:extLst>
              <a:ext uri="{FF2B5EF4-FFF2-40B4-BE49-F238E27FC236}">
                <a16:creationId xmlns:a16="http://schemas.microsoft.com/office/drawing/2014/main" id="{B58AE065-0425-45A4-96A5-690026B7679E}"/>
              </a:ext>
            </a:extLst>
          </p:cNvPr>
          <p:cNvCxnSpPr>
            <a:cxnSpLocks/>
            <a:stCxn id="49" idx="4"/>
            <a:endCxn id="49" idx="2"/>
          </p:cNvCxnSpPr>
          <p:nvPr/>
        </p:nvCxnSpPr>
        <p:spPr>
          <a:xfrm rot="5400000" flipH="1">
            <a:off x="4241433" y="5233396"/>
            <a:ext cx="374015" cy="378937"/>
          </a:xfrm>
          <a:prstGeom prst="curvedConnector4">
            <a:avLst>
              <a:gd name="adj1" fmla="val -61121"/>
              <a:gd name="adj2" fmla="val 160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408D8643-CD9B-4D13-BD2F-8A1DD87BEC6D}"/>
              </a:ext>
            </a:extLst>
          </p:cNvPr>
          <p:cNvSpPr txBox="1"/>
          <p:nvPr/>
        </p:nvSpPr>
        <p:spPr>
          <a:xfrm>
            <a:off x="3572188" y="5409426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08248360-53B7-4CE9-8D09-18EA67CE97E8}"/>
              </a:ext>
            </a:extLst>
          </p:cNvPr>
          <p:cNvCxnSpPr>
            <a:cxnSpLocks/>
          </p:cNvCxnSpPr>
          <p:nvPr/>
        </p:nvCxnSpPr>
        <p:spPr>
          <a:xfrm flipV="1">
            <a:off x="6177945" y="3941722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59140EF5-834C-48F0-8ADE-A64FEB8B542A}"/>
              </a:ext>
            </a:extLst>
          </p:cNvPr>
          <p:cNvSpPr txBox="1"/>
          <p:nvPr/>
        </p:nvSpPr>
        <p:spPr>
          <a:xfrm>
            <a:off x="5812627" y="4453929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4EDEDC05-5319-43AC-B3B8-E1BA3E2B6119}"/>
              </a:ext>
            </a:extLst>
          </p:cNvPr>
          <p:cNvSpPr txBox="1"/>
          <p:nvPr/>
        </p:nvSpPr>
        <p:spPr>
          <a:xfrm>
            <a:off x="6989128" y="439271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FDC16925-CEF6-4E87-BE27-538938BC1D67}"/>
              </a:ext>
            </a:extLst>
          </p:cNvPr>
          <p:cNvCxnSpPr>
            <a:cxnSpLocks/>
          </p:cNvCxnSpPr>
          <p:nvPr/>
        </p:nvCxnSpPr>
        <p:spPr>
          <a:xfrm flipH="1">
            <a:off x="6330345" y="3941722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37A10ED7-F019-49A4-BB22-63980E700725}"/>
              </a:ext>
            </a:extLst>
          </p:cNvPr>
          <p:cNvSpPr txBox="1"/>
          <p:nvPr/>
        </p:nvSpPr>
        <p:spPr>
          <a:xfrm>
            <a:off x="6343796" y="4176930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BBD2D3C8-5171-4F17-9C80-DB3E61F4DFBA}"/>
              </a:ext>
            </a:extLst>
          </p:cNvPr>
          <p:cNvCxnSpPr>
            <a:cxnSpLocks/>
            <a:stCxn id="59" idx="3"/>
            <a:endCxn id="49" idx="7"/>
          </p:cNvCxnSpPr>
          <p:nvPr/>
        </p:nvCxnSpPr>
        <p:spPr>
          <a:xfrm flipH="1">
            <a:off x="4885857" y="3832176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5F3086EF-C269-4956-8064-9E78B1BD2BE2}"/>
              </a:ext>
            </a:extLst>
          </p:cNvPr>
          <p:cNvSpPr txBox="1"/>
          <p:nvPr/>
        </p:nvSpPr>
        <p:spPr>
          <a:xfrm>
            <a:off x="5051708" y="4662708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2" name="Connettore 2 9">
            <a:extLst>
              <a:ext uri="{FF2B5EF4-FFF2-40B4-BE49-F238E27FC236}">
                <a16:creationId xmlns:a16="http://schemas.microsoft.com/office/drawing/2014/main" id="{54A59587-9537-48E0-BEF7-EEAF154C0CB2}"/>
              </a:ext>
            </a:extLst>
          </p:cNvPr>
          <p:cNvCxnSpPr>
            <a:cxnSpLocks/>
            <a:stCxn id="56" idx="6"/>
            <a:endCxn id="56" idx="0"/>
          </p:cNvCxnSpPr>
          <p:nvPr/>
        </p:nvCxnSpPr>
        <p:spPr>
          <a:xfrm flipH="1" flipV="1">
            <a:off x="7769098" y="3180813"/>
            <a:ext cx="378936" cy="374015"/>
          </a:xfrm>
          <a:prstGeom prst="curvedConnector4">
            <a:avLst>
              <a:gd name="adj1" fmla="val -60327"/>
              <a:gd name="adj2" fmla="val 16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BC84E731-2BFB-4EFD-B7A4-E23CBAF5ABB6}"/>
              </a:ext>
            </a:extLst>
          </p:cNvPr>
          <p:cNvSpPr txBox="1"/>
          <p:nvPr/>
        </p:nvSpPr>
        <p:spPr>
          <a:xfrm>
            <a:off x="8254313" y="2839208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B768F03B-55D9-4B15-A667-33B7BFAE81A6}"/>
              </a:ext>
            </a:extLst>
          </p:cNvPr>
          <p:cNvCxnSpPr>
            <a:cxnSpLocks/>
            <a:stCxn id="56" idx="2"/>
            <a:endCxn id="59" idx="6"/>
          </p:cNvCxnSpPr>
          <p:nvPr/>
        </p:nvCxnSpPr>
        <p:spPr>
          <a:xfrm flipH="1">
            <a:off x="6602483" y="3554828"/>
            <a:ext cx="78767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1C987AE0-05BF-4E70-8609-FBB1FE5F2405}"/>
              </a:ext>
            </a:extLst>
          </p:cNvPr>
          <p:cNvSpPr txBox="1"/>
          <p:nvPr/>
        </p:nvSpPr>
        <p:spPr>
          <a:xfrm>
            <a:off x="6744973" y="327296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279511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5734" y="901706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transizioni:</a:t>
            </a:r>
            <a:endParaRPr lang="it-IT" sz="1600" dirty="0"/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49FFF3D7-A1FB-4AE6-B378-33AB393DB042}"/>
              </a:ext>
            </a:extLst>
          </p:cNvPr>
          <p:cNvGraphicFramePr>
            <a:graphicFrameLocks noGrp="1"/>
          </p:cNvGraphicFramePr>
          <p:nvPr/>
        </p:nvGraphicFramePr>
        <p:xfrm>
          <a:off x="380030" y="2607848"/>
          <a:ext cx="3140264" cy="319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343">
                  <a:extLst>
                    <a:ext uri="{9D8B030D-6E8A-4147-A177-3AD203B41FA5}">
                      <a16:colId xmlns:a16="http://schemas.microsoft.com/office/drawing/2014/main" val="4039835014"/>
                    </a:ext>
                  </a:extLst>
                </a:gridCol>
                <a:gridCol w="827898">
                  <a:extLst>
                    <a:ext uri="{9D8B030D-6E8A-4147-A177-3AD203B41FA5}">
                      <a16:colId xmlns:a16="http://schemas.microsoft.com/office/drawing/2014/main" val="4925661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4134270"/>
                    </a:ext>
                  </a:extLst>
                </a:gridCol>
                <a:gridCol w="1121823">
                  <a:extLst>
                    <a:ext uri="{9D8B030D-6E8A-4147-A177-3AD203B41FA5}">
                      <a16:colId xmlns:a16="http://schemas.microsoft.com/office/drawing/2014/main" val="1414383707"/>
                    </a:ext>
                  </a:extLst>
                </a:gridCol>
              </a:tblGrid>
              <a:tr h="510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aseline="0" dirty="0"/>
                        <a:t>stato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1</a:t>
                      </a: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1</a:t>
                      </a:r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25872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1775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94926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22082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9604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2201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45636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887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15385"/>
                  </a:ext>
                </a:extLst>
              </a:tr>
            </a:tbl>
          </a:graphicData>
        </a:graphic>
      </p:graphicFrame>
      <p:cxnSp>
        <p:nvCxnSpPr>
          <p:cNvPr id="43" name="Connettore 2 9">
            <a:extLst>
              <a:ext uri="{FF2B5EF4-FFF2-40B4-BE49-F238E27FC236}">
                <a16:creationId xmlns:a16="http://schemas.microsoft.com/office/drawing/2014/main" id="{8A439B42-3B40-4E4A-BD40-7226F2AE4F33}"/>
              </a:ext>
            </a:extLst>
          </p:cNvPr>
          <p:cNvCxnSpPr>
            <a:cxnSpLocks/>
          </p:cNvCxnSpPr>
          <p:nvPr/>
        </p:nvCxnSpPr>
        <p:spPr>
          <a:xfrm>
            <a:off x="4001189" y="4128635"/>
            <a:ext cx="762000" cy="60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CF4C26F9-93E9-4294-8399-2850B59FEF88}"/>
              </a:ext>
            </a:extLst>
          </p:cNvPr>
          <p:cNvSpPr txBox="1"/>
          <p:nvPr/>
        </p:nvSpPr>
        <p:spPr>
          <a:xfrm>
            <a:off x="3741899" y="393604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6317FC66-0C8D-4882-A6B9-510D65562C79}"/>
              </a:ext>
            </a:extLst>
          </p:cNvPr>
          <p:cNvSpPr/>
          <p:nvPr/>
        </p:nvSpPr>
        <p:spPr>
          <a:xfrm>
            <a:off x="4642762" y="4620956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51B584A5-170B-46A3-AC3A-FF4E4873505F}"/>
              </a:ext>
            </a:extLst>
          </p:cNvPr>
          <p:cNvCxnSpPr>
            <a:cxnSpLocks/>
            <a:stCxn id="57" idx="7"/>
            <a:endCxn id="56" idx="3"/>
          </p:cNvCxnSpPr>
          <p:nvPr/>
        </p:nvCxnSpPr>
        <p:spPr>
          <a:xfrm flipV="1">
            <a:off x="6885846" y="3578412"/>
            <a:ext cx="1019093" cy="11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>
            <a:extLst>
              <a:ext uri="{FF2B5EF4-FFF2-40B4-BE49-F238E27FC236}">
                <a16:creationId xmlns:a16="http://schemas.microsoft.com/office/drawing/2014/main" id="{F221FBF9-12CF-4F31-9D0F-D2C3EF49E85C}"/>
              </a:ext>
            </a:extLst>
          </p:cNvPr>
          <p:cNvSpPr/>
          <p:nvPr/>
        </p:nvSpPr>
        <p:spPr>
          <a:xfrm>
            <a:off x="7793951" y="2939928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C6FC948D-8160-4B11-BFD4-D9284248F565}"/>
              </a:ext>
            </a:extLst>
          </p:cNvPr>
          <p:cNvSpPr/>
          <p:nvPr/>
        </p:nvSpPr>
        <p:spPr>
          <a:xfrm>
            <a:off x="6238961" y="4615706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96EC28A6-F474-4518-AD3F-7510055B9B94}"/>
              </a:ext>
            </a:extLst>
          </p:cNvPr>
          <p:cNvSpPr/>
          <p:nvPr/>
        </p:nvSpPr>
        <p:spPr>
          <a:xfrm>
            <a:off x="6248400" y="2952807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95DBD5AF-93EA-4F88-8E28-ED56159BFCA6}"/>
              </a:ext>
            </a:extLst>
          </p:cNvPr>
          <p:cNvCxnSpPr>
            <a:cxnSpLocks/>
            <a:stCxn id="49" idx="6"/>
            <a:endCxn id="57" idx="2"/>
          </p:cNvCxnSpPr>
          <p:nvPr/>
        </p:nvCxnSpPr>
        <p:spPr>
          <a:xfrm flipV="1">
            <a:off x="5400635" y="4989721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F4F3F97-40A5-422F-B9D8-51CDE07931B8}"/>
              </a:ext>
            </a:extLst>
          </p:cNvPr>
          <p:cNvSpPr txBox="1"/>
          <p:nvPr/>
        </p:nvSpPr>
        <p:spPr>
          <a:xfrm>
            <a:off x="5567859" y="5043479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66" name="Connettore 2 9">
            <a:extLst>
              <a:ext uri="{FF2B5EF4-FFF2-40B4-BE49-F238E27FC236}">
                <a16:creationId xmlns:a16="http://schemas.microsoft.com/office/drawing/2014/main" id="{5EAFB481-8E6C-4DDE-B117-74F7ACDC8D34}"/>
              </a:ext>
            </a:extLst>
          </p:cNvPr>
          <p:cNvCxnSpPr>
            <a:cxnSpLocks/>
            <a:stCxn id="49" idx="4"/>
            <a:endCxn id="49" idx="2"/>
          </p:cNvCxnSpPr>
          <p:nvPr/>
        </p:nvCxnSpPr>
        <p:spPr>
          <a:xfrm rot="5400000" flipH="1">
            <a:off x="4645223" y="4992511"/>
            <a:ext cx="374015" cy="378937"/>
          </a:xfrm>
          <a:prstGeom prst="curvedConnector4">
            <a:avLst>
              <a:gd name="adj1" fmla="val -61121"/>
              <a:gd name="adj2" fmla="val 160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4D3DF80-6C04-4C8D-AB97-3320ED464F1C}"/>
              </a:ext>
            </a:extLst>
          </p:cNvPr>
          <p:cNvSpPr txBox="1"/>
          <p:nvPr/>
        </p:nvSpPr>
        <p:spPr>
          <a:xfrm>
            <a:off x="3975978" y="5168541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F1F0BCA8-37F3-4DF1-ADF7-019A48C58E61}"/>
              </a:ext>
            </a:extLst>
          </p:cNvPr>
          <p:cNvCxnSpPr>
            <a:cxnSpLocks/>
          </p:cNvCxnSpPr>
          <p:nvPr/>
        </p:nvCxnSpPr>
        <p:spPr>
          <a:xfrm flipV="1">
            <a:off x="6581735" y="3700837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4904CF40-84C0-470D-8735-AC15F864D50C}"/>
              </a:ext>
            </a:extLst>
          </p:cNvPr>
          <p:cNvSpPr txBox="1"/>
          <p:nvPr/>
        </p:nvSpPr>
        <p:spPr>
          <a:xfrm>
            <a:off x="6216417" y="4213044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3B39C91E-BA7F-48DB-BB6D-5A74BF5084F8}"/>
              </a:ext>
            </a:extLst>
          </p:cNvPr>
          <p:cNvSpPr txBox="1"/>
          <p:nvPr/>
        </p:nvSpPr>
        <p:spPr>
          <a:xfrm>
            <a:off x="7392918" y="415183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A67DFFC4-FCED-4AE3-B9A5-6585CC2260D2}"/>
              </a:ext>
            </a:extLst>
          </p:cNvPr>
          <p:cNvCxnSpPr>
            <a:cxnSpLocks/>
          </p:cNvCxnSpPr>
          <p:nvPr/>
        </p:nvCxnSpPr>
        <p:spPr>
          <a:xfrm flipH="1">
            <a:off x="6734135" y="3700837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A6BC7497-C957-4BC1-A694-8DBD79510CAF}"/>
              </a:ext>
            </a:extLst>
          </p:cNvPr>
          <p:cNvSpPr txBox="1"/>
          <p:nvPr/>
        </p:nvSpPr>
        <p:spPr>
          <a:xfrm>
            <a:off x="6747586" y="3936045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8A4F994C-4CEE-4519-84C7-26B7BE738A02}"/>
              </a:ext>
            </a:extLst>
          </p:cNvPr>
          <p:cNvCxnSpPr>
            <a:cxnSpLocks/>
            <a:stCxn id="59" idx="3"/>
            <a:endCxn id="49" idx="7"/>
          </p:cNvCxnSpPr>
          <p:nvPr/>
        </p:nvCxnSpPr>
        <p:spPr>
          <a:xfrm flipH="1">
            <a:off x="5289647" y="3591291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D5874457-FC1A-4325-BB6D-71B264016DA3}"/>
              </a:ext>
            </a:extLst>
          </p:cNvPr>
          <p:cNvSpPr txBox="1"/>
          <p:nvPr/>
        </p:nvSpPr>
        <p:spPr>
          <a:xfrm>
            <a:off x="5455498" y="4421823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2" name="Connettore 2 9">
            <a:extLst>
              <a:ext uri="{FF2B5EF4-FFF2-40B4-BE49-F238E27FC236}">
                <a16:creationId xmlns:a16="http://schemas.microsoft.com/office/drawing/2014/main" id="{B8405ADB-F38C-44E0-84DD-895449063BBF}"/>
              </a:ext>
            </a:extLst>
          </p:cNvPr>
          <p:cNvCxnSpPr>
            <a:cxnSpLocks/>
            <a:stCxn id="56" idx="6"/>
            <a:endCxn id="56" idx="0"/>
          </p:cNvCxnSpPr>
          <p:nvPr/>
        </p:nvCxnSpPr>
        <p:spPr>
          <a:xfrm flipH="1" flipV="1">
            <a:off x="8172888" y="2939928"/>
            <a:ext cx="378936" cy="374015"/>
          </a:xfrm>
          <a:prstGeom prst="curvedConnector4">
            <a:avLst>
              <a:gd name="adj1" fmla="val -60327"/>
              <a:gd name="adj2" fmla="val 16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BFD3B24B-5173-4610-B1E9-92F73DEA1E54}"/>
              </a:ext>
            </a:extLst>
          </p:cNvPr>
          <p:cNvSpPr txBox="1"/>
          <p:nvPr/>
        </p:nvSpPr>
        <p:spPr>
          <a:xfrm>
            <a:off x="8658103" y="2598323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F2EA968D-1FEB-4DDD-84ED-834C467D9CCA}"/>
              </a:ext>
            </a:extLst>
          </p:cNvPr>
          <p:cNvCxnSpPr>
            <a:cxnSpLocks/>
            <a:stCxn id="56" idx="2"/>
            <a:endCxn id="59" idx="6"/>
          </p:cNvCxnSpPr>
          <p:nvPr/>
        </p:nvCxnSpPr>
        <p:spPr>
          <a:xfrm flipH="1">
            <a:off x="7006273" y="3313943"/>
            <a:ext cx="78767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625F623B-9812-453B-9FBF-307D7C75A1A0}"/>
              </a:ext>
            </a:extLst>
          </p:cNvPr>
          <p:cNvSpPr txBox="1"/>
          <p:nvPr/>
        </p:nvSpPr>
        <p:spPr>
          <a:xfrm>
            <a:off x="7148763" y="303208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63296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0691" name="Rectangle 3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28600" y="1219200"/>
                <a:ext cx="8458200" cy="5486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Equazioni booleane della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next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state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logic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 dell’output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logic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x      (ovvio)</a:t>
                </a:r>
              </a:p>
              <a:p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(ovvio)</a:t>
                </a:r>
              </a:p>
              <a:p>
                <a:pPr algn="l"/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/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(101 oppure 111)</a:t>
                </a: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x+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(000 oppure 011 oppure 110)</a:t>
                </a:r>
              </a:p>
              <a:p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069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228600" y="1219200"/>
                <a:ext cx="8458200" cy="5486400"/>
              </a:xfrm>
              <a:prstGeom prst="rect">
                <a:avLst/>
              </a:prstGeom>
              <a:blipFill>
                <a:blip r:embed="rId5"/>
                <a:stretch>
                  <a:fillRect l="-649" t="-5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</p:spTree>
    <p:extLst>
      <p:ext uri="{BB962C8B-B14F-4D97-AF65-F5344CB8AC3E}">
        <p14:creationId xmlns:p14="http://schemas.microsoft.com/office/powerpoint/2010/main" val="233705980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 state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68F631-45C4-4FEC-BB3B-7E1DFD3C5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828800"/>
            <a:ext cx="45148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109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Progettare un circuito sequenziale con un ingresso e due uscite z1 e z0. Si consideri la sequenza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costituita dagli ultimi tre bit di x. L’uscita z1 deve essere uguale a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Ca2 (complemento a 2), è un valore negativo dispari, mentre z0 deve essere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s,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base 2, è un multiplo di 3. 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 si considerino le</a:t>
            </a:r>
            <a:r>
              <a:rPr lang="it-IT" sz="1800" b="1" i="0" u="none" strike="noStrike" baseline="0" dirty="0">
                <a:latin typeface="Cambria" panose="02040503050406030204" pitchFamily="18" charset="0"/>
              </a:rPr>
              <a:t> eventuali sovrapposizioni. </a:t>
            </a:r>
            <a:endParaRPr lang="it-IT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t-I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Esempio	    x	0101100111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z1	000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000000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z0	00000000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(c):</a:t>
            </a:r>
          </a:p>
        </p:txBody>
      </p:sp>
    </p:spTree>
    <p:extLst>
      <p:ext uri="{BB962C8B-B14F-4D97-AF65-F5344CB8AC3E}">
        <p14:creationId xmlns:p14="http://schemas.microsoft.com/office/powerpoint/2010/main" val="181050898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(c):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0744796-19DA-4DA9-BB0F-9A6609FB9B5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231164" y="2723802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81FE42-AB25-43FA-A179-23A0A764990E}"/>
              </a:ext>
            </a:extLst>
          </p:cNvPr>
          <p:cNvCxnSpPr>
            <a:cxnSpLocks/>
            <a:stCxn id="45" idx="3"/>
            <a:endCxn id="38" idx="0"/>
          </p:cNvCxnSpPr>
          <p:nvPr/>
        </p:nvCxnSpPr>
        <p:spPr>
          <a:xfrm>
            <a:off x="3638678" y="1615766"/>
            <a:ext cx="581247" cy="3507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FCF52E4-AD9C-46E3-9EFC-116A7977BB33}"/>
              </a:ext>
            </a:extLst>
          </p:cNvPr>
          <p:cNvCxnSpPr>
            <a:cxnSpLocks/>
          </p:cNvCxnSpPr>
          <p:nvPr/>
        </p:nvCxnSpPr>
        <p:spPr>
          <a:xfrm flipV="1">
            <a:off x="4593079" y="2353436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0663E94-F37C-4099-8BA3-D0C7D631F549}"/>
              </a:ext>
            </a:extLst>
          </p:cNvPr>
          <p:cNvSpPr txBox="1"/>
          <p:nvPr/>
        </p:nvSpPr>
        <p:spPr>
          <a:xfrm>
            <a:off x="3811633" y="288019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0E262FE7-3ECC-45D5-A440-BCD29F78666D}"/>
              </a:ext>
            </a:extLst>
          </p:cNvPr>
          <p:cNvSpPr/>
          <p:nvPr/>
        </p:nvSpPr>
        <p:spPr>
          <a:xfrm>
            <a:off x="3840988" y="196650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7AF23F2-97EF-4903-BADA-8C285A8E9C1D}"/>
              </a:ext>
            </a:extLst>
          </p:cNvPr>
          <p:cNvSpPr txBox="1"/>
          <p:nvPr/>
        </p:nvSpPr>
        <p:spPr>
          <a:xfrm>
            <a:off x="4816597" y="207907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1F66B569-4EE2-4118-9FD9-E4F0232992AB}"/>
              </a:ext>
            </a:extLst>
          </p:cNvPr>
          <p:cNvSpPr/>
          <p:nvPr/>
        </p:nvSpPr>
        <p:spPr>
          <a:xfrm>
            <a:off x="3854906" y="3534678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E9C031B6-F99C-4CB8-BDF1-1ED74973965A}"/>
              </a:ext>
            </a:extLst>
          </p:cNvPr>
          <p:cNvSpPr/>
          <p:nvPr/>
        </p:nvSpPr>
        <p:spPr>
          <a:xfrm>
            <a:off x="5462365" y="1958543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5A3E4FD-274E-4EE0-89D0-FA176DAB6F94}"/>
              </a:ext>
            </a:extLst>
          </p:cNvPr>
          <p:cNvSpPr txBox="1"/>
          <p:nvPr/>
        </p:nvSpPr>
        <p:spPr>
          <a:xfrm>
            <a:off x="3356228" y="1461877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E2855CF4-79B2-4B84-AD72-E0BB9E1B7791}"/>
              </a:ext>
            </a:extLst>
          </p:cNvPr>
          <p:cNvSpPr/>
          <p:nvPr/>
        </p:nvSpPr>
        <p:spPr>
          <a:xfrm>
            <a:off x="3852227" y="517463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A7B8E30-A091-4116-89FB-EEEDE7D39966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4231164" y="4282708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6EB39E6-1807-40AA-B0B3-895AADC7E9BB}"/>
              </a:ext>
            </a:extLst>
          </p:cNvPr>
          <p:cNvSpPr txBox="1"/>
          <p:nvPr/>
        </p:nvSpPr>
        <p:spPr>
          <a:xfrm>
            <a:off x="3729360" y="4520146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DE2453B7-1264-438F-BC19-575E35608E08}"/>
              </a:ext>
            </a:extLst>
          </p:cNvPr>
          <p:cNvSpPr/>
          <p:nvPr/>
        </p:nvSpPr>
        <p:spPr>
          <a:xfrm>
            <a:off x="7143844" y="3533168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A5D645A-828D-4E49-B93A-E587EF6446EA}"/>
              </a:ext>
            </a:extLst>
          </p:cNvPr>
          <p:cNvSpPr txBox="1"/>
          <p:nvPr/>
        </p:nvSpPr>
        <p:spPr>
          <a:xfrm>
            <a:off x="6524225" y="263665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9E362A5-7362-46A0-937F-C9F110A09FD5}"/>
              </a:ext>
            </a:extLst>
          </p:cNvPr>
          <p:cNvCxnSpPr>
            <a:cxnSpLocks/>
            <a:stCxn id="41" idx="5"/>
            <a:endCxn id="54" idx="1"/>
          </p:cNvCxnSpPr>
          <p:nvPr/>
        </p:nvCxnSpPr>
        <p:spPr>
          <a:xfrm>
            <a:off x="4501791" y="4173162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>
            <a:extLst>
              <a:ext uri="{FF2B5EF4-FFF2-40B4-BE49-F238E27FC236}">
                <a16:creationId xmlns:a16="http://schemas.microsoft.com/office/drawing/2014/main" id="{33929C01-C43D-4248-A4E6-B02D71D923B7}"/>
              </a:ext>
            </a:extLst>
          </p:cNvPr>
          <p:cNvSpPr/>
          <p:nvPr/>
        </p:nvSpPr>
        <p:spPr>
          <a:xfrm>
            <a:off x="5448426" y="516938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86EECCB-FD96-4DE0-9083-568EC0DBF763}"/>
              </a:ext>
            </a:extLst>
          </p:cNvPr>
          <p:cNvSpPr txBox="1"/>
          <p:nvPr/>
        </p:nvSpPr>
        <p:spPr>
          <a:xfrm>
            <a:off x="4653465" y="420135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F544037-D3E7-4C32-992F-EC6242BD6215}"/>
              </a:ext>
            </a:extLst>
          </p:cNvPr>
          <p:cNvSpPr/>
          <p:nvPr/>
        </p:nvSpPr>
        <p:spPr>
          <a:xfrm>
            <a:off x="5457865" y="3506485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F9949B3-44BB-41AF-8864-E3B357B5766E}"/>
              </a:ext>
            </a:extLst>
          </p:cNvPr>
          <p:cNvCxnSpPr>
            <a:cxnSpLocks/>
            <a:stCxn id="42" idx="4"/>
            <a:endCxn id="60" idx="0"/>
          </p:cNvCxnSpPr>
          <p:nvPr/>
        </p:nvCxnSpPr>
        <p:spPr>
          <a:xfrm flipH="1">
            <a:off x="5836802" y="2706573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06E53F0-60AB-4962-8707-26F2D036BD35}"/>
              </a:ext>
            </a:extLst>
          </p:cNvPr>
          <p:cNvSpPr txBox="1"/>
          <p:nvPr/>
        </p:nvSpPr>
        <p:spPr>
          <a:xfrm>
            <a:off x="5827362" y="305288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Automa completo:</a:t>
            </a:r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r>
              <a:rPr lang="it-IT" sz="2400" dirty="0"/>
              <a:t>Non ci sono stati irraggiungibili…</a:t>
            </a:r>
            <a:endParaRPr lang="it-IT" sz="16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AB9C463-45FC-42E3-B886-34036FB22434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 flipV="1">
            <a:off x="4610100" y="5543399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238A5D0-9D7F-4BA7-ACD8-A2397947E97B}"/>
              </a:ext>
            </a:extLst>
          </p:cNvPr>
          <p:cNvSpPr txBox="1"/>
          <p:nvPr/>
        </p:nvSpPr>
        <p:spPr>
          <a:xfrm>
            <a:off x="4777324" y="5597157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F4B739AE-0D57-475A-99DA-7A87BD51D8F6}"/>
              </a:ext>
            </a:extLst>
          </p:cNvPr>
          <p:cNvCxnSpPr>
            <a:cxnSpLocks/>
            <a:stCxn id="46" idx="2"/>
            <a:endCxn id="38" idx="2"/>
          </p:cNvCxnSpPr>
          <p:nvPr/>
        </p:nvCxnSpPr>
        <p:spPr>
          <a:xfrm rot="10800000">
            <a:off x="3840989" y="2340519"/>
            <a:ext cx="11239" cy="3208130"/>
          </a:xfrm>
          <a:prstGeom prst="curvedConnector3">
            <a:avLst>
              <a:gd name="adj1" fmla="val 5439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89FD921-1052-45E8-A8B3-63B9FC171E42}"/>
              </a:ext>
            </a:extLst>
          </p:cNvPr>
          <p:cNvSpPr txBox="1"/>
          <p:nvPr/>
        </p:nvSpPr>
        <p:spPr>
          <a:xfrm>
            <a:off x="2765644" y="3805609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1FC3126-FA1B-4F49-AEF4-F62E9035FBE9}"/>
              </a:ext>
            </a:extLst>
          </p:cNvPr>
          <p:cNvCxnSpPr>
            <a:cxnSpLocks/>
          </p:cNvCxnSpPr>
          <p:nvPr/>
        </p:nvCxnSpPr>
        <p:spPr>
          <a:xfrm flipV="1">
            <a:off x="5791200" y="4254515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5702B6A-B22E-41A0-B3F9-255D4A9792CF}"/>
              </a:ext>
            </a:extLst>
          </p:cNvPr>
          <p:cNvSpPr txBox="1"/>
          <p:nvPr/>
        </p:nvSpPr>
        <p:spPr>
          <a:xfrm>
            <a:off x="5425882" y="4766722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A9AF985F-76A3-42FB-926E-DFB1BDF9CDFC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>
          <a:xfrm>
            <a:off x="6109250" y="2597027"/>
            <a:ext cx="1145582" cy="104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A2C1D71-7673-41A9-BA02-5CD10189D72D}"/>
              </a:ext>
            </a:extLst>
          </p:cNvPr>
          <p:cNvSpPr txBox="1"/>
          <p:nvPr/>
        </p:nvSpPr>
        <p:spPr>
          <a:xfrm>
            <a:off x="1621219" y="377019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C64F4F11-237F-4472-9D64-843E0FE27239}"/>
              </a:ext>
            </a:extLst>
          </p:cNvPr>
          <p:cNvCxnSpPr>
            <a:cxnSpLocks/>
            <a:stCxn id="60" idx="1"/>
            <a:endCxn id="38" idx="5"/>
          </p:cNvCxnSpPr>
          <p:nvPr/>
        </p:nvCxnSpPr>
        <p:spPr>
          <a:xfrm flipH="1" flipV="1">
            <a:off x="4487873" y="2604988"/>
            <a:ext cx="1080980" cy="101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5C327EF-9580-4834-A1BC-7AE495A4BDD4}"/>
              </a:ext>
            </a:extLst>
          </p:cNvPr>
          <p:cNvSpPr txBox="1"/>
          <p:nvPr/>
        </p:nvSpPr>
        <p:spPr>
          <a:xfrm>
            <a:off x="4821434" y="2815412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4AB2B57-1005-4A30-9C0F-97E1213B74C4}"/>
              </a:ext>
            </a:extLst>
          </p:cNvPr>
          <p:cNvCxnSpPr>
            <a:cxnSpLocks/>
            <a:stCxn id="60" idx="3"/>
            <a:endCxn id="46" idx="7"/>
          </p:cNvCxnSpPr>
          <p:nvPr/>
        </p:nvCxnSpPr>
        <p:spPr>
          <a:xfrm flipH="1">
            <a:off x="4499112" y="4144969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3B73714-A4B0-4BBD-A461-77F1165BB5BE}"/>
              </a:ext>
            </a:extLst>
          </p:cNvPr>
          <p:cNvSpPr txBox="1"/>
          <p:nvPr/>
        </p:nvSpPr>
        <p:spPr>
          <a:xfrm>
            <a:off x="4664963" y="4975501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3160B632-5150-455D-8D34-A60FAD971DD4}"/>
              </a:ext>
            </a:extLst>
          </p:cNvPr>
          <p:cNvCxnSpPr>
            <a:cxnSpLocks/>
            <a:stCxn id="51" idx="0"/>
            <a:endCxn id="38" idx="0"/>
          </p:cNvCxnSpPr>
          <p:nvPr/>
        </p:nvCxnSpPr>
        <p:spPr>
          <a:xfrm rot="16200000" flipV="1">
            <a:off x="5088021" y="1098408"/>
            <a:ext cx="1566664" cy="3302856"/>
          </a:xfrm>
          <a:prstGeom prst="curvedConnector3">
            <a:avLst>
              <a:gd name="adj1" fmla="val 114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0198404-96E5-4C9A-A8CF-E1EA673F47A2}"/>
              </a:ext>
            </a:extLst>
          </p:cNvPr>
          <p:cNvSpPr txBox="1"/>
          <p:nvPr/>
        </p:nvSpPr>
        <p:spPr>
          <a:xfrm>
            <a:off x="5615693" y="1100784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56" name="Connettore 2 84">
            <a:extLst>
              <a:ext uri="{FF2B5EF4-FFF2-40B4-BE49-F238E27FC236}">
                <a16:creationId xmlns:a16="http://schemas.microsoft.com/office/drawing/2014/main" id="{727C7F9E-6BBA-4571-9F5A-6E6CC6B1DACA}"/>
              </a:ext>
            </a:extLst>
          </p:cNvPr>
          <p:cNvCxnSpPr>
            <a:cxnSpLocks/>
            <a:stCxn id="54" idx="4"/>
            <a:endCxn id="38" idx="1"/>
          </p:cNvCxnSpPr>
          <p:nvPr/>
        </p:nvCxnSpPr>
        <p:spPr>
          <a:xfrm rot="5400000" flipH="1">
            <a:off x="2968988" y="3059039"/>
            <a:ext cx="3841364" cy="1875387"/>
          </a:xfrm>
          <a:prstGeom prst="curvedConnector5">
            <a:avLst>
              <a:gd name="adj1" fmla="val -8927"/>
              <a:gd name="adj2" fmla="val 204875"/>
              <a:gd name="adj3" fmla="val 100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20302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(c):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Codifica:</a:t>
            </a:r>
            <a:endParaRPr lang="it-IT" sz="1600" dirty="0"/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49FFF3D7-A1FB-4AE6-B378-33AB393DB042}"/>
              </a:ext>
            </a:extLst>
          </p:cNvPr>
          <p:cNvGraphicFramePr>
            <a:graphicFrameLocks noGrp="1"/>
          </p:cNvGraphicFramePr>
          <p:nvPr/>
        </p:nvGraphicFramePr>
        <p:xfrm>
          <a:off x="595722" y="3300304"/>
          <a:ext cx="21073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38">
                  <a:extLst>
                    <a:ext uri="{9D8B030D-6E8A-4147-A177-3AD203B41FA5}">
                      <a16:colId xmlns:a16="http://schemas.microsoft.com/office/drawing/2014/main" val="492566181"/>
                    </a:ext>
                  </a:extLst>
                </a:gridCol>
                <a:gridCol w="1119365">
                  <a:extLst>
                    <a:ext uri="{9D8B030D-6E8A-4147-A177-3AD203B41FA5}">
                      <a16:colId xmlns:a16="http://schemas.microsoft.com/office/drawing/2014/main" val="1414383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2</a:t>
                      </a:r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1</a:t>
                      </a:r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2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9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?0</a:t>
                      </a:r>
                      <a:endParaRPr lang="it-IT" sz="1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2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9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2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4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15385"/>
                  </a:ext>
                </a:extLst>
              </a:tr>
            </a:tbl>
          </a:graphicData>
        </a:graphic>
      </p:graphicFrame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03435376-B4A7-4098-8BDE-C0A02E5EA5F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384587" y="2602245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9">
            <a:extLst>
              <a:ext uri="{FF2B5EF4-FFF2-40B4-BE49-F238E27FC236}">
                <a16:creationId xmlns:a16="http://schemas.microsoft.com/office/drawing/2014/main" id="{A52C4EBE-2A6F-4477-A74E-482CC2BCE556}"/>
              </a:ext>
            </a:extLst>
          </p:cNvPr>
          <p:cNvCxnSpPr>
            <a:cxnSpLocks/>
            <a:stCxn id="52" idx="3"/>
            <a:endCxn id="47" idx="0"/>
          </p:cNvCxnSpPr>
          <p:nvPr/>
        </p:nvCxnSpPr>
        <p:spPr>
          <a:xfrm>
            <a:off x="4792101" y="1494209"/>
            <a:ext cx="581247" cy="3507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F84727EA-E407-4066-9AD0-D69503E7AC60}"/>
              </a:ext>
            </a:extLst>
          </p:cNvPr>
          <p:cNvCxnSpPr>
            <a:cxnSpLocks/>
          </p:cNvCxnSpPr>
          <p:nvPr/>
        </p:nvCxnSpPr>
        <p:spPr>
          <a:xfrm flipV="1">
            <a:off x="5746502" y="2231879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71469DE-8799-4956-AA92-926A506AD81D}"/>
              </a:ext>
            </a:extLst>
          </p:cNvPr>
          <p:cNvSpPr txBox="1"/>
          <p:nvPr/>
        </p:nvSpPr>
        <p:spPr>
          <a:xfrm>
            <a:off x="4965056" y="27586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4183CCAE-ECE7-420F-8364-0AFAC73CDBEB}"/>
              </a:ext>
            </a:extLst>
          </p:cNvPr>
          <p:cNvSpPr/>
          <p:nvPr/>
        </p:nvSpPr>
        <p:spPr>
          <a:xfrm>
            <a:off x="4994411" y="1844947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D0AE2FBD-D0BD-47E9-8324-3C30F5FE6B92}"/>
              </a:ext>
            </a:extLst>
          </p:cNvPr>
          <p:cNvSpPr txBox="1"/>
          <p:nvPr/>
        </p:nvSpPr>
        <p:spPr>
          <a:xfrm>
            <a:off x="5970020" y="195751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43CAE161-702C-4702-A0E0-FC0048ACE14B}"/>
              </a:ext>
            </a:extLst>
          </p:cNvPr>
          <p:cNvSpPr/>
          <p:nvPr/>
        </p:nvSpPr>
        <p:spPr>
          <a:xfrm>
            <a:off x="5008329" y="341312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1321C4DA-7C2F-4BC9-B5C3-1303C4805B20}"/>
              </a:ext>
            </a:extLst>
          </p:cNvPr>
          <p:cNvSpPr/>
          <p:nvPr/>
        </p:nvSpPr>
        <p:spPr>
          <a:xfrm>
            <a:off x="6615788" y="1836986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0C79C3E-E184-4D80-88F9-C15359FEB98A}"/>
              </a:ext>
            </a:extLst>
          </p:cNvPr>
          <p:cNvSpPr txBox="1"/>
          <p:nvPr/>
        </p:nvSpPr>
        <p:spPr>
          <a:xfrm>
            <a:off x="4509651" y="134032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028F7A29-09F8-466D-8D6B-09FAB1B4B5A6}"/>
              </a:ext>
            </a:extLst>
          </p:cNvPr>
          <p:cNvSpPr/>
          <p:nvPr/>
        </p:nvSpPr>
        <p:spPr>
          <a:xfrm>
            <a:off x="5005650" y="5053077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36F59C52-66E3-466F-BCDC-CEEEAE2E6DE7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5384587" y="4161151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B6568E7-9BCD-4CCD-A0C9-E821E9F3063E}"/>
              </a:ext>
            </a:extLst>
          </p:cNvPr>
          <p:cNvSpPr txBox="1"/>
          <p:nvPr/>
        </p:nvSpPr>
        <p:spPr>
          <a:xfrm>
            <a:off x="4882783" y="4398589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880B2877-9683-4623-BDEE-3458BA8C9ED9}"/>
              </a:ext>
            </a:extLst>
          </p:cNvPr>
          <p:cNvSpPr/>
          <p:nvPr/>
        </p:nvSpPr>
        <p:spPr>
          <a:xfrm>
            <a:off x="8297267" y="341161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A2952511-CF77-4124-8377-B73C70911639}"/>
              </a:ext>
            </a:extLst>
          </p:cNvPr>
          <p:cNvSpPr txBox="1"/>
          <p:nvPr/>
        </p:nvSpPr>
        <p:spPr>
          <a:xfrm>
            <a:off x="7677648" y="251509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43C677D2-19C5-4BCE-9CFD-24CA1C8A48D4}"/>
              </a:ext>
            </a:extLst>
          </p:cNvPr>
          <p:cNvCxnSpPr>
            <a:cxnSpLocks/>
            <a:stCxn id="50" idx="5"/>
            <a:endCxn id="64" idx="1"/>
          </p:cNvCxnSpPr>
          <p:nvPr/>
        </p:nvCxnSpPr>
        <p:spPr>
          <a:xfrm>
            <a:off x="5655214" y="4051605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e 63">
            <a:extLst>
              <a:ext uri="{FF2B5EF4-FFF2-40B4-BE49-F238E27FC236}">
                <a16:creationId xmlns:a16="http://schemas.microsoft.com/office/drawing/2014/main" id="{6E1CB018-0A78-4F29-AB2F-00B0F4658316}"/>
              </a:ext>
            </a:extLst>
          </p:cNvPr>
          <p:cNvSpPr/>
          <p:nvPr/>
        </p:nvSpPr>
        <p:spPr>
          <a:xfrm>
            <a:off x="6601849" y="5047827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BE604DA-932D-4F08-8E39-27FA633AECF1}"/>
              </a:ext>
            </a:extLst>
          </p:cNvPr>
          <p:cNvSpPr txBox="1"/>
          <p:nvPr/>
        </p:nvSpPr>
        <p:spPr>
          <a:xfrm>
            <a:off x="5806888" y="407979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9D39A8F8-B7DE-41D9-B26E-E3D867D652C9}"/>
              </a:ext>
            </a:extLst>
          </p:cNvPr>
          <p:cNvSpPr/>
          <p:nvPr/>
        </p:nvSpPr>
        <p:spPr>
          <a:xfrm>
            <a:off x="6611288" y="3384928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9E436741-74B6-4193-8E2E-E2CC977EF965}"/>
              </a:ext>
            </a:extLst>
          </p:cNvPr>
          <p:cNvCxnSpPr>
            <a:cxnSpLocks/>
            <a:stCxn id="51" idx="4"/>
            <a:endCxn id="72" idx="0"/>
          </p:cNvCxnSpPr>
          <p:nvPr/>
        </p:nvCxnSpPr>
        <p:spPr>
          <a:xfrm flipH="1">
            <a:off x="6990225" y="2585016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0B339865-3EA0-4360-B817-17E18DF0DD09}"/>
              </a:ext>
            </a:extLst>
          </p:cNvPr>
          <p:cNvSpPr txBox="1"/>
          <p:nvPr/>
        </p:nvSpPr>
        <p:spPr>
          <a:xfrm>
            <a:off x="6980785" y="293133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CAE3D4AB-9601-422D-A990-3710104EE3EA}"/>
              </a:ext>
            </a:extLst>
          </p:cNvPr>
          <p:cNvCxnSpPr>
            <a:cxnSpLocks/>
            <a:stCxn id="53" idx="6"/>
            <a:endCxn id="64" idx="2"/>
          </p:cNvCxnSpPr>
          <p:nvPr/>
        </p:nvCxnSpPr>
        <p:spPr>
          <a:xfrm flipV="1">
            <a:off x="5763523" y="5421842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A12BA95D-8875-4D8E-B7B1-41710B571159}"/>
              </a:ext>
            </a:extLst>
          </p:cNvPr>
          <p:cNvSpPr txBox="1"/>
          <p:nvPr/>
        </p:nvSpPr>
        <p:spPr>
          <a:xfrm>
            <a:off x="5930747" y="5475600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84" name="Connettore 2 9">
            <a:extLst>
              <a:ext uri="{FF2B5EF4-FFF2-40B4-BE49-F238E27FC236}">
                <a16:creationId xmlns:a16="http://schemas.microsoft.com/office/drawing/2014/main" id="{C682CFC2-9CB6-41BE-9BB5-AF76C6EA7809}"/>
              </a:ext>
            </a:extLst>
          </p:cNvPr>
          <p:cNvCxnSpPr>
            <a:cxnSpLocks/>
            <a:stCxn id="53" idx="2"/>
            <a:endCxn id="47" idx="2"/>
          </p:cNvCxnSpPr>
          <p:nvPr/>
        </p:nvCxnSpPr>
        <p:spPr>
          <a:xfrm rot="10800000">
            <a:off x="4994412" y="2218962"/>
            <a:ext cx="11239" cy="3208130"/>
          </a:xfrm>
          <a:prstGeom prst="curvedConnector3">
            <a:avLst>
              <a:gd name="adj1" fmla="val 5439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09174E8A-6F78-4D62-BD21-9A9FD152F2D3}"/>
              </a:ext>
            </a:extLst>
          </p:cNvPr>
          <p:cNvSpPr txBox="1"/>
          <p:nvPr/>
        </p:nvSpPr>
        <p:spPr>
          <a:xfrm>
            <a:off x="4387564" y="3353126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219E27AD-C9B9-4C8E-A572-A0345432C9BB}"/>
              </a:ext>
            </a:extLst>
          </p:cNvPr>
          <p:cNvCxnSpPr>
            <a:cxnSpLocks/>
          </p:cNvCxnSpPr>
          <p:nvPr/>
        </p:nvCxnSpPr>
        <p:spPr>
          <a:xfrm flipV="1">
            <a:off x="6944623" y="4132958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E2083A5-50E5-4241-B592-A4A1B561C705}"/>
              </a:ext>
            </a:extLst>
          </p:cNvPr>
          <p:cNvSpPr txBox="1"/>
          <p:nvPr/>
        </p:nvSpPr>
        <p:spPr>
          <a:xfrm>
            <a:off x="6579305" y="4645165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E8C80AA8-2DC4-4A44-A6B5-D320C09698C7}"/>
              </a:ext>
            </a:extLst>
          </p:cNvPr>
          <p:cNvCxnSpPr>
            <a:cxnSpLocks/>
            <a:stCxn id="51" idx="5"/>
            <a:endCxn id="60" idx="1"/>
          </p:cNvCxnSpPr>
          <p:nvPr/>
        </p:nvCxnSpPr>
        <p:spPr>
          <a:xfrm>
            <a:off x="7262673" y="2475470"/>
            <a:ext cx="1145582" cy="104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A1D54B62-D0E9-4A11-A6BF-2A94DA0DB3A2}"/>
              </a:ext>
            </a:extLst>
          </p:cNvPr>
          <p:cNvSpPr txBox="1"/>
          <p:nvPr/>
        </p:nvSpPr>
        <p:spPr>
          <a:xfrm>
            <a:off x="3858134" y="33463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09C516CF-575C-486A-9DB3-CD48394F7870}"/>
              </a:ext>
            </a:extLst>
          </p:cNvPr>
          <p:cNvCxnSpPr>
            <a:cxnSpLocks/>
            <a:stCxn id="72" idx="1"/>
            <a:endCxn id="47" idx="5"/>
          </p:cNvCxnSpPr>
          <p:nvPr/>
        </p:nvCxnSpPr>
        <p:spPr>
          <a:xfrm flipH="1" flipV="1">
            <a:off x="5641296" y="2483431"/>
            <a:ext cx="1080980" cy="101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1F27687-E368-4DAE-8B8B-B9CCF39DA7C2}"/>
              </a:ext>
            </a:extLst>
          </p:cNvPr>
          <p:cNvSpPr txBox="1"/>
          <p:nvPr/>
        </p:nvSpPr>
        <p:spPr>
          <a:xfrm>
            <a:off x="5974857" y="2693855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9991545A-F7E1-4CBB-B37C-D29E793D1F25}"/>
              </a:ext>
            </a:extLst>
          </p:cNvPr>
          <p:cNvCxnSpPr>
            <a:cxnSpLocks/>
            <a:stCxn id="72" idx="3"/>
            <a:endCxn id="53" idx="7"/>
          </p:cNvCxnSpPr>
          <p:nvPr/>
        </p:nvCxnSpPr>
        <p:spPr>
          <a:xfrm flipH="1">
            <a:off x="5652535" y="4023412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36A96C29-3C0F-4BD5-AFD3-7AE45F70D70A}"/>
              </a:ext>
            </a:extLst>
          </p:cNvPr>
          <p:cNvSpPr txBox="1"/>
          <p:nvPr/>
        </p:nvSpPr>
        <p:spPr>
          <a:xfrm>
            <a:off x="5818386" y="4853944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109" name="Connettore 2 84">
            <a:extLst>
              <a:ext uri="{FF2B5EF4-FFF2-40B4-BE49-F238E27FC236}">
                <a16:creationId xmlns:a16="http://schemas.microsoft.com/office/drawing/2014/main" id="{5DB3BFCF-13D0-4B04-9C36-F2D552BC794F}"/>
              </a:ext>
            </a:extLst>
          </p:cNvPr>
          <p:cNvCxnSpPr>
            <a:cxnSpLocks/>
            <a:stCxn id="60" idx="0"/>
            <a:endCxn id="47" idx="0"/>
          </p:cNvCxnSpPr>
          <p:nvPr/>
        </p:nvCxnSpPr>
        <p:spPr>
          <a:xfrm rot="16200000" flipV="1">
            <a:off x="6241444" y="976851"/>
            <a:ext cx="1566664" cy="3302856"/>
          </a:xfrm>
          <a:prstGeom prst="curvedConnector3">
            <a:avLst>
              <a:gd name="adj1" fmla="val 114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CA1B1AC2-C64B-42F3-BD09-9D3723A5ADCD}"/>
              </a:ext>
            </a:extLst>
          </p:cNvPr>
          <p:cNvSpPr txBox="1"/>
          <p:nvPr/>
        </p:nvSpPr>
        <p:spPr>
          <a:xfrm>
            <a:off x="6769116" y="979227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111" name="Connettore 2 84">
            <a:extLst>
              <a:ext uri="{FF2B5EF4-FFF2-40B4-BE49-F238E27FC236}">
                <a16:creationId xmlns:a16="http://schemas.microsoft.com/office/drawing/2014/main" id="{71FD8C27-D42B-41A5-87D7-9468CD64B80F}"/>
              </a:ext>
            </a:extLst>
          </p:cNvPr>
          <p:cNvCxnSpPr>
            <a:cxnSpLocks/>
          </p:cNvCxnSpPr>
          <p:nvPr/>
        </p:nvCxnSpPr>
        <p:spPr>
          <a:xfrm rot="5400000" flipH="1">
            <a:off x="4122411" y="2937482"/>
            <a:ext cx="3841364" cy="1875387"/>
          </a:xfrm>
          <a:prstGeom prst="curvedConnector5">
            <a:avLst>
              <a:gd name="adj1" fmla="val -14382"/>
              <a:gd name="adj2" fmla="val 164243"/>
              <a:gd name="adj3" fmla="val 100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75534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(c):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5734" y="901706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transizioni:</a:t>
            </a:r>
            <a:endParaRPr lang="it-IT" sz="1600" dirty="0"/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49FFF3D7-A1FB-4AE6-B378-33AB393DB042}"/>
              </a:ext>
            </a:extLst>
          </p:cNvPr>
          <p:cNvGraphicFramePr>
            <a:graphicFrameLocks noGrp="1"/>
          </p:cNvGraphicFramePr>
          <p:nvPr/>
        </p:nvGraphicFramePr>
        <p:xfrm>
          <a:off x="506561" y="1521633"/>
          <a:ext cx="3140264" cy="5204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343">
                  <a:extLst>
                    <a:ext uri="{9D8B030D-6E8A-4147-A177-3AD203B41FA5}">
                      <a16:colId xmlns:a16="http://schemas.microsoft.com/office/drawing/2014/main" val="4039835014"/>
                    </a:ext>
                  </a:extLst>
                </a:gridCol>
                <a:gridCol w="827898">
                  <a:extLst>
                    <a:ext uri="{9D8B030D-6E8A-4147-A177-3AD203B41FA5}">
                      <a16:colId xmlns:a16="http://schemas.microsoft.com/office/drawing/2014/main" val="4925661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4134270"/>
                    </a:ext>
                  </a:extLst>
                </a:gridCol>
                <a:gridCol w="1121823">
                  <a:extLst>
                    <a:ext uri="{9D8B030D-6E8A-4147-A177-3AD203B41FA5}">
                      <a16:colId xmlns:a16="http://schemas.microsoft.com/office/drawing/2014/main" val="1414383707"/>
                    </a:ext>
                  </a:extLst>
                </a:gridCol>
              </a:tblGrid>
              <a:tr h="510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aseline="0" dirty="0"/>
                        <a:t>stato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2</a:t>
                      </a: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1</a:t>
                      </a: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2</a:t>
                      </a:r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1</a:t>
                      </a:r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25872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2440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968151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?0</a:t>
                      </a:r>
                      <a:endParaRPr lang="it-IT" sz="9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2991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47313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5573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6754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1775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94926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22082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9604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2201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45636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887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15385"/>
                  </a:ext>
                </a:extLst>
              </a:tr>
            </a:tbl>
          </a:graphicData>
        </a:graphic>
      </p:graphicFrame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03435376-B4A7-4098-8BDE-C0A02E5EA5F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384587" y="2602245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9">
            <a:extLst>
              <a:ext uri="{FF2B5EF4-FFF2-40B4-BE49-F238E27FC236}">
                <a16:creationId xmlns:a16="http://schemas.microsoft.com/office/drawing/2014/main" id="{A52C4EBE-2A6F-4477-A74E-482CC2BCE556}"/>
              </a:ext>
            </a:extLst>
          </p:cNvPr>
          <p:cNvCxnSpPr>
            <a:cxnSpLocks/>
            <a:stCxn id="65" idx="3"/>
            <a:endCxn id="56" idx="0"/>
          </p:cNvCxnSpPr>
          <p:nvPr/>
        </p:nvCxnSpPr>
        <p:spPr>
          <a:xfrm>
            <a:off x="4792101" y="1494209"/>
            <a:ext cx="581247" cy="3507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F84727EA-E407-4066-9AD0-D69503E7AC60}"/>
              </a:ext>
            </a:extLst>
          </p:cNvPr>
          <p:cNvCxnSpPr>
            <a:cxnSpLocks/>
          </p:cNvCxnSpPr>
          <p:nvPr/>
        </p:nvCxnSpPr>
        <p:spPr>
          <a:xfrm flipV="1">
            <a:off x="5746502" y="2231879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71469DE-8799-4956-AA92-926A506AD81D}"/>
              </a:ext>
            </a:extLst>
          </p:cNvPr>
          <p:cNvSpPr txBox="1"/>
          <p:nvPr/>
        </p:nvSpPr>
        <p:spPr>
          <a:xfrm>
            <a:off x="4965056" y="27586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4183CCAE-ECE7-420F-8364-0AFAC73CDBEB}"/>
              </a:ext>
            </a:extLst>
          </p:cNvPr>
          <p:cNvSpPr/>
          <p:nvPr/>
        </p:nvSpPr>
        <p:spPr>
          <a:xfrm>
            <a:off x="4994411" y="1844947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D0AE2FBD-D0BD-47E9-8324-3C30F5FE6B92}"/>
              </a:ext>
            </a:extLst>
          </p:cNvPr>
          <p:cNvSpPr txBox="1"/>
          <p:nvPr/>
        </p:nvSpPr>
        <p:spPr>
          <a:xfrm>
            <a:off x="5970020" y="195751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43CAE161-702C-4702-A0E0-FC0048ACE14B}"/>
              </a:ext>
            </a:extLst>
          </p:cNvPr>
          <p:cNvSpPr/>
          <p:nvPr/>
        </p:nvSpPr>
        <p:spPr>
          <a:xfrm>
            <a:off x="5008329" y="341312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1321C4DA-7C2F-4BC9-B5C3-1303C4805B20}"/>
              </a:ext>
            </a:extLst>
          </p:cNvPr>
          <p:cNvSpPr/>
          <p:nvPr/>
        </p:nvSpPr>
        <p:spPr>
          <a:xfrm>
            <a:off x="6615788" y="1836986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00C79C3E-E184-4D80-88F9-C15359FEB98A}"/>
              </a:ext>
            </a:extLst>
          </p:cNvPr>
          <p:cNvSpPr txBox="1"/>
          <p:nvPr/>
        </p:nvSpPr>
        <p:spPr>
          <a:xfrm>
            <a:off x="4509651" y="134032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028F7A29-09F8-466D-8D6B-09FAB1B4B5A6}"/>
              </a:ext>
            </a:extLst>
          </p:cNvPr>
          <p:cNvSpPr/>
          <p:nvPr/>
        </p:nvSpPr>
        <p:spPr>
          <a:xfrm>
            <a:off x="5005650" y="5053077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36F59C52-66E3-466F-BCDC-CEEEAE2E6DE7}"/>
              </a:ext>
            </a:extLst>
          </p:cNvPr>
          <p:cNvCxnSpPr>
            <a:cxnSpLocks/>
            <a:stCxn id="59" idx="4"/>
            <a:endCxn id="66" idx="0"/>
          </p:cNvCxnSpPr>
          <p:nvPr/>
        </p:nvCxnSpPr>
        <p:spPr>
          <a:xfrm flipH="1">
            <a:off x="5384587" y="4161151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B6568E7-9BCD-4CCD-A0C9-E821E9F3063E}"/>
              </a:ext>
            </a:extLst>
          </p:cNvPr>
          <p:cNvSpPr txBox="1"/>
          <p:nvPr/>
        </p:nvSpPr>
        <p:spPr>
          <a:xfrm>
            <a:off x="4882783" y="4398589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880B2877-9683-4623-BDEE-3458BA8C9ED9}"/>
              </a:ext>
            </a:extLst>
          </p:cNvPr>
          <p:cNvSpPr/>
          <p:nvPr/>
        </p:nvSpPr>
        <p:spPr>
          <a:xfrm>
            <a:off x="8297267" y="341161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A2952511-CF77-4124-8377-B73C70911639}"/>
              </a:ext>
            </a:extLst>
          </p:cNvPr>
          <p:cNvSpPr txBox="1"/>
          <p:nvPr/>
        </p:nvSpPr>
        <p:spPr>
          <a:xfrm>
            <a:off x="7677648" y="251509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43C677D2-19C5-4BCE-9CFD-24CA1C8A48D4}"/>
              </a:ext>
            </a:extLst>
          </p:cNvPr>
          <p:cNvCxnSpPr>
            <a:cxnSpLocks/>
            <a:stCxn id="59" idx="5"/>
            <a:endCxn id="74" idx="1"/>
          </p:cNvCxnSpPr>
          <p:nvPr/>
        </p:nvCxnSpPr>
        <p:spPr>
          <a:xfrm>
            <a:off x="5655214" y="4051605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>
            <a:extLst>
              <a:ext uri="{FF2B5EF4-FFF2-40B4-BE49-F238E27FC236}">
                <a16:creationId xmlns:a16="http://schemas.microsoft.com/office/drawing/2014/main" id="{6E1CB018-0A78-4F29-AB2F-00B0F4658316}"/>
              </a:ext>
            </a:extLst>
          </p:cNvPr>
          <p:cNvSpPr/>
          <p:nvPr/>
        </p:nvSpPr>
        <p:spPr>
          <a:xfrm>
            <a:off x="6601849" y="5047827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DBE604DA-932D-4F08-8E39-27FA633AECF1}"/>
              </a:ext>
            </a:extLst>
          </p:cNvPr>
          <p:cNvSpPr txBox="1"/>
          <p:nvPr/>
        </p:nvSpPr>
        <p:spPr>
          <a:xfrm>
            <a:off x="5806888" y="407979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9D39A8F8-B7DE-41D9-B26E-E3D867D652C9}"/>
              </a:ext>
            </a:extLst>
          </p:cNvPr>
          <p:cNvSpPr/>
          <p:nvPr/>
        </p:nvSpPr>
        <p:spPr>
          <a:xfrm>
            <a:off x="6611288" y="3384928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9E436741-74B6-4193-8E2E-E2CC977EF965}"/>
              </a:ext>
            </a:extLst>
          </p:cNvPr>
          <p:cNvCxnSpPr>
            <a:cxnSpLocks/>
            <a:stCxn id="62" idx="4"/>
            <a:endCxn id="80" idx="0"/>
          </p:cNvCxnSpPr>
          <p:nvPr/>
        </p:nvCxnSpPr>
        <p:spPr>
          <a:xfrm flipH="1">
            <a:off x="6990225" y="2585016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0B339865-3EA0-4360-B817-17E18DF0DD09}"/>
              </a:ext>
            </a:extLst>
          </p:cNvPr>
          <p:cNvSpPr txBox="1"/>
          <p:nvPr/>
        </p:nvSpPr>
        <p:spPr>
          <a:xfrm>
            <a:off x="6980785" y="293133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CAE3D4AB-9601-422D-A990-3710104EE3EA}"/>
              </a:ext>
            </a:extLst>
          </p:cNvPr>
          <p:cNvCxnSpPr>
            <a:cxnSpLocks/>
            <a:stCxn id="66" idx="6"/>
            <a:endCxn id="74" idx="2"/>
          </p:cNvCxnSpPr>
          <p:nvPr/>
        </p:nvCxnSpPr>
        <p:spPr>
          <a:xfrm flipV="1">
            <a:off x="5763523" y="5421842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A12BA95D-8875-4D8E-B7B1-41710B571159}"/>
              </a:ext>
            </a:extLst>
          </p:cNvPr>
          <p:cNvSpPr txBox="1"/>
          <p:nvPr/>
        </p:nvSpPr>
        <p:spPr>
          <a:xfrm>
            <a:off x="5930747" y="5475600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89" name="Connettore 2 9">
            <a:extLst>
              <a:ext uri="{FF2B5EF4-FFF2-40B4-BE49-F238E27FC236}">
                <a16:creationId xmlns:a16="http://schemas.microsoft.com/office/drawing/2014/main" id="{C682CFC2-9CB6-41BE-9BB5-AF76C6EA7809}"/>
              </a:ext>
            </a:extLst>
          </p:cNvPr>
          <p:cNvCxnSpPr>
            <a:cxnSpLocks/>
            <a:stCxn id="66" idx="2"/>
            <a:endCxn id="56" idx="2"/>
          </p:cNvCxnSpPr>
          <p:nvPr/>
        </p:nvCxnSpPr>
        <p:spPr>
          <a:xfrm rot="10800000">
            <a:off x="4994412" y="2218962"/>
            <a:ext cx="11239" cy="3208130"/>
          </a:xfrm>
          <a:prstGeom prst="curvedConnector3">
            <a:avLst>
              <a:gd name="adj1" fmla="val 5439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09174E8A-6F78-4D62-BD21-9A9FD152F2D3}"/>
              </a:ext>
            </a:extLst>
          </p:cNvPr>
          <p:cNvSpPr txBox="1"/>
          <p:nvPr/>
        </p:nvSpPr>
        <p:spPr>
          <a:xfrm>
            <a:off x="4387564" y="3353126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219E27AD-C9B9-4C8E-A572-A0345432C9BB}"/>
              </a:ext>
            </a:extLst>
          </p:cNvPr>
          <p:cNvCxnSpPr>
            <a:cxnSpLocks/>
          </p:cNvCxnSpPr>
          <p:nvPr/>
        </p:nvCxnSpPr>
        <p:spPr>
          <a:xfrm flipV="1">
            <a:off x="6944623" y="4132958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5E2083A5-50E5-4241-B592-A4A1B561C705}"/>
              </a:ext>
            </a:extLst>
          </p:cNvPr>
          <p:cNvSpPr txBox="1"/>
          <p:nvPr/>
        </p:nvSpPr>
        <p:spPr>
          <a:xfrm>
            <a:off x="6579305" y="4645165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8C80AA8-2DC4-4A44-A6B5-D320C09698C7}"/>
              </a:ext>
            </a:extLst>
          </p:cNvPr>
          <p:cNvCxnSpPr>
            <a:cxnSpLocks/>
            <a:stCxn id="62" idx="5"/>
            <a:endCxn id="70" idx="1"/>
          </p:cNvCxnSpPr>
          <p:nvPr/>
        </p:nvCxnSpPr>
        <p:spPr>
          <a:xfrm>
            <a:off x="7262673" y="2475470"/>
            <a:ext cx="1145582" cy="104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A1D54B62-D0E9-4A11-A6BF-2A94DA0DB3A2}"/>
              </a:ext>
            </a:extLst>
          </p:cNvPr>
          <p:cNvSpPr txBox="1"/>
          <p:nvPr/>
        </p:nvSpPr>
        <p:spPr>
          <a:xfrm>
            <a:off x="3858134" y="33463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09C516CF-575C-486A-9DB3-CD48394F7870}"/>
              </a:ext>
            </a:extLst>
          </p:cNvPr>
          <p:cNvCxnSpPr>
            <a:cxnSpLocks/>
            <a:stCxn id="80" idx="1"/>
            <a:endCxn id="56" idx="5"/>
          </p:cNvCxnSpPr>
          <p:nvPr/>
        </p:nvCxnSpPr>
        <p:spPr>
          <a:xfrm flipH="1" flipV="1">
            <a:off x="5641296" y="2483431"/>
            <a:ext cx="1080980" cy="101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01F27687-E368-4DAE-8B8B-B9CCF39DA7C2}"/>
              </a:ext>
            </a:extLst>
          </p:cNvPr>
          <p:cNvSpPr txBox="1"/>
          <p:nvPr/>
        </p:nvSpPr>
        <p:spPr>
          <a:xfrm>
            <a:off x="5974857" y="2693855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9991545A-F7E1-4CBB-B37C-D29E793D1F25}"/>
              </a:ext>
            </a:extLst>
          </p:cNvPr>
          <p:cNvCxnSpPr>
            <a:cxnSpLocks/>
            <a:stCxn id="80" idx="3"/>
            <a:endCxn id="66" idx="7"/>
          </p:cNvCxnSpPr>
          <p:nvPr/>
        </p:nvCxnSpPr>
        <p:spPr>
          <a:xfrm flipH="1">
            <a:off x="5652535" y="4023412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36A96C29-3C0F-4BD5-AFD3-7AE45F70D70A}"/>
              </a:ext>
            </a:extLst>
          </p:cNvPr>
          <p:cNvSpPr txBox="1"/>
          <p:nvPr/>
        </p:nvSpPr>
        <p:spPr>
          <a:xfrm>
            <a:off x="5818386" y="4853944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99" name="Connettore 2 84">
            <a:extLst>
              <a:ext uri="{FF2B5EF4-FFF2-40B4-BE49-F238E27FC236}">
                <a16:creationId xmlns:a16="http://schemas.microsoft.com/office/drawing/2014/main" id="{5DB3BFCF-13D0-4B04-9C36-F2D552BC794F}"/>
              </a:ext>
            </a:extLst>
          </p:cNvPr>
          <p:cNvCxnSpPr>
            <a:cxnSpLocks/>
            <a:stCxn id="70" idx="0"/>
            <a:endCxn id="56" idx="0"/>
          </p:cNvCxnSpPr>
          <p:nvPr/>
        </p:nvCxnSpPr>
        <p:spPr>
          <a:xfrm rot="16200000" flipV="1">
            <a:off x="6241444" y="976851"/>
            <a:ext cx="1566664" cy="3302856"/>
          </a:xfrm>
          <a:prstGeom prst="curvedConnector3">
            <a:avLst>
              <a:gd name="adj1" fmla="val 114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CA1B1AC2-C64B-42F3-BD09-9D3723A5ADCD}"/>
              </a:ext>
            </a:extLst>
          </p:cNvPr>
          <p:cNvSpPr txBox="1"/>
          <p:nvPr/>
        </p:nvSpPr>
        <p:spPr>
          <a:xfrm>
            <a:off x="6769116" y="979227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101" name="Connettore 2 84">
            <a:extLst>
              <a:ext uri="{FF2B5EF4-FFF2-40B4-BE49-F238E27FC236}">
                <a16:creationId xmlns:a16="http://schemas.microsoft.com/office/drawing/2014/main" id="{71FD8C27-D42B-41A5-87D7-9468CD64B80F}"/>
              </a:ext>
            </a:extLst>
          </p:cNvPr>
          <p:cNvCxnSpPr>
            <a:cxnSpLocks/>
          </p:cNvCxnSpPr>
          <p:nvPr/>
        </p:nvCxnSpPr>
        <p:spPr>
          <a:xfrm rot="5400000" flipH="1">
            <a:off x="4122411" y="2937482"/>
            <a:ext cx="3841364" cy="1875387"/>
          </a:xfrm>
          <a:prstGeom prst="curvedConnector5">
            <a:avLst>
              <a:gd name="adj1" fmla="val -14382"/>
              <a:gd name="adj2" fmla="val 164243"/>
              <a:gd name="adj3" fmla="val 100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83013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0691" name="Rectangle 3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28600" y="1219200"/>
                <a:ext cx="8458200" cy="5486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Equazioni booleane della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next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state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logic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 dell’output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logic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</a:t>
                </a:r>
              </a:p>
              <a:p>
                <a:endParaRPr lang="it-IT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sz="18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sz="18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(da S</a:t>
                </a:r>
                <a:r>
                  <a:rPr lang="it-IT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 S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11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ricevo x=1)</a:t>
                </a:r>
                <a:endParaRPr lang="it-IT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(000 oppure 011 oppure 110)</a:t>
                </a: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069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228600" y="1219200"/>
                <a:ext cx="8458200" cy="5486400"/>
              </a:xfrm>
              <a:prstGeom prst="rect">
                <a:avLst/>
              </a:prstGeom>
              <a:blipFill>
                <a:blip r:embed="rId5"/>
                <a:stretch>
                  <a:fillRect l="-649" t="-5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(c):</a:t>
            </a:r>
          </a:p>
        </p:txBody>
      </p:sp>
    </p:spTree>
    <p:extLst>
      <p:ext uri="{BB962C8B-B14F-4D97-AF65-F5344CB8AC3E}">
        <p14:creationId xmlns:p14="http://schemas.microsoft.com/office/powerpoint/2010/main" val="242134501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0744796-19DA-4DA9-BB0F-9A6609FB9B5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231164" y="2723802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81FE42-AB25-43FA-A179-23A0A764990E}"/>
              </a:ext>
            </a:extLst>
          </p:cNvPr>
          <p:cNvCxnSpPr>
            <a:cxnSpLocks/>
          </p:cNvCxnSpPr>
          <p:nvPr/>
        </p:nvCxnSpPr>
        <p:spPr>
          <a:xfrm>
            <a:off x="3078988" y="1769654"/>
            <a:ext cx="762000" cy="60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FCF52E4-AD9C-46E3-9EFC-116A7977BB33}"/>
              </a:ext>
            </a:extLst>
          </p:cNvPr>
          <p:cNvCxnSpPr>
            <a:cxnSpLocks/>
          </p:cNvCxnSpPr>
          <p:nvPr/>
        </p:nvCxnSpPr>
        <p:spPr>
          <a:xfrm flipV="1">
            <a:off x="4593079" y="2353436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0663E94-F37C-4099-8BA3-D0C7D631F549}"/>
              </a:ext>
            </a:extLst>
          </p:cNvPr>
          <p:cNvSpPr txBox="1"/>
          <p:nvPr/>
        </p:nvSpPr>
        <p:spPr>
          <a:xfrm>
            <a:off x="3811633" y="288019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0E262FE7-3ECC-45D5-A440-BCD29F78666D}"/>
              </a:ext>
            </a:extLst>
          </p:cNvPr>
          <p:cNvSpPr/>
          <p:nvPr/>
        </p:nvSpPr>
        <p:spPr>
          <a:xfrm>
            <a:off x="3840988" y="196650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7AF23F2-97EF-4903-BADA-8C285A8E9C1D}"/>
              </a:ext>
            </a:extLst>
          </p:cNvPr>
          <p:cNvSpPr txBox="1"/>
          <p:nvPr/>
        </p:nvSpPr>
        <p:spPr>
          <a:xfrm>
            <a:off x="4816597" y="207907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1F66B569-4EE2-4118-9FD9-E4F0232992AB}"/>
              </a:ext>
            </a:extLst>
          </p:cNvPr>
          <p:cNvSpPr/>
          <p:nvPr/>
        </p:nvSpPr>
        <p:spPr>
          <a:xfrm>
            <a:off x="3854906" y="3534678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E9C031B6-F99C-4CB8-BDF1-1ED74973965A}"/>
              </a:ext>
            </a:extLst>
          </p:cNvPr>
          <p:cNvSpPr/>
          <p:nvPr/>
        </p:nvSpPr>
        <p:spPr>
          <a:xfrm>
            <a:off x="5462365" y="1958543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5A3E4FD-274E-4EE0-89D0-FA176DAB6F94}"/>
              </a:ext>
            </a:extLst>
          </p:cNvPr>
          <p:cNvSpPr txBox="1"/>
          <p:nvPr/>
        </p:nvSpPr>
        <p:spPr>
          <a:xfrm>
            <a:off x="3259452" y="1599068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E2855CF4-79B2-4B84-AD72-E0BB9E1B7791}"/>
              </a:ext>
            </a:extLst>
          </p:cNvPr>
          <p:cNvSpPr/>
          <p:nvPr/>
        </p:nvSpPr>
        <p:spPr>
          <a:xfrm>
            <a:off x="3852227" y="517463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A7B8E30-A091-4116-89FB-EEEDE7D39966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4231164" y="4282708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6EB39E6-1807-40AA-B0B3-895AADC7E9BB}"/>
              </a:ext>
            </a:extLst>
          </p:cNvPr>
          <p:cNvSpPr txBox="1"/>
          <p:nvPr/>
        </p:nvSpPr>
        <p:spPr>
          <a:xfrm>
            <a:off x="3729360" y="4520146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DE2453B7-1264-438F-BC19-575E35608E08}"/>
              </a:ext>
            </a:extLst>
          </p:cNvPr>
          <p:cNvSpPr/>
          <p:nvPr/>
        </p:nvSpPr>
        <p:spPr>
          <a:xfrm>
            <a:off x="7003416" y="3493606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A5D645A-828D-4E49-B93A-E587EF6446EA}"/>
              </a:ext>
            </a:extLst>
          </p:cNvPr>
          <p:cNvSpPr txBox="1"/>
          <p:nvPr/>
        </p:nvSpPr>
        <p:spPr>
          <a:xfrm>
            <a:off x="6433077" y="274169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9E362A5-7362-46A0-937F-C9F110A09FD5}"/>
              </a:ext>
            </a:extLst>
          </p:cNvPr>
          <p:cNvCxnSpPr>
            <a:cxnSpLocks/>
            <a:stCxn id="41" idx="5"/>
            <a:endCxn id="54" idx="1"/>
          </p:cNvCxnSpPr>
          <p:nvPr/>
        </p:nvCxnSpPr>
        <p:spPr>
          <a:xfrm>
            <a:off x="4501791" y="4173162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>
            <a:extLst>
              <a:ext uri="{FF2B5EF4-FFF2-40B4-BE49-F238E27FC236}">
                <a16:creationId xmlns:a16="http://schemas.microsoft.com/office/drawing/2014/main" id="{33929C01-C43D-4248-A4E6-B02D71D923B7}"/>
              </a:ext>
            </a:extLst>
          </p:cNvPr>
          <p:cNvSpPr/>
          <p:nvPr/>
        </p:nvSpPr>
        <p:spPr>
          <a:xfrm>
            <a:off x="5448426" y="516938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86EECCB-FD96-4DE0-9083-568EC0DBF763}"/>
              </a:ext>
            </a:extLst>
          </p:cNvPr>
          <p:cNvSpPr txBox="1"/>
          <p:nvPr/>
        </p:nvSpPr>
        <p:spPr>
          <a:xfrm>
            <a:off x="4653465" y="420135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F544037-D3E7-4C32-992F-EC6242BD6215}"/>
              </a:ext>
            </a:extLst>
          </p:cNvPr>
          <p:cNvSpPr/>
          <p:nvPr/>
        </p:nvSpPr>
        <p:spPr>
          <a:xfrm>
            <a:off x="5457865" y="3506485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F9949B3-44BB-41AF-8864-E3B357B5766E}"/>
              </a:ext>
            </a:extLst>
          </p:cNvPr>
          <p:cNvCxnSpPr>
            <a:cxnSpLocks/>
            <a:stCxn id="42" idx="4"/>
            <a:endCxn id="60" idx="0"/>
          </p:cNvCxnSpPr>
          <p:nvPr/>
        </p:nvCxnSpPr>
        <p:spPr>
          <a:xfrm flipH="1">
            <a:off x="5836802" y="2706573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06E53F0-60AB-4962-8707-26F2D036BD35}"/>
              </a:ext>
            </a:extLst>
          </p:cNvPr>
          <p:cNvSpPr txBox="1"/>
          <p:nvPr/>
        </p:nvSpPr>
        <p:spPr>
          <a:xfrm>
            <a:off x="5827362" y="305288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Sequenza iniziale:</a:t>
            </a:r>
            <a:endParaRPr lang="it-IT" sz="16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5702B6A-B22E-41A0-B3F9-255D4A9792CF}"/>
              </a:ext>
            </a:extLst>
          </p:cNvPr>
          <p:cNvSpPr txBox="1"/>
          <p:nvPr/>
        </p:nvSpPr>
        <p:spPr>
          <a:xfrm>
            <a:off x="5425882" y="4766722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A9AF985F-76A3-42FB-926E-DFB1BDF9CDFC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>
          <a:xfrm>
            <a:off x="6109250" y="2597027"/>
            <a:ext cx="1005154" cy="100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4744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906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Identify inputs and outputs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Sketch state transition diagram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Write state transition table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Select state encodings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For Moore machine: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200" dirty="0">
                <a:latin typeface="+mj-lt"/>
                <a:cs typeface="Arial" charset="0"/>
              </a:rPr>
              <a:t>Rewrite state transition table with state encodings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200" dirty="0">
                <a:latin typeface="+mj-lt"/>
                <a:cs typeface="Arial" charset="0"/>
              </a:rPr>
              <a:t>Write output table</a:t>
            </a:r>
          </a:p>
          <a:p>
            <a:r>
              <a:rPr lang="en-US" sz="2600" dirty="0">
                <a:latin typeface="+mj-lt"/>
                <a:cs typeface="Arial" charset="0"/>
              </a:rPr>
              <a:t>5.    For a Mealy machine:</a:t>
            </a:r>
          </a:p>
          <a:p>
            <a:pPr lvl="1"/>
            <a:r>
              <a:rPr lang="en-US" sz="2200" dirty="0">
                <a:latin typeface="+mj-lt"/>
                <a:cs typeface="Arial" charset="0"/>
              </a:rPr>
              <a:t>	Rewrite combined state transition and output table with state 	encodings</a:t>
            </a:r>
          </a:p>
          <a:p>
            <a:r>
              <a:rPr lang="en-US" sz="2600" dirty="0">
                <a:latin typeface="+mj-lt"/>
                <a:cs typeface="Arial" charset="0"/>
              </a:rPr>
              <a:t>6.    Write Boolean equations for next state and output logic</a:t>
            </a:r>
          </a:p>
          <a:p>
            <a:r>
              <a:rPr lang="en-US" sz="2600" dirty="0">
                <a:latin typeface="+mj-lt"/>
                <a:cs typeface="Arial" charset="0"/>
              </a:rPr>
              <a:t>7.    Sketch the circuit schematic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Design Procedure</a:t>
            </a:r>
          </a:p>
        </p:txBody>
      </p:sp>
    </p:spTree>
    <p:extLst>
      <p:ext uri="{BB962C8B-B14F-4D97-AF65-F5344CB8AC3E}">
        <p14:creationId xmlns:p14="http://schemas.microsoft.com/office/powerpoint/2010/main" val="350292132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8915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600" dirty="0">
                <a:latin typeface="+mj-lt"/>
                <a:cs typeface="Arial" charset="0"/>
              </a:rPr>
              <a:t>Deriving the state transition diagram from a schematic follows nearly the reverse process of FSM design. </a:t>
            </a:r>
          </a:p>
          <a:p>
            <a:endParaRPr lang="en-US" sz="2600" dirty="0">
              <a:latin typeface="+mj-lt"/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Examine circuit, stating inputs, outputs, and state bits.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Write next state and output equations.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Create next state and output tables.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Reduce the next state table to eliminate unreachable states.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Assign each valid state bit combination a name.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Rewrite next state and output tables with state names.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Draw state transition diagram.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State in words what the FSM does.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065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Deriving an FSM from a schematic</a:t>
            </a:r>
          </a:p>
        </p:txBody>
      </p:sp>
    </p:spTree>
    <p:extLst>
      <p:ext uri="{BB962C8B-B14F-4D97-AF65-F5344CB8AC3E}">
        <p14:creationId xmlns:p14="http://schemas.microsoft.com/office/powerpoint/2010/main" val="58746220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8915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Alyssa P. Hacker arrives home, but her keypad lock has been rewired and her old</a:t>
            </a:r>
          </a:p>
          <a:p>
            <a:r>
              <a:rPr lang="en-US" dirty="0"/>
              <a:t>code no longer works. A piece of paper is taped to it showing the circuit diagram</a:t>
            </a:r>
          </a:p>
          <a:p>
            <a:r>
              <a:rPr lang="en-US" dirty="0"/>
              <a:t>in Figure 3.35. Alyssa thinks the circuit could be a finite state machine and decides</a:t>
            </a:r>
          </a:p>
          <a:p>
            <a:r>
              <a:rPr lang="en-US" dirty="0"/>
              <a:t>to derive the state transition diagram to see if it helps her get in the door.</a:t>
            </a:r>
            <a:endParaRPr lang="en-US" sz="26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065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Deriving an FSM from a schematic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0" y="2483669"/>
            <a:ext cx="5638800" cy="368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1083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2065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Deriving an FSM from a schematic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CC7FDB1-1E94-443E-B18A-A7521E92C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520307"/>
            <a:ext cx="7162800" cy="52168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290549-C0F5-4B98-A888-899A546C938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8915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600" dirty="0">
                <a:latin typeface="+mj-lt"/>
                <a:cs typeface="Arial" charset="0"/>
              </a:rPr>
              <a:t>Next state logic and Output logic tables</a:t>
            </a:r>
          </a:p>
        </p:txBody>
      </p:sp>
    </p:spTree>
    <p:extLst>
      <p:ext uri="{BB962C8B-B14F-4D97-AF65-F5344CB8AC3E}">
        <p14:creationId xmlns:p14="http://schemas.microsoft.com/office/powerpoint/2010/main" val="139505524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2065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Deriving an FSM from a schematic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59CE6DC-37D2-4906-A374-87E15B4C5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14" y="1905000"/>
            <a:ext cx="7199971" cy="36591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87D9A1-D33A-46AD-B4D4-5F2A7F0F97F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8915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600" dirty="0">
                <a:latin typeface="+mj-lt"/>
                <a:cs typeface="Arial" charset="0"/>
              </a:rPr>
              <a:t>After state coding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362714645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193868"/>
            <a:ext cx="3319670" cy="4579873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038600"/>
            <a:ext cx="2035250" cy="1143000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Deriving an FSM from a schematic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8915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bc475f09"/>
              </a:rPr>
              <a:t>Alyssa can see that the finite state machine unlocks the door only after detecting an input value,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638a931c.I"/>
              </a:rPr>
              <a:t>A[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bc475f09"/>
              </a:rPr>
              <a:t>1:0], of three followed by an input value of one. The door is then locked again. Alyssa tries this code on the door key pad and the door opens!</a:t>
            </a:r>
            <a:endParaRPr lang="en-US" sz="26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11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FF5E64D-5075-4DF8-8B42-44955E329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2" y="1295400"/>
            <a:ext cx="9144000" cy="4524769"/>
          </a:xfrm>
          <a:prstGeom prst="rect">
            <a:avLst/>
          </a:prstGeom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E06D2041-A7C3-453D-B631-A343C5DF327E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Esercizio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analisi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FSM</a:t>
            </a:r>
          </a:p>
        </p:txBody>
      </p:sp>
    </p:spTree>
    <p:extLst>
      <p:ext uri="{BB962C8B-B14F-4D97-AF65-F5344CB8AC3E}">
        <p14:creationId xmlns:p14="http://schemas.microsoft.com/office/powerpoint/2010/main" val="4278467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E06D2041-A7C3-453D-B631-A343C5DF327E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Esercizio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analisi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FSM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877DE8-8562-4B10-83AE-6CB06B008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15" y="990600"/>
            <a:ext cx="7428570" cy="46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87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E06D2041-A7C3-453D-B631-A343C5DF327E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Esercizio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analisi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FSM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B9F702-F47C-46E5-8DA5-5330D25D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8382000" cy="424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3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0744796-19DA-4DA9-BB0F-9A6609FB9B5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231164" y="2723802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81FE42-AB25-43FA-A179-23A0A764990E}"/>
              </a:ext>
            </a:extLst>
          </p:cNvPr>
          <p:cNvCxnSpPr>
            <a:cxnSpLocks/>
          </p:cNvCxnSpPr>
          <p:nvPr/>
        </p:nvCxnSpPr>
        <p:spPr>
          <a:xfrm>
            <a:off x="3078988" y="1769654"/>
            <a:ext cx="762000" cy="60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FCF52E4-AD9C-46E3-9EFC-116A7977BB33}"/>
              </a:ext>
            </a:extLst>
          </p:cNvPr>
          <p:cNvCxnSpPr>
            <a:cxnSpLocks/>
          </p:cNvCxnSpPr>
          <p:nvPr/>
        </p:nvCxnSpPr>
        <p:spPr>
          <a:xfrm flipV="1">
            <a:off x="4593079" y="2353436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0663E94-F37C-4099-8BA3-D0C7D631F549}"/>
              </a:ext>
            </a:extLst>
          </p:cNvPr>
          <p:cNvSpPr txBox="1"/>
          <p:nvPr/>
        </p:nvSpPr>
        <p:spPr>
          <a:xfrm>
            <a:off x="3811633" y="288019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0E262FE7-3ECC-45D5-A440-BCD29F78666D}"/>
              </a:ext>
            </a:extLst>
          </p:cNvPr>
          <p:cNvSpPr/>
          <p:nvPr/>
        </p:nvSpPr>
        <p:spPr>
          <a:xfrm>
            <a:off x="3840988" y="196650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7AF23F2-97EF-4903-BADA-8C285A8E9C1D}"/>
              </a:ext>
            </a:extLst>
          </p:cNvPr>
          <p:cNvSpPr txBox="1"/>
          <p:nvPr/>
        </p:nvSpPr>
        <p:spPr>
          <a:xfrm>
            <a:off x="4816597" y="207907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1F66B569-4EE2-4118-9FD9-E4F0232992AB}"/>
              </a:ext>
            </a:extLst>
          </p:cNvPr>
          <p:cNvSpPr/>
          <p:nvPr/>
        </p:nvSpPr>
        <p:spPr>
          <a:xfrm>
            <a:off x="3854906" y="3534678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E9C031B6-F99C-4CB8-BDF1-1ED74973965A}"/>
              </a:ext>
            </a:extLst>
          </p:cNvPr>
          <p:cNvSpPr/>
          <p:nvPr/>
        </p:nvSpPr>
        <p:spPr>
          <a:xfrm>
            <a:off x="5462365" y="1958543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5A3E4FD-274E-4EE0-89D0-FA176DAB6F94}"/>
              </a:ext>
            </a:extLst>
          </p:cNvPr>
          <p:cNvSpPr txBox="1"/>
          <p:nvPr/>
        </p:nvSpPr>
        <p:spPr>
          <a:xfrm>
            <a:off x="3259452" y="1599068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E2855CF4-79B2-4B84-AD72-E0BB9E1B7791}"/>
              </a:ext>
            </a:extLst>
          </p:cNvPr>
          <p:cNvSpPr/>
          <p:nvPr/>
        </p:nvSpPr>
        <p:spPr>
          <a:xfrm>
            <a:off x="3852227" y="517463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A7B8E30-A091-4116-89FB-EEEDE7D39966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4231164" y="4282708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6EB39E6-1807-40AA-B0B3-895AADC7E9BB}"/>
              </a:ext>
            </a:extLst>
          </p:cNvPr>
          <p:cNvSpPr txBox="1"/>
          <p:nvPr/>
        </p:nvSpPr>
        <p:spPr>
          <a:xfrm>
            <a:off x="3729360" y="4520146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5F7C7F66-9F37-4E97-902D-2B33559BAB1F}"/>
              </a:ext>
            </a:extLst>
          </p:cNvPr>
          <p:cNvCxnSpPr>
            <a:cxnSpLocks/>
            <a:stCxn id="54" idx="7"/>
            <a:endCxn id="51" idx="3"/>
          </p:cNvCxnSpPr>
          <p:nvPr/>
        </p:nvCxnSpPr>
        <p:spPr>
          <a:xfrm flipV="1">
            <a:off x="6095311" y="4132090"/>
            <a:ext cx="1019093" cy="11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>
            <a:extLst>
              <a:ext uri="{FF2B5EF4-FFF2-40B4-BE49-F238E27FC236}">
                <a16:creationId xmlns:a16="http://schemas.microsoft.com/office/drawing/2014/main" id="{DE2453B7-1264-438F-BC19-575E35608E08}"/>
              </a:ext>
            </a:extLst>
          </p:cNvPr>
          <p:cNvSpPr/>
          <p:nvPr/>
        </p:nvSpPr>
        <p:spPr>
          <a:xfrm>
            <a:off x="7003416" y="3493606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A5D645A-828D-4E49-B93A-E587EF6446EA}"/>
              </a:ext>
            </a:extLst>
          </p:cNvPr>
          <p:cNvSpPr txBox="1"/>
          <p:nvPr/>
        </p:nvSpPr>
        <p:spPr>
          <a:xfrm>
            <a:off x="6433077" y="274169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9E362A5-7362-46A0-937F-C9F110A09FD5}"/>
              </a:ext>
            </a:extLst>
          </p:cNvPr>
          <p:cNvCxnSpPr>
            <a:cxnSpLocks/>
            <a:stCxn id="41" idx="5"/>
            <a:endCxn id="54" idx="1"/>
          </p:cNvCxnSpPr>
          <p:nvPr/>
        </p:nvCxnSpPr>
        <p:spPr>
          <a:xfrm>
            <a:off x="4501791" y="4173162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>
            <a:extLst>
              <a:ext uri="{FF2B5EF4-FFF2-40B4-BE49-F238E27FC236}">
                <a16:creationId xmlns:a16="http://schemas.microsoft.com/office/drawing/2014/main" id="{33929C01-C43D-4248-A4E6-B02D71D923B7}"/>
              </a:ext>
            </a:extLst>
          </p:cNvPr>
          <p:cNvSpPr/>
          <p:nvPr/>
        </p:nvSpPr>
        <p:spPr>
          <a:xfrm>
            <a:off x="5448426" y="516938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86EECCB-FD96-4DE0-9083-568EC0DBF763}"/>
              </a:ext>
            </a:extLst>
          </p:cNvPr>
          <p:cNvSpPr txBox="1"/>
          <p:nvPr/>
        </p:nvSpPr>
        <p:spPr>
          <a:xfrm>
            <a:off x="4653465" y="420135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F544037-D3E7-4C32-992F-EC6242BD6215}"/>
              </a:ext>
            </a:extLst>
          </p:cNvPr>
          <p:cNvSpPr/>
          <p:nvPr/>
        </p:nvSpPr>
        <p:spPr>
          <a:xfrm>
            <a:off x="5457865" y="3506485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F9949B3-44BB-41AF-8864-E3B357B5766E}"/>
              </a:ext>
            </a:extLst>
          </p:cNvPr>
          <p:cNvCxnSpPr>
            <a:cxnSpLocks/>
            <a:stCxn id="42" idx="4"/>
            <a:endCxn id="60" idx="0"/>
          </p:cNvCxnSpPr>
          <p:nvPr/>
        </p:nvCxnSpPr>
        <p:spPr>
          <a:xfrm flipH="1">
            <a:off x="5836802" y="2706573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06E53F0-60AB-4962-8707-26F2D036BD35}"/>
              </a:ext>
            </a:extLst>
          </p:cNvPr>
          <p:cNvSpPr txBox="1"/>
          <p:nvPr/>
        </p:nvSpPr>
        <p:spPr>
          <a:xfrm>
            <a:off x="5827362" y="305288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Automa completo:</a:t>
            </a:r>
            <a:endParaRPr lang="it-IT" sz="16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AB9C463-45FC-42E3-B886-34036FB22434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 flipV="1">
            <a:off x="4610100" y="5543399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238A5D0-9D7F-4BA7-ACD8-A2397947E97B}"/>
              </a:ext>
            </a:extLst>
          </p:cNvPr>
          <p:cNvSpPr txBox="1"/>
          <p:nvPr/>
        </p:nvSpPr>
        <p:spPr>
          <a:xfrm>
            <a:off x="4777324" y="5597157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F4B739AE-0D57-475A-99DA-7A87BD51D8F6}"/>
              </a:ext>
            </a:extLst>
          </p:cNvPr>
          <p:cNvCxnSpPr>
            <a:cxnSpLocks/>
            <a:stCxn id="46" idx="4"/>
            <a:endCxn id="46" idx="2"/>
          </p:cNvCxnSpPr>
          <p:nvPr/>
        </p:nvCxnSpPr>
        <p:spPr>
          <a:xfrm rot="5400000" flipH="1">
            <a:off x="3854688" y="5546189"/>
            <a:ext cx="374015" cy="378937"/>
          </a:xfrm>
          <a:prstGeom prst="curvedConnector4">
            <a:avLst>
              <a:gd name="adj1" fmla="val -61121"/>
              <a:gd name="adj2" fmla="val 160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89FD921-1052-45E8-A8B3-63B9FC171E42}"/>
              </a:ext>
            </a:extLst>
          </p:cNvPr>
          <p:cNvSpPr txBox="1"/>
          <p:nvPr/>
        </p:nvSpPr>
        <p:spPr>
          <a:xfrm>
            <a:off x="3185443" y="5722219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1FC3126-FA1B-4F49-AEF4-F62E9035FBE9}"/>
              </a:ext>
            </a:extLst>
          </p:cNvPr>
          <p:cNvCxnSpPr>
            <a:cxnSpLocks/>
          </p:cNvCxnSpPr>
          <p:nvPr/>
        </p:nvCxnSpPr>
        <p:spPr>
          <a:xfrm flipV="1">
            <a:off x="5791200" y="4254515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5702B6A-B22E-41A0-B3F9-255D4A9792CF}"/>
              </a:ext>
            </a:extLst>
          </p:cNvPr>
          <p:cNvSpPr txBox="1"/>
          <p:nvPr/>
        </p:nvSpPr>
        <p:spPr>
          <a:xfrm>
            <a:off x="5425882" y="4766722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A9AF985F-76A3-42FB-926E-DFB1BDF9CDFC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>
          <a:xfrm>
            <a:off x="6109250" y="2597027"/>
            <a:ext cx="1005154" cy="100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A2C1D71-7673-41A9-BA02-5CD10189D72D}"/>
              </a:ext>
            </a:extLst>
          </p:cNvPr>
          <p:cNvSpPr txBox="1"/>
          <p:nvPr/>
        </p:nvSpPr>
        <p:spPr>
          <a:xfrm>
            <a:off x="6602383" y="470551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C64F4F11-237F-4472-9D64-843E0FE27239}"/>
              </a:ext>
            </a:extLst>
          </p:cNvPr>
          <p:cNvCxnSpPr>
            <a:cxnSpLocks/>
          </p:cNvCxnSpPr>
          <p:nvPr/>
        </p:nvCxnSpPr>
        <p:spPr>
          <a:xfrm flipH="1">
            <a:off x="5943600" y="4254515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5C327EF-9580-4834-A1BC-7AE495A4BDD4}"/>
              </a:ext>
            </a:extLst>
          </p:cNvPr>
          <p:cNvSpPr txBox="1"/>
          <p:nvPr/>
        </p:nvSpPr>
        <p:spPr>
          <a:xfrm>
            <a:off x="5957051" y="4489723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4AB2B57-1005-4A30-9C0F-97E1213B74C4}"/>
              </a:ext>
            </a:extLst>
          </p:cNvPr>
          <p:cNvCxnSpPr>
            <a:cxnSpLocks/>
            <a:stCxn id="60" idx="3"/>
            <a:endCxn id="46" idx="7"/>
          </p:cNvCxnSpPr>
          <p:nvPr/>
        </p:nvCxnSpPr>
        <p:spPr>
          <a:xfrm flipH="1">
            <a:off x="4499112" y="4144969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3B73714-A4B0-4BBD-A461-77F1165BB5BE}"/>
              </a:ext>
            </a:extLst>
          </p:cNvPr>
          <p:cNvSpPr txBox="1"/>
          <p:nvPr/>
        </p:nvSpPr>
        <p:spPr>
          <a:xfrm>
            <a:off x="4664963" y="4975501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1" name="Connettore 2 9">
            <a:extLst>
              <a:ext uri="{FF2B5EF4-FFF2-40B4-BE49-F238E27FC236}">
                <a16:creationId xmlns:a16="http://schemas.microsoft.com/office/drawing/2014/main" id="{534C1035-C5B5-4EEB-8ABE-D7DD5E2D5F69}"/>
              </a:ext>
            </a:extLst>
          </p:cNvPr>
          <p:cNvCxnSpPr>
            <a:cxnSpLocks/>
            <a:stCxn id="51" idx="6"/>
            <a:endCxn id="51" idx="0"/>
          </p:cNvCxnSpPr>
          <p:nvPr/>
        </p:nvCxnSpPr>
        <p:spPr>
          <a:xfrm flipH="1" flipV="1">
            <a:off x="7382353" y="3493606"/>
            <a:ext cx="378936" cy="374015"/>
          </a:xfrm>
          <a:prstGeom prst="curvedConnector4">
            <a:avLst>
              <a:gd name="adj1" fmla="val -60327"/>
              <a:gd name="adj2" fmla="val 16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65960F61-D00B-4C89-9E32-E90F6E249743}"/>
              </a:ext>
            </a:extLst>
          </p:cNvPr>
          <p:cNvSpPr txBox="1"/>
          <p:nvPr/>
        </p:nvSpPr>
        <p:spPr>
          <a:xfrm>
            <a:off x="7867568" y="3152001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3160B632-5150-455D-8D34-A60FAD971DD4}"/>
              </a:ext>
            </a:extLst>
          </p:cNvPr>
          <p:cNvCxnSpPr>
            <a:cxnSpLocks/>
            <a:stCxn id="51" idx="2"/>
            <a:endCxn id="60" idx="6"/>
          </p:cNvCxnSpPr>
          <p:nvPr/>
        </p:nvCxnSpPr>
        <p:spPr>
          <a:xfrm flipH="1">
            <a:off x="6215738" y="3867621"/>
            <a:ext cx="78767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0198404-96E5-4C9A-A8CF-E1EA673F47A2}"/>
              </a:ext>
            </a:extLst>
          </p:cNvPr>
          <p:cNvSpPr txBox="1"/>
          <p:nvPr/>
        </p:nvSpPr>
        <p:spPr>
          <a:xfrm>
            <a:off x="6358228" y="358576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13403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0744796-19DA-4DA9-BB0F-9A6609FB9B5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809776" y="2782948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81FE42-AB25-43FA-A179-23A0A764990E}"/>
              </a:ext>
            </a:extLst>
          </p:cNvPr>
          <p:cNvCxnSpPr>
            <a:cxnSpLocks/>
          </p:cNvCxnSpPr>
          <p:nvPr/>
        </p:nvCxnSpPr>
        <p:spPr>
          <a:xfrm>
            <a:off x="3657600" y="1828800"/>
            <a:ext cx="762000" cy="60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FCF52E4-AD9C-46E3-9EFC-116A7977BB33}"/>
              </a:ext>
            </a:extLst>
          </p:cNvPr>
          <p:cNvCxnSpPr>
            <a:cxnSpLocks/>
          </p:cNvCxnSpPr>
          <p:nvPr/>
        </p:nvCxnSpPr>
        <p:spPr>
          <a:xfrm flipV="1">
            <a:off x="5171691" y="2412582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0663E94-F37C-4099-8BA3-D0C7D631F549}"/>
              </a:ext>
            </a:extLst>
          </p:cNvPr>
          <p:cNvSpPr txBox="1"/>
          <p:nvPr/>
        </p:nvSpPr>
        <p:spPr>
          <a:xfrm>
            <a:off x="4390245" y="29393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0E262FE7-3ECC-45D5-A440-BCD29F78666D}"/>
              </a:ext>
            </a:extLst>
          </p:cNvPr>
          <p:cNvSpPr/>
          <p:nvPr/>
        </p:nvSpPr>
        <p:spPr>
          <a:xfrm>
            <a:off x="4419600" y="2025650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7AF23F2-97EF-4903-BADA-8C285A8E9C1D}"/>
              </a:ext>
            </a:extLst>
          </p:cNvPr>
          <p:cNvSpPr txBox="1"/>
          <p:nvPr/>
        </p:nvSpPr>
        <p:spPr>
          <a:xfrm>
            <a:off x="5395209" y="213822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1F66B569-4EE2-4118-9FD9-E4F0232992AB}"/>
              </a:ext>
            </a:extLst>
          </p:cNvPr>
          <p:cNvSpPr/>
          <p:nvPr/>
        </p:nvSpPr>
        <p:spPr>
          <a:xfrm>
            <a:off x="4433518" y="3593824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E9C031B6-F99C-4CB8-BDF1-1ED74973965A}"/>
              </a:ext>
            </a:extLst>
          </p:cNvPr>
          <p:cNvSpPr/>
          <p:nvPr/>
        </p:nvSpPr>
        <p:spPr>
          <a:xfrm>
            <a:off x="6040977" y="2017689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5A3E4FD-274E-4EE0-89D0-FA176DAB6F94}"/>
              </a:ext>
            </a:extLst>
          </p:cNvPr>
          <p:cNvSpPr txBox="1"/>
          <p:nvPr/>
        </p:nvSpPr>
        <p:spPr>
          <a:xfrm>
            <a:off x="3259452" y="1599068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E2855CF4-79B2-4B84-AD72-E0BB9E1B7791}"/>
              </a:ext>
            </a:extLst>
          </p:cNvPr>
          <p:cNvSpPr/>
          <p:nvPr/>
        </p:nvSpPr>
        <p:spPr>
          <a:xfrm>
            <a:off x="4430839" y="5233780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A7B8E30-A091-4116-89FB-EEEDE7D39966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4809776" y="4341854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6EB39E6-1807-40AA-B0B3-895AADC7E9BB}"/>
              </a:ext>
            </a:extLst>
          </p:cNvPr>
          <p:cNvSpPr txBox="1"/>
          <p:nvPr/>
        </p:nvSpPr>
        <p:spPr>
          <a:xfrm>
            <a:off x="4307972" y="4579292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5F7C7F66-9F37-4E97-902D-2B33559BAB1F}"/>
              </a:ext>
            </a:extLst>
          </p:cNvPr>
          <p:cNvCxnSpPr>
            <a:cxnSpLocks/>
            <a:stCxn id="54" idx="7"/>
            <a:endCxn id="51" idx="3"/>
          </p:cNvCxnSpPr>
          <p:nvPr/>
        </p:nvCxnSpPr>
        <p:spPr>
          <a:xfrm flipV="1">
            <a:off x="6673923" y="4191236"/>
            <a:ext cx="1019093" cy="11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>
            <a:extLst>
              <a:ext uri="{FF2B5EF4-FFF2-40B4-BE49-F238E27FC236}">
                <a16:creationId xmlns:a16="http://schemas.microsoft.com/office/drawing/2014/main" id="{DE2453B7-1264-438F-BC19-575E35608E08}"/>
              </a:ext>
            </a:extLst>
          </p:cNvPr>
          <p:cNvSpPr/>
          <p:nvPr/>
        </p:nvSpPr>
        <p:spPr>
          <a:xfrm>
            <a:off x="7582028" y="3552752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A5D645A-828D-4E49-B93A-E587EF6446EA}"/>
              </a:ext>
            </a:extLst>
          </p:cNvPr>
          <p:cNvSpPr txBox="1"/>
          <p:nvPr/>
        </p:nvSpPr>
        <p:spPr>
          <a:xfrm>
            <a:off x="7011689" y="28008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9E362A5-7362-46A0-937F-C9F110A09FD5}"/>
              </a:ext>
            </a:extLst>
          </p:cNvPr>
          <p:cNvCxnSpPr>
            <a:cxnSpLocks/>
            <a:stCxn id="41" idx="5"/>
            <a:endCxn id="54" idx="1"/>
          </p:cNvCxnSpPr>
          <p:nvPr/>
        </p:nvCxnSpPr>
        <p:spPr>
          <a:xfrm>
            <a:off x="5080403" y="4232308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>
            <a:extLst>
              <a:ext uri="{FF2B5EF4-FFF2-40B4-BE49-F238E27FC236}">
                <a16:creationId xmlns:a16="http://schemas.microsoft.com/office/drawing/2014/main" id="{33929C01-C43D-4248-A4E6-B02D71D923B7}"/>
              </a:ext>
            </a:extLst>
          </p:cNvPr>
          <p:cNvSpPr/>
          <p:nvPr/>
        </p:nvSpPr>
        <p:spPr>
          <a:xfrm>
            <a:off x="6027038" y="5228530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86EECCB-FD96-4DE0-9083-568EC0DBF763}"/>
              </a:ext>
            </a:extLst>
          </p:cNvPr>
          <p:cNvSpPr txBox="1"/>
          <p:nvPr/>
        </p:nvSpPr>
        <p:spPr>
          <a:xfrm>
            <a:off x="5232077" y="426049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F544037-D3E7-4C32-992F-EC6242BD6215}"/>
              </a:ext>
            </a:extLst>
          </p:cNvPr>
          <p:cNvSpPr/>
          <p:nvPr/>
        </p:nvSpPr>
        <p:spPr>
          <a:xfrm>
            <a:off x="6036477" y="356563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F9949B3-44BB-41AF-8864-E3B357B5766E}"/>
              </a:ext>
            </a:extLst>
          </p:cNvPr>
          <p:cNvCxnSpPr>
            <a:cxnSpLocks/>
            <a:stCxn id="42" idx="4"/>
            <a:endCxn id="60" idx="0"/>
          </p:cNvCxnSpPr>
          <p:nvPr/>
        </p:nvCxnSpPr>
        <p:spPr>
          <a:xfrm flipH="1">
            <a:off x="6415414" y="2765719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06E53F0-60AB-4962-8707-26F2D036BD35}"/>
              </a:ext>
            </a:extLst>
          </p:cNvPr>
          <p:cNvSpPr txBox="1"/>
          <p:nvPr/>
        </p:nvSpPr>
        <p:spPr>
          <a:xfrm>
            <a:off x="6405974" y="31120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Codifica:</a:t>
            </a:r>
            <a:endParaRPr lang="it-IT" sz="16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AB9C463-45FC-42E3-B886-34036FB22434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 flipV="1">
            <a:off x="5188712" y="5602545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238A5D0-9D7F-4BA7-ACD8-A2397947E97B}"/>
              </a:ext>
            </a:extLst>
          </p:cNvPr>
          <p:cNvSpPr txBox="1"/>
          <p:nvPr/>
        </p:nvSpPr>
        <p:spPr>
          <a:xfrm>
            <a:off x="5355936" y="5656303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F4B739AE-0D57-475A-99DA-7A87BD51D8F6}"/>
              </a:ext>
            </a:extLst>
          </p:cNvPr>
          <p:cNvCxnSpPr>
            <a:cxnSpLocks/>
            <a:stCxn id="46" idx="4"/>
            <a:endCxn id="46" idx="2"/>
          </p:cNvCxnSpPr>
          <p:nvPr/>
        </p:nvCxnSpPr>
        <p:spPr>
          <a:xfrm rot="5400000" flipH="1">
            <a:off x="4433300" y="5605335"/>
            <a:ext cx="374015" cy="378937"/>
          </a:xfrm>
          <a:prstGeom prst="curvedConnector4">
            <a:avLst>
              <a:gd name="adj1" fmla="val -61121"/>
              <a:gd name="adj2" fmla="val 160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89FD921-1052-45E8-A8B3-63B9FC171E42}"/>
              </a:ext>
            </a:extLst>
          </p:cNvPr>
          <p:cNvSpPr txBox="1"/>
          <p:nvPr/>
        </p:nvSpPr>
        <p:spPr>
          <a:xfrm>
            <a:off x="3764055" y="5781365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1FC3126-FA1B-4F49-AEF4-F62E9035FBE9}"/>
              </a:ext>
            </a:extLst>
          </p:cNvPr>
          <p:cNvCxnSpPr>
            <a:cxnSpLocks/>
          </p:cNvCxnSpPr>
          <p:nvPr/>
        </p:nvCxnSpPr>
        <p:spPr>
          <a:xfrm flipV="1">
            <a:off x="6369812" y="4313661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5702B6A-B22E-41A0-B3F9-255D4A9792CF}"/>
              </a:ext>
            </a:extLst>
          </p:cNvPr>
          <p:cNvSpPr txBox="1"/>
          <p:nvPr/>
        </p:nvSpPr>
        <p:spPr>
          <a:xfrm>
            <a:off x="6004494" y="4825868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A9AF985F-76A3-42FB-926E-DFB1BDF9CDFC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>
          <a:xfrm>
            <a:off x="6687862" y="2656173"/>
            <a:ext cx="1005154" cy="100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A2C1D71-7673-41A9-BA02-5CD10189D72D}"/>
              </a:ext>
            </a:extLst>
          </p:cNvPr>
          <p:cNvSpPr txBox="1"/>
          <p:nvPr/>
        </p:nvSpPr>
        <p:spPr>
          <a:xfrm>
            <a:off x="7180995" y="476465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C64F4F11-237F-4472-9D64-843E0FE27239}"/>
              </a:ext>
            </a:extLst>
          </p:cNvPr>
          <p:cNvCxnSpPr>
            <a:cxnSpLocks/>
          </p:cNvCxnSpPr>
          <p:nvPr/>
        </p:nvCxnSpPr>
        <p:spPr>
          <a:xfrm flipH="1">
            <a:off x="6522212" y="4313661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5C327EF-9580-4834-A1BC-7AE495A4BDD4}"/>
              </a:ext>
            </a:extLst>
          </p:cNvPr>
          <p:cNvSpPr txBox="1"/>
          <p:nvPr/>
        </p:nvSpPr>
        <p:spPr>
          <a:xfrm>
            <a:off x="6535663" y="4548869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4AB2B57-1005-4A30-9C0F-97E1213B74C4}"/>
              </a:ext>
            </a:extLst>
          </p:cNvPr>
          <p:cNvCxnSpPr>
            <a:cxnSpLocks/>
            <a:stCxn id="60" idx="3"/>
            <a:endCxn id="46" idx="7"/>
          </p:cNvCxnSpPr>
          <p:nvPr/>
        </p:nvCxnSpPr>
        <p:spPr>
          <a:xfrm flipH="1">
            <a:off x="5077724" y="4204115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3B73714-A4B0-4BBD-A461-77F1165BB5BE}"/>
              </a:ext>
            </a:extLst>
          </p:cNvPr>
          <p:cNvSpPr txBox="1"/>
          <p:nvPr/>
        </p:nvSpPr>
        <p:spPr>
          <a:xfrm>
            <a:off x="5243575" y="5034647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1" name="Connettore 2 9">
            <a:extLst>
              <a:ext uri="{FF2B5EF4-FFF2-40B4-BE49-F238E27FC236}">
                <a16:creationId xmlns:a16="http://schemas.microsoft.com/office/drawing/2014/main" id="{534C1035-C5B5-4EEB-8ABE-D7DD5E2D5F69}"/>
              </a:ext>
            </a:extLst>
          </p:cNvPr>
          <p:cNvCxnSpPr>
            <a:cxnSpLocks/>
            <a:stCxn id="51" idx="6"/>
            <a:endCxn id="51" idx="0"/>
          </p:cNvCxnSpPr>
          <p:nvPr/>
        </p:nvCxnSpPr>
        <p:spPr>
          <a:xfrm flipH="1" flipV="1">
            <a:off x="7960965" y="3552752"/>
            <a:ext cx="378936" cy="374015"/>
          </a:xfrm>
          <a:prstGeom prst="curvedConnector4">
            <a:avLst>
              <a:gd name="adj1" fmla="val -60327"/>
              <a:gd name="adj2" fmla="val 16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65960F61-D00B-4C89-9E32-E90F6E249743}"/>
              </a:ext>
            </a:extLst>
          </p:cNvPr>
          <p:cNvSpPr txBox="1"/>
          <p:nvPr/>
        </p:nvSpPr>
        <p:spPr>
          <a:xfrm>
            <a:off x="8446180" y="3211147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3160B632-5150-455D-8D34-A60FAD971DD4}"/>
              </a:ext>
            </a:extLst>
          </p:cNvPr>
          <p:cNvCxnSpPr>
            <a:cxnSpLocks/>
            <a:stCxn id="51" idx="2"/>
            <a:endCxn id="60" idx="6"/>
          </p:cNvCxnSpPr>
          <p:nvPr/>
        </p:nvCxnSpPr>
        <p:spPr>
          <a:xfrm flipH="1">
            <a:off x="6794350" y="3926767"/>
            <a:ext cx="78767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0198404-96E5-4C9A-A8CF-E1EA673F47A2}"/>
              </a:ext>
            </a:extLst>
          </p:cNvPr>
          <p:cNvSpPr txBox="1"/>
          <p:nvPr/>
        </p:nvSpPr>
        <p:spPr>
          <a:xfrm>
            <a:off x="6936840" y="364490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49FFF3D7-A1FB-4AE6-B378-33AB393DB042}"/>
              </a:ext>
            </a:extLst>
          </p:cNvPr>
          <p:cNvGraphicFramePr>
            <a:graphicFrameLocks noGrp="1"/>
          </p:cNvGraphicFramePr>
          <p:nvPr/>
        </p:nvGraphicFramePr>
        <p:xfrm>
          <a:off x="748647" y="3281296"/>
          <a:ext cx="21073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38">
                  <a:extLst>
                    <a:ext uri="{9D8B030D-6E8A-4147-A177-3AD203B41FA5}">
                      <a16:colId xmlns:a16="http://schemas.microsoft.com/office/drawing/2014/main" val="492566181"/>
                    </a:ext>
                  </a:extLst>
                </a:gridCol>
                <a:gridCol w="1119365">
                  <a:extLst>
                    <a:ext uri="{9D8B030D-6E8A-4147-A177-3AD203B41FA5}">
                      <a16:colId xmlns:a16="http://schemas.microsoft.com/office/drawing/2014/main" val="1414383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2</a:t>
                      </a:r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1</a:t>
                      </a:r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2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9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?0</a:t>
                      </a:r>
                      <a:endParaRPr lang="it-IT" sz="1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2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9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2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4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1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4556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0744796-19DA-4DA9-BB0F-9A6609FB9B5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809776" y="2782948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81FE42-AB25-43FA-A179-23A0A764990E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3939582" y="1949175"/>
            <a:ext cx="599782" cy="3602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FCF52E4-AD9C-46E3-9EFC-116A7977BB33}"/>
              </a:ext>
            </a:extLst>
          </p:cNvPr>
          <p:cNvCxnSpPr>
            <a:cxnSpLocks/>
          </p:cNvCxnSpPr>
          <p:nvPr/>
        </p:nvCxnSpPr>
        <p:spPr>
          <a:xfrm flipV="1">
            <a:off x="5171691" y="2412582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0663E94-F37C-4099-8BA3-D0C7D631F549}"/>
              </a:ext>
            </a:extLst>
          </p:cNvPr>
          <p:cNvSpPr txBox="1"/>
          <p:nvPr/>
        </p:nvSpPr>
        <p:spPr>
          <a:xfrm>
            <a:off x="4390245" y="29393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0E262FE7-3ECC-45D5-A440-BCD29F78666D}"/>
              </a:ext>
            </a:extLst>
          </p:cNvPr>
          <p:cNvSpPr/>
          <p:nvPr/>
        </p:nvSpPr>
        <p:spPr>
          <a:xfrm>
            <a:off x="4419600" y="2025650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7AF23F2-97EF-4903-BADA-8C285A8E9C1D}"/>
              </a:ext>
            </a:extLst>
          </p:cNvPr>
          <p:cNvSpPr txBox="1"/>
          <p:nvPr/>
        </p:nvSpPr>
        <p:spPr>
          <a:xfrm>
            <a:off x="5395209" y="213822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1F66B569-4EE2-4118-9FD9-E4F0232992AB}"/>
              </a:ext>
            </a:extLst>
          </p:cNvPr>
          <p:cNvSpPr/>
          <p:nvPr/>
        </p:nvSpPr>
        <p:spPr>
          <a:xfrm>
            <a:off x="4433518" y="3593824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E9C031B6-F99C-4CB8-BDF1-1ED74973965A}"/>
              </a:ext>
            </a:extLst>
          </p:cNvPr>
          <p:cNvSpPr/>
          <p:nvPr/>
        </p:nvSpPr>
        <p:spPr>
          <a:xfrm>
            <a:off x="6040977" y="2017689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5A3E4FD-274E-4EE0-89D0-FA176DAB6F94}"/>
              </a:ext>
            </a:extLst>
          </p:cNvPr>
          <p:cNvSpPr txBox="1"/>
          <p:nvPr/>
        </p:nvSpPr>
        <p:spPr>
          <a:xfrm>
            <a:off x="3918122" y="1521633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E2855CF4-79B2-4B84-AD72-E0BB9E1B7791}"/>
              </a:ext>
            </a:extLst>
          </p:cNvPr>
          <p:cNvSpPr/>
          <p:nvPr/>
        </p:nvSpPr>
        <p:spPr>
          <a:xfrm>
            <a:off x="4430839" y="5233780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A7B8E30-A091-4116-89FB-EEEDE7D39966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4809776" y="4341854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6EB39E6-1807-40AA-B0B3-895AADC7E9BB}"/>
              </a:ext>
            </a:extLst>
          </p:cNvPr>
          <p:cNvSpPr txBox="1"/>
          <p:nvPr/>
        </p:nvSpPr>
        <p:spPr>
          <a:xfrm>
            <a:off x="4307972" y="4579292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5F7C7F66-9F37-4E97-902D-2B33559BAB1F}"/>
              </a:ext>
            </a:extLst>
          </p:cNvPr>
          <p:cNvCxnSpPr>
            <a:cxnSpLocks/>
            <a:stCxn id="54" idx="7"/>
            <a:endCxn id="51" idx="3"/>
          </p:cNvCxnSpPr>
          <p:nvPr/>
        </p:nvCxnSpPr>
        <p:spPr>
          <a:xfrm flipV="1">
            <a:off x="6673923" y="4191236"/>
            <a:ext cx="1019093" cy="11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>
            <a:extLst>
              <a:ext uri="{FF2B5EF4-FFF2-40B4-BE49-F238E27FC236}">
                <a16:creationId xmlns:a16="http://schemas.microsoft.com/office/drawing/2014/main" id="{DE2453B7-1264-438F-BC19-575E35608E08}"/>
              </a:ext>
            </a:extLst>
          </p:cNvPr>
          <p:cNvSpPr/>
          <p:nvPr/>
        </p:nvSpPr>
        <p:spPr>
          <a:xfrm>
            <a:off x="7582028" y="3552752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A5D645A-828D-4E49-B93A-E587EF6446EA}"/>
              </a:ext>
            </a:extLst>
          </p:cNvPr>
          <p:cNvSpPr txBox="1"/>
          <p:nvPr/>
        </p:nvSpPr>
        <p:spPr>
          <a:xfrm>
            <a:off x="7011689" y="28008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9E362A5-7362-46A0-937F-C9F110A09FD5}"/>
              </a:ext>
            </a:extLst>
          </p:cNvPr>
          <p:cNvCxnSpPr>
            <a:cxnSpLocks/>
            <a:stCxn id="41" idx="5"/>
            <a:endCxn id="54" idx="1"/>
          </p:cNvCxnSpPr>
          <p:nvPr/>
        </p:nvCxnSpPr>
        <p:spPr>
          <a:xfrm>
            <a:off x="5080403" y="4232308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>
            <a:extLst>
              <a:ext uri="{FF2B5EF4-FFF2-40B4-BE49-F238E27FC236}">
                <a16:creationId xmlns:a16="http://schemas.microsoft.com/office/drawing/2014/main" id="{33929C01-C43D-4248-A4E6-B02D71D923B7}"/>
              </a:ext>
            </a:extLst>
          </p:cNvPr>
          <p:cNvSpPr/>
          <p:nvPr/>
        </p:nvSpPr>
        <p:spPr>
          <a:xfrm>
            <a:off x="6027038" y="5228530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86EECCB-FD96-4DE0-9083-568EC0DBF763}"/>
              </a:ext>
            </a:extLst>
          </p:cNvPr>
          <p:cNvSpPr txBox="1"/>
          <p:nvPr/>
        </p:nvSpPr>
        <p:spPr>
          <a:xfrm>
            <a:off x="5232077" y="426049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F544037-D3E7-4C32-992F-EC6242BD6215}"/>
              </a:ext>
            </a:extLst>
          </p:cNvPr>
          <p:cNvSpPr/>
          <p:nvPr/>
        </p:nvSpPr>
        <p:spPr>
          <a:xfrm>
            <a:off x="6036477" y="356563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F9949B3-44BB-41AF-8864-E3B357B5766E}"/>
              </a:ext>
            </a:extLst>
          </p:cNvPr>
          <p:cNvCxnSpPr>
            <a:cxnSpLocks/>
            <a:stCxn id="42" idx="4"/>
            <a:endCxn id="60" idx="0"/>
          </p:cNvCxnSpPr>
          <p:nvPr/>
        </p:nvCxnSpPr>
        <p:spPr>
          <a:xfrm flipH="1">
            <a:off x="6415414" y="2765719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06E53F0-60AB-4962-8707-26F2D036BD35}"/>
              </a:ext>
            </a:extLst>
          </p:cNvPr>
          <p:cNvSpPr txBox="1"/>
          <p:nvPr/>
        </p:nvSpPr>
        <p:spPr>
          <a:xfrm>
            <a:off x="6405974" y="31120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5734" y="901706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transizioni:</a:t>
            </a:r>
            <a:endParaRPr lang="it-IT" sz="16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AB9C463-45FC-42E3-B886-34036FB22434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 flipV="1">
            <a:off x="5188712" y="5602545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238A5D0-9D7F-4BA7-ACD8-A2397947E97B}"/>
              </a:ext>
            </a:extLst>
          </p:cNvPr>
          <p:cNvSpPr txBox="1"/>
          <p:nvPr/>
        </p:nvSpPr>
        <p:spPr>
          <a:xfrm>
            <a:off x="5355936" y="5656303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F4B739AE-0D57-475A-99DA-7A87BD51D8F6}"/>
              </a:ext>
            </a:extLst>
          </p:cNvPr>
          <p:cNvCxnSpPr>
            <a:cxnSpLocks/>
            <a:stCxn id="46" idx="4"/>
            <a:endCxn id="46" idx="2"/>
          </p:cNvCxnSpPr>
          <p:nvPr/>
        </p:nvCxnSpPr>
        <p:spPr>
          <a:xfrm rot="5400000" flipH="1">
            <a:off x="4433300" y="5605335"/>
            <a:ext cx="374015" cy="378937"/>
          </a:xfrm>
          <a:prstGeom prst="curvedConnector4">
            <a:avLst>
              <a:gd name="adj1" fmla="val -61121"/>
              <a:gd name="adj2" fmla="val 160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89FD921-1052-45E8-A8B3-63B9FC171E42}"/>
              </a:ext>
            </a:extLst>
          </p:cNvPr>
          <p:cNvSpPr txBox="1"/>
          <p:nvPr/>
        </p:nvSpPr>
        <p:spPr>
          <a:xfrm>
            <a:off x="3764055" y="5781365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1FC3126-FA1B-4F49-AEF4-F62E9035FBE9}"/>
              </a:ext>
            </a:extLst>
          </p:cNvPr>
          <p:cNvCxnSpPr>
            <a:cxnSpLocks/>
          </p:cNvCxnSpPr>
          <p:nvPr/>
        </p:nvCxnSpPr>
        <p:spPr>
          <a:xfrm flipV="1">
            <a:off x="6369812" y="4313661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5702B6A-B22E-41A0-B3F9-255D4A9792CF}"/>
              </a:ext>
            </a:extLst>
          </p:cNvPr>
          <p:cNvSpPr txBox="1"/>
          <p:nvPr/>
        </p:nvSpPr>
        <p:spPr>
          <a:xfrm>
            <a:off x="6004494" y="4825868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A9AF985F-76A3-42FB-926E-DFB1BDF9CDFC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>
          <a:xfrm>
            <a:off x="6687862" y="2656173"/>
            <a:ext cx="1005154" cy="100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A2C1D71-7673-41A9-BA02-5CD10189D72D}"/>
              </a:ext>
            </a:extLst>
          </p:cNvPr>
          <p:cNvSpPr txBox="1"/>
          <p:nvPr/>
        </p:nvSpPr>
        <p:spPr>
          <a:xfrm>
            <a:off x="7180995" y="476465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C64F4F11-237F-4472-9D64-843E0FE27239}"/>
              </a:ext>
            </a:extLst>
          </p:cNvPr>
          <p:cNvCxnSpPr>
            <a:cxnSpLocks/>
          </p:cNvCxnSpPr>
          <p:nvPr/>
        </p:nvCxnSpPr>
        <p:spPr>
          <a:xfrm flipH="1">
            <a:off x="6522212" y="4313661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5C327EF-9580-4834-A1BC-7AE495A4BDD4}"/>
              </a:ext>
            </a:extLst>
          </p:cNvPr>
          <p:cNvSpPr txBox="1"/>
          <p:nvPr/>
        </p:nvSpPr>
        <p:spPr>
          <a:xfrm>
            <a:off x="6535663" y="4548869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4AB2B57-1005-4A30-9C0F-97E1213B74C4}"/>
              </a:ext>
            </a:extLst>
          </p:cNvPr>
          <p:cNvCxnSpPr>
            <a:cxnSpLocks/>
            <a:stCxn id="60" idx="3"/>
            <a:endCxn id="46" idx="7"/>
          </p:cNvCxnSpPr>
          <p:nvPr/>
        </p:nvCxnSpPr>
        <p:spPr>
          <a:xfrm flipH="1">
            <a:off x="5077724" y="4204115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3B73714-A4B0-4BBD-A461-77F1165BB5BE}"/>
              </a:ext>
            </a:extLst>
          </p:cNvPr>
          <p:cNvSpPr txBox="1"/>
          <p:nvPr/>
        </p:nvSpPr>
        <p:spPr>
          <a:xfrm>
            <a:off x="5243575" y="5034647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1" name="Connettore 2 9">
            <a:extLst>
              <a:ext uri="{FF2B5EF4-FFF2-40B4-BE49-F238E27FC236}">
                <a16:creationId xmlns:a16="http://schemas.microsoft.com/office/drawing/2014/main" id="{534C1035-C5B5-4EEB-8ABE-D7DD5E2D5F69}"/>
              </a:ext>
            </a:extLst>
          </p:cNvPr>
          <p:cNvCxnSpPr>
            <a:cxnSpLocks/>
            <a:stCxn id="51" idx="6"/>
            <a:endCxn id="51" idx="0"/>
          </p:cNvCxnSpPr>
          <p:nvPr/>
        </p:nvCxnSpPr>
        <p:spPr>
          <a:xfrm flipH="1" flipV="1">
            <a:off x="7960965" y="3552752"/>
            <a:ext cx="378936" cy="374015"/>
          </a:xfrm>
          <a:prstGeom prst="curvedConnector4">
            <a:avLst>
              <a:gd name="adj1" fmla="val -60327"/>
              <a:gd name="adj2" fmla="val 16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65960F61-D00B-4C89-9E32-E90F6E249743}"/>
              </a:ext>
            </a:extLst>
          </p:cNvPr>
          <p:cNvSpPr txBox="1"/>
          <p:nvPr/>
        </p:nvSpPr>
        <p:spPr>
          <a:xfrm>
            <a:off x="8446180" y="3211147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3160B632-5150-455D-8D34-A60FAD971DD4}"/>
              </a:ext>
            </a:extLst>
          </p:cNvPr>
          <p:cNvCxnSpPr>
            <a:cxnSpLocks/>
            <a:stCxn id="51" idx="2"/>
            <a:endCxn id="60" idx="6"/>
          </p:cNvCxnSpPr>
          <p:nvPr/>
        </p:nvCxnSpPr>
        <p:spPr>
          <a:xfrm flipH="1">
            <a:off x="6794350" y="3926767"/>
            <a:ext cx="78767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0198404-96E5-4C9A-A8CF-E1EA673F47A2}"/>
              </a:ext>
            </a:extLst>
          </p:cNvPr>
          <p:cNvSpPr txBox="1"/>
          <p:nvPr/>
        </p:nvSpPr>
        <p:spPr>
          <a:xfrm>
            <a:off x="6936840" y="364490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49FFF3D7-A1FB-4AE6-B378-33AB393DB042}"/>
              </a:ext>
            </a:extLst>
          </p:cNvPr>
          <p:cNvGraphicFramePr>
            <a:graphicFrameLocks noGrp="1"/>
          </p:cNvGraphicFramePr>
          <p:nvPr/>
        </p:nvGraphicFramePr>
        <p:xfrm>
          <a:off x="506561" y="1521633"/>
          <a:ext cx="3140264" cy="5204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343">
                  <a:extLst>
                    <a:ext uri="{9D8B030D-6E8A-4147-A177-3AD203B41FA5}">
                      <a16:colId xmlns:a16="http://schemas.microsoft.com/office/drawing/2014/main" val="4039835014"/>
                    </a:ext>
                  </a:extLst>
                </a:gridCol>
                <a:gridCol w="827898">
                  <a:extLst>
                    <a:ext uri="{9D8B030D-6E8A-4147-A177-3AD203B41FA5}">
                      <a16:colId xmlns:a16="http://schemas.microsoft.com/office/drawing/2014/main" val="4925661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4134270"/>
                    </a:ext>
                  </a:extLst>
                </a:gridCol>
                <a:gridCol w="1121823">
                  <a:extLst>
                    <a:ext uri="{9D8B030D-6E8A-4147-A177-3AD203B41FA5}">
                      <a16:colId xmlns:a16="http://schemas.microsoft.com/office/drawing/2014/main" val="1414383707"/>
                    </a:ext>
                  </a:extLst>
                </a:gridCol>
              </a:tblGrid>
              <a:tr h="510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aseline="0" dirty="0"/>
                        <a:t>stato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2</a:t>
                      </a: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1</a:t>
                      </a: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2</a:t>
                      </a:r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1</a:t>
                      </a:r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25872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2440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968151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?0</a:t>
                      </a:r>
                      <a:endParaRPr lang="it-IT" sz="9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2991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47313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5573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6754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1775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94926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22082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9604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2201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45636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887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1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7225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0691" name="Rectangle 3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28600" y="1219200"/>
                <a:ext cx="8458200" cy="5486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Equazioni booleane della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next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state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logic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 dell’output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logic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</a:t>
                </a: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x     (ovvio)</a:t>
                </a:r>
              </a:p>
              <a:p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(ovvio)</a:t>
                </a:r>
              </a:p>
              <a:p>
                <a:pPr algn="l"/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/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it-IT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  indica che siamo usciti (per sempre) dalla fase iniziale.  Usciamo dalla fase</a:t>
                </a: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(Q’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iniziale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dopo 2 colpi di clock (il valore iniziale di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arriva prima a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poi a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  <a:p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(101 oppure 111) e fuori dalla fase iniziale</a:t>
                </a: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x+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(000 oppure 011 oppure 110) e fuori dalla fase iniziale</a:t>
                </a:r>
              </a:p>
              <a:p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069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228600" y="1219200"/>
                <a:ext cx="8458200" cy="5486400"/>
              </a:xfrm>
              <a:prstGeom prst="rect">
                <a:avLst/>
              </a:prstGeom>
              <a:blipFill>
                <a:blip r:embed="rId5"/>
                <a:stretch>
                  <a:fillRect l="-649" t="-5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</p:spTree>
    <p:extLst>
      <p:ext uri="{BB962C8B-B14F-4D97-AF65-F5344CB8AC3E}">
        <p14:creationId xmlns:p14="http://schemas.microsoft.com/office/powerpoint/2010/main" val="18897853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 state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C3FF65B4-3645-4808-BDF0-0F1A4A763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7" y="1652587"/>
            <a:ext cx="70961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46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Progettare un circuito sequenziale con un ingresso e due uscite z1 e z0. Si consideri la sequenza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costituita dagli ultimi tre bit di x. L’uscita z1 deve essere uguale a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Ca2 (complemento a 2), è un valore negativo dispari, mentre z0 deve essere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s,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base 2, è un multiplo di 3. 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considerino </a:t>
            </a:r>
            <a:r>
              <a:rPr lang="it-IT" sz="1800" b="1" i="0" u="none" strike="noStrike" baseline="0" dirty="0">
                <a:latin typeface="Cambria" panose="02040503050406030204" pitchFamily="18" charset="0"/>
              </a:rPr>
              <a:t>anche eventuali sovrapposizioni. Si trascurino gli stati iniziali/si ignorino i primi 2 output.</a:t>
            </a:r>
            <a:endParaRPr lang="it-IT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t-I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Esempio	    x	0101100111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z1	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00000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z0	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</p:spTree>
    <p:extLst>
      <p:ext uri="{BB962C8B-B14F-4D97-AF65-F5344CB8AC3E}">
        <p14:creationId xmlns:p14="http://schemas.microsoft.com/office/powerpoint/2010/main" val="32953721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81FE42-AB25-43FA-A179-23A0A764990E}"/>
              </a:ext>
            </a:extLst>
          </p:cNvPr>
          <p:cNvCxnSpPr>
            <a:cxnSpLocks/>
          </p:cNvCxnSpPr>
          <p:nvPr/>
        </p:nvCxnSpPr>
        <p:spPr>
          <a:xfrm>
            <a:off x="1257989" y="3309428"/>
            <a:ext cx="762000" cy="60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5A3E4FD-274E-4EE0-89D0-FA176DAB6F94}"/>
              </a:ext>
            </a:extLst>
          </p:cNvPr>
          <p:cNvSpPr txBox="1"/>
          <p:nvPr/>
        </p:nvSpPr>
        <p:spPr>
          <a:xfrm>
            <a:off x="998699" y="3116838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E2855CF4-79B2-4B84-AD72-E0BB9E1B7791}"/>
              </a:ext>
            </a:extLst>
          </p:cNvPr>
          <p:cNvSpPr/>
          <p:nvPr/>
        </p:nvSpPr>
        <p:spPr>
          <a:xfrm>
            <a:off x="1899562" y="3801749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5F7C7F66-9F37-4E97-902D-2B33559BAB1F}"/>
              </a:ext>
            </a:extLst>
          </p:cNvPr>
          <p:cNvCxnSpPr>
            <a:cxnSpLocks/>
            <a:stCxn id="54" idx="7"/>
            <a:endCxn id="51" idx="3"/>
          </p:cNvCxnSpPr>
          <p:nvPr/>
        </p:nvCxnSpPr>
        <p:spPr>
          <a:xfrm flipV="1">
            <a:off x="4142646" y="2759205"/>
            <a:ext cx="1019093" cy="11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>
            <a:extLst>
              <a:ext uri="{FF2B5EF4-FFF2-40B4-BE49-F238E27FC236}">
                <a16:creationId xmlns:a16="http://schemas.microsoft.com/office/drawing/2014/main" id="{DE2453B7-1264-438F-BC19-575E35608E08}"/>
              </a:ext>
            </a:extLst>
          </p:cNvPr>
          <p:cNvSpPr/>
          <p:nvPr/>
        </p:nvSpPr>
        <p:spPr>
          <a:xfrm>
            <a:off x="5050751" y="212072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33929C01-C43D-4248-A4E6-B02D71D923B7}"/>
              </a:ext>
            </a:extLst>
          </p:cNvPr>
          <p:cNvSpPr/>
          <p:nvPr/>
        </p:nvSpPr>
        <p:spPr>
          <a:xfrm>
            <a:off x="3495761" y="3796499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F544037-D3E7-4C32-992F-EC6242BD6215}"/>
              </a:ext>
            </a:extLst>
          </p:cNvPr>
          <p:cNvSpPr/>
          <p:nvPr/>
        </p:nvSpPr>
        <p:spPr>
          <a:xfrm>
            <a:off x="3505200" y="2133600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Automa completo:</a:t>
            </a:r>
            <a:endParaRPr lang="it-IT" sz="16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AB9C463-45FC-42E3-B886-34036FB22434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 flipV="1">
            <a:off x="2657435" y="4170514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238A5D0-9D7F-4BA7-ACD8-A2397947E97B}"/>
              </a:ext>
            </a:extLst>
          </p:cNvPr>
          <p:cNvSpPr txBox="1"/>
          <p:nvPr/>
        </p:nvSpPr>
        <p:spPr>
          <a:xfrm>
            <a:off x="2824659" y="4224272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F4B739AE-0D57-475A-99DA-7A87BD51D8F6}"/>
              </a:ext>
            </a:extLst>
          </p:cNvPr>
          <p:cNvCxnSpPr>
            <a:cxnSpLocks/>
            <a:stCxn id="46" idx="4"/>
            <a:endCxn id="46" idx="2"/>
          </p:cNvCxnSpPr>
          <p:nvPr/>
        </p:nvCxnSpPr>
        <p:spPr>
          <a:xfrm rot="5400000" flipH="1">
            <a:off x="1902023" y="4173304"/>
            <a:ext cx="374015" cy="378937"/>
          </a:xfrm>
          <a:prstGeom prst="curvedConnector4">
            <a:avLst>
              <a:gd name="adj1" fmla="val -61121"/>
              <a:gd name="adj2" fmla="val 160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89FD921-1052-45E8-A8B3-63B9FC171E42}"/>
              </a:ext>
            </a:extLst>
          </p:cNvPr>
          <p:cNvSpPr txBox="1"/>
          <p:nvPr/>
        </p:nvSpPr>
        <p:spPr>
          <a:xfrm>
            <a:off x="1232778" y="4349334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1FC3126-FA1B-4F49-AEF4-F62E9035FBE9}"/>
              </a:ext>
            </a:extLst>
          </p:cNvPr>
          <p:cNvCxnSpPr>
            <a:cxnSpLocks/>
          </p:cNvCxnSpPr>
          <p:nvPr/>
        </p:nvCxnSpPr>
        <p:spPr>
          <a:xfrm flipV="1">
            <a:off x="3838535" y="2881630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5702B6A-B22E-41A0-B3F9-255D4A9792CF}"/>
              </a:ext>
            </a:extLst>
          </p:cNvPr>
          <p:cNvSpPr txBox="1"/>
          <p:nvPr/>
        </p:nvSpPr>
        <p:spPr>
          <a:xfrm>
            <a:off x="3473217" y="3393837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A2C1D71-7673-41A9-BA02-5CD10189D72D}"/>
              </a:ext>
            </a:extLst>
          </p:cNvPr>
          <p:cNvSpPr txBox="1"/>
          <p:nvPr/>
        </p:nvSpPr>
        <p:spPr>
          <a:xfrm>
            <a:off x="4649718" y="333262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C64F4F11-237F-4472-9D64-843E0FE27239}"/>
              </a:ext>
            </a:extLst>
          </p:cNvPr>
          <p:cNvCxnSpPr>
            <a:cxnSpLocks/>
          </p:cNvCxnSpPr>
          <p:nvPr/>
        </p:nvCxnSpPr>
        <p:spPr>
          <a:xfrm flipH="1">
            <a:off x="3990935" y="2881630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5C327EF-9580-4834-A1BC-7AE495A4BDD4}"/>
              </a:ext>
            </a:extLst>
          </p:cNvPr>
          <p:cNvSpPr txBox="1"/>
          <p:nvPr/>
        </p:nvSpPr>
        <p:spPr>
          <a:xfrm>
            <a:off x="4004386" y="3116838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4AB2B57-1005-4A30-9C0F-97E1213B74C4}"/>
              </a:ext>
            </a:extLst>
          </p:cNvPr>
          <p:cNvCxnSpPr>
            <a:cxnSpLocks/>
            <a:stCxn id="60" idx="3"/>
            <a:endCxn id="46" idx="7"/>
          </p:cNvCxnSpPr>
          <p:nvPr/>
        </p:nvCxnSpPr>
        <p:spPr>
          <a:xfrm flipH="1">
            <a:off x="2546447" y="2772084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3B73714-A4B0-4BBD-A461-77F1165BB5BE}"/>
              </a:ext>
            </a:extLst>
          </p:cNvPr>
          <p:cNvSpPr txBox="1"/>
          <p:nvPr/>
        </p:nvSpPr>
        <p:spPr>
          <a:xfrm>
            <a:off x="2712298" y="3602616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1" name="Connettore 2 9">
            <a:extLst>
              <a:ext uri="{FF2B5EF4-FFF2-40B4-BE49-F238E27FC236}">
                <a16:creationId xmlns:a16="http://schemas.microsoft.com/office/drawing/2014/main" id="{534C1035-C5B5-4EEB-8ABE-D7DD5E2D5F69}"/>
              </a:ext>
            </a:extLst>
          </p:cNvPr>
          <p:cNvCxnSpPr>
            <a:cxnSpLocks/>
            <a:stCxn id="51" idx="6"/>
            <a:endCxn id="51" idx="0"/>
          </p:cNvCxnSpPr>
          <p:nvPr/>
        </p:nvCxnSpPr>
        <p:spPr>
          <a:xfrm flipH="1" flipV="1">
            <a:off x="5429688" y="2120721"/>
            <a:ext cx="378936" cy="374015"/>
          </a:xfrm>
          <a:prstGeom prst="curvedConnector4">
            <a:avLst>
              <a:gd name="adj1" fmla="val -60327"/>
              <a:gd name="adj2" fmla="val 16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65960F61-D00B-4C89-9E32-E90F6E249743}"/>
              </a:ext>
            </a:extLst>
          </p:cNvPr>
          <p:cNvSpPr txBox="1"/>
          <p:nvPr/>
        </p:nvSpPr>
        <p:spPr>
          <a:xfrm>
            <a:off x="5914903" y="1779116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3160B632-5150-455D-8D34-A60FAD971DD4}"/>
              </a:ext>
            </a:extLst>
          </p:cNvPr>
          <p:cNvCxnSpPr>
            <a:cxnSpLocks/>
            <a:stCxn id="51" idx="2"/>
            <a:endCxn id="60" idx="6"/>
          </p:cNvCxnSpPr>
          <p:nvPr/>
        </p:nvCxnSpPr>
        <p:spPr>
          <a:xfrm flipH="1">
            <a:off x="4263073" y="2494736"/>
            <a:ext cx="78767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0198404-96E5-4C9A-A8CF-E1EA673F47A2}"/>
              </a:ext>
            </a:extLst>
          </p:cNvPr>
          <p:cNvSpPr txBox="1"/>
          <p:nvPr/>
        </p:nvSpPr>
        <p:spPr>
          <a:xfrm>
            <a:off x="4405563" y="221287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1636106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16670</TotalTime>
  <Words>1996</Words>
  <Application>Microsoft Office PowerPoint</Application>
  <PresentationFormat>Presentazione su schermo (4:3)</PresentationFormat>
  <Paragraphs>622</Paragraphs>
  <Slides>28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6" baseType="lpstr">
      <vt:lpstr>AdvOT638a931c.I</vt:lpstr>
      <vt:lpstr>AdvOTbc475f09</vt:lpstr>
      <vt:lpstr>Arial</vt:lpstr>
      <vt:lpstr>Calibri</vt:lpstr>
      <vt:lpstr>Cambria</vt:lpstr>
      <vt:lpstr>Cambria Math</vt:lpstr>
      <vt:lpstr>Times New Roman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203</cp:revision>
  <cp:lastPrinted>2018-05-09T11:30:38Z</cp:lastPrinted>
  <dcterms:created xsi:type="dcterms:W3CDTF">2012-08-07T04:56:47Z</dcterms:created>
  <dcterms:modified xsi:type="dcterms:W3CDTF">2021-11-12T14:58:27Z</dcterms:modified>
</cp:coreProperties>
</file>