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5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9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0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1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18" r:id="rId2"/>
    <p:sldId id="519" r:id="rId3"/>
    <p:sldId id="520" r:id="rId4"/>
    <p:sldId id="521" r:id="rId5"/>
    <p:sldId id="522" r:id="rId6"/>
    <p:sldId id="525" r:id="rId7"/>
    <p:sldId id="592" r:id="rId8"/>
    <p:sldId id="593" r:id="rId9"/>
    <p:sldId id="528" r:id="rId10"/>
    <p:sldId id="594" r:id="rId11"/>
    <p:sldId id="595" r:id="rId12"/>
    <p:sldId id="596" r:id="rId13"/>
    <p:sldId id="597" r:id="rId14"/>
    <p:sldId id="576" r:id="rId15"/>
    <p:sldId id="598" r:id="rId16"/>
    <p:sldId id="533" r:id="rId17"/>
    <p:sldId id="578" r:id="rId18"/>
    <p:sldId id="599" r:id="rId19"/>
    <p:sldId id="600" r:id="rId20"/>
    <p:sldId id="539" r:id="rId21"/>
    <p:sldId id="601" r:id="rId22"/>
    <p:sldId id="60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7039" autoAdjust="0"/>
  </p:normalViewPr>
  <p:slideViewPr>
    <p:cSldViewPr>
      <p:cViewPr varScale="1">
        <p:scale>
          <a:sx n="75" d="100"/>
          <a:sy n="75" d="100"/>
        </p:scale>
        <p:origin x="70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45660-5D1A-41E8-80AC-2EC751F426AC}" type="slidenum">
              <a:rPr lang="en-US"/>
              <a:pPr/>
              <a:t>1</a:t>
            </a:fld>
            <a:endParaRPr lang="en-US"/>
          </a:p>
        </p:txBody>
      </p:sp>
      <p:sp>
        <p:nvSpPr>
          <p:cNvPr id="113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62D41D-1C77-A94A-B80F-3F6D7224A4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1237A43-4D95-E64B-A27A-51848562EB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24BE-F70C-4608-A06C-62E4D57576ED}" type="slidenum">
              <a:rPr lang="en-US"/>
              <a:pPr/>
              <a:t>10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8F6024-EF2D-194D-94BA-68E56AC556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08C84F8-E813-484A-A80E-06FF484DA5F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24BE-F70C-4608-A06C-62E4D57576ED}" type="slidenum">
              <a:rPr lang="en-US"/>
              <a:pPr/>
              <a:t>11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FA8B11-6B6A-AE44-86F2-9DA5706601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82671BC-EC78-7642-B14C-20A240761DE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12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0FA411-B9FA-DC4B-9DD8-66AD5EC79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2642507-E86D-5C41-AEFF-A358A4F81AB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13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3B5445-24D8-9345-8DED-C1ED5C4960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DB6836D-0858-9E42-BB73-A9B9EC6BD3C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14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8FB715-8AE2-2744-BB69-5D86496C28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6CF50F1-3210-F94C-BC95-25776A6C40A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15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F5B9C7-006F-F545-982C-706604A444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D7BCA30-7A2A-0D45-B132-9D16D1A8ECC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E50DB-8A24-4D82-818C-77CFD632D8A1}" type="slidenum">
              <a:rPr lang="en-US"/>
              <a:pPr/>
              <a:t>16</a:t>
            </a:fld>
            <a:endParaRPr lang="en-US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88ED8A-F77E-1A42-8983-F1C949824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BF1273-44F6-114D-8FC0-C2A5706B617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E9FE2-79FE-47A8-B0D4-5C9AFD011957}" type="slidenum">
              <a:rPr lang="en-US"/>
              <a:pPr/>
              <a:t>17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76AACB-99C0-B54D-96E1-95336C28A9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63F6B79-0E74-F343-B352-CB024BBB6BA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E9FE2-79FE-47A8-B0D4-5C9AFD011957}" type="slidenum">
              <a:rPr lang="en-US"/>
              <a:pPr/>
              <a:t>18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4FE861-EC72-ED41-9135-0160AB34B0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2EDB9-765A-104E-9C94-77839ACC533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E9FE2-79FE-47A8-B0D4-5C9AFD011957}" type="slidenum">
              <a:rPr lang="en-US"/>
              <a:pPr/>
              <a:t>19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2D406C-FECA-C14B-A7EF-443D7FD32F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A7F0FF6-2A0D-5341-A85C-578F49D2D80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D95AF-4C32-4A22-A632-E6C6BB834A4F}" type="slidenum">
              <a:rPr lang="en-US"/>
              <a:pPr/>
              <a:t>2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10984-B381-F04F-A209-D7A79A080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F08119F-4D32-174B-9AFC-C46A7E3838E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ED91-C456-46F6-93E5-768746FF7CBB}" type="slidenum">
              <a:rPr lang="en-US"/>
              <a:pPr/>
              <a:t>20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DB8E7-D892-1645-9CEE-C334FEE6AA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E1B96A2-81F6-F547-806C-AF81A1CA926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ED91-C456-46F6-93E5-768746FF7CBB}" type="slidenum">
              <a:rPr lang="en-US"/>
              <a:pPr/>
              <a:t>21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A343D4-B514-E04D-9FFA-AF13BAF976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700FA66-DFD6-314F-873C-4BB5D4156B7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ED91-C456-46F6-93E5-768746FF7CBB}" type="slidenum">
              <a:rPr lang="en-US"/>
              <a:pPr/>
              <a:t>22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1133EF-2D53-1F44-85BB-2410B7832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50027F0-619B-754A-B56C-FC48E7FA32B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2B60-314C-45E6-97D3-A6CB3B568149}" type="slidenum">
              <a:rPr lang="en-US"/>
              <a:pPr/>
              <a:t>3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6FAAD3-5B07-534C-86B5-116DB606C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6AE63CA-ABFA-8A4E-AC02-13B6F537778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5CF6E-7985-4E77-ADCF-CC1AA81B0575}" type="slidenum">
              <a:rPr lang="en-US"/>
              <a:pPr/>
              <a:t>4</a:t>
            </a:fld>
            <a:endParaRPr lang="en-US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A21BCB-E689-414E-9BFB-E3028BAD5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9C095CB-BF74-2646-8B11-D22BD70E154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E9D45-AC74-4F21-9477-A73258DD0C8C}" type="slidenum">
              <a:rPr lang="en-US"/>
              <a:pPr/>
              <a:t>5</a:t>
            </a:fld>
            <a:endParaRPr 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077108-F1CD-C14D-8FFE-9C6B53E94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14FB237-21F0-E945-8F73-07ED79FB9ED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CE3BF-60F4-4D61-A0B9-384FF23D4EEE}" type="slidenum">
              <a:rPr lang="en-US"/>
              <a:pPr/>
              <a:t>6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2AF15A-22F4-8848-8E32-78C70ED8E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6A5F649-CEA4-334A-BF8F-69E720E4765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CE3BF-60F4-4D61-A0B9-384FF23D4EEE}" type="slidenum">
              <a:rPr lang="en-US"/>
              <a:pPr/>
              <a:t>7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34921-697C-6B4F-8571-F694E8FD6B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61C2E0E-6FF7-1346-AB64-2C5DFB0949D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CE3BF-60F4-4D61-A0B9-384FF23D4EEE}" type="slidenum">
              <a:rPr lang="en-US"/>
              <a:pPr/>
              <a:t>8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8ECA6-6DF2-D346-AB3B-69659F7D0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4B6131E-D995-3C45-A812-32C7F960F7A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24BE-F70C-4608-A06C-62E4D57576ED}" type="slidenum">
              <a:rPr lang="en-US"/>
              <a:pPr/>
              <a:t>9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EBD4C-C6BF-E54A-9495-1EB7DC763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E817B2F-CEDB-A14F-89D0-B3945CAF84A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tags" Target="../tags/tag39.xml"/><Relationship Id="rId11" Type="http://schemas.openxmlformats.org/officeDocument/2006/relationships/image" Target="../media/image7.wmf"/><Relationship Id="rId5" Type="http://schemas.openxmlformats.org/officeDocument/2006/relationships/tags" Target="../tags/tag38.xml"/><Relationship Id="rId10" Type="http://schemas.openxmlformats.org/officeDocument/2006/relationships/oleObject" Target="../embeddings/oleObject8.bin"/><Relationship Id="rId4" Type="http://schemas.openxmlformats.org/officeDocument/2006/relationships/tags" Target="../tags/tag37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vmlDrawing" Target="../drawings/vmlDrawing9.vml"/><Relationship Id="rId6" Type="http://schemas.openxmlformats.org/officeDocument/2006/relationships/tags" Target="../tags/tag45.xml"/><Relationship Id="rId11" Type="http://schemas.openxmlformats.org/officeDocument/2006/relationships/image" Target="../media/image7.wmf"/><Relationship Id="rId5" Type="http://schemas.openxmlformats.org/officeDocument/2006/relationships/tags" Target="../tags/tag44.xml"/><Relationship Id="rId10" Type="http://schemas.openxmlformats.org/officeDocument/2006/relationships/oleObject" Target="../embeddings/oleObject9.bin"/><Relationship Id="rId4" Type="http://schemas.openxmlformats.org/officeDocument/2006/relationships/tags" Target="../tags/tag43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8.wmf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0.wmf"/><Relationship Id="rId2" Type="http://schemas.openxmlformats.org/officeDocument/2006/relationships/tags" Target="../tags/tag4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0.vml"/><Relationship Id="rId6" Type="http://schemas.openxmlformats.org/officeDocument/2006/relationships/tags" Target="../tags/tag51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50.xml"/><Relationship Id="rId15" Type="http://schemas.openxmlformats.org/officeDocument/2006/relationships/image" Target="../media/image9.w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../media/image8.wmf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0.wmf"/><Relationship Id="rId2" Type="http://schemas.openxmlformats.org/officeDocument/2006/relationships/tags" Target="../tags/tag55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1.vml"/><Relationship Id="rId6" Type="http://schemas.openxmlformats.org/officeDocument/2006/relationships/tags" Target="../tags/tag59.xml"/><Relationship Id="rId11" Type="http://schemas.openxmlformats.org/officeDocument/2006/relationships/notesSlide" Target="../notesSlides/notesSlide13.xml"/><Relationship Id="rId5" Type="http://schemas.openxmlformats.org/officeDocument/2006/relationships/tags" Target="../tags/tag58.xml"/><Relationship Id="rId15" Type="http://schemas.openxmlformats.org/officeDocument/2006/relationships/image" Target="../media/image9.w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1.wmf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notesSlide" Target="../notesSlides/notesSlide14.xml"/><Relationship Id="rId17" Type="http://schemas.openxmlformats.org/officeDocument/2006/relationships/oleObject" Target="../embeddings/oleObject18.bin"/><Relationship Id="rId2" Type="http://schemas.openxmlformats.org/officeDocument/2006/relationships/tags" Target="../tags/tag63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2.vml"/><Relationship Id="rId6" Type="http://schemas.openxmlformats.org/officeDocument/2006/relationships/tags" Target="../tags/tag6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15" Type="http://schemas.openxmlformats.org/officeDocument/2006/relationships/oleObject" Target="../embeddings/oleObject17.bin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1.wmf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notesSlide" Target="../notesSlides/notesSlide15.xml"/><Relationship Id="rId17" Type="http://schemas.openxmlformats.org/officeDocument/2006/relationships/oleObject" Target="../embeddings/oleObject21.bin"/><Relationship Id="rId2" Type="http://schemas.openxmlformats.org/officeDocument/2006/relationships/tags" Target="../tags/tag7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3.v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15" Type="http://schemas.openxmlformats.org/officeDocument/2006/relationships/oleObject" Target="../embeddings/oleObject20.bin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82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81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9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vmlDrawing" Target="../drawings/vmlDrawing15.vml"/><Relationship Id="rId6" Type="http://schemas.openxmlformats.org/officeDocument/2006/relationships/tags" Target="../tags/tag89.xml"/><Relationship Id="rId11" Type="http://schemas.openxmlformats.org/officeDocument/2006/relationships/image" Target="../media/image13.wmf"/><Relationship Id="rId5" Type="http://schemas.openxmlformats.org/officeDocument/2006/relationships/tags" Target="../tags/tag88.xml"/><Relationship Id="rId10" Type="http://schemas.openxmlformats.org/officeDocument/2006/relationships/oleObject" Target="../embeddings/oleObject23.bin"/><Relationship Id="rId4" Type="http://schemas.openxmlformats.org/officeDocument/2006/relationships/tags" Target="../tags/tag87.xml"/><Relationship Id="rId9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vmlDrawing" Target="../drawings/vmlDrawing16.vml"/><Relationship Id="rId6" Type="http://schemas.openxmlformats.org/officeDocument/2006/relationships/tags" Target="../tags/tag95.xml"/><Relationship Id="rId11" Type="http://schemas.openxmlformats.org/officeDocument/2006/relationships/image" Target="../media/image13.wmf"/><Relationship Id="rId5" Type="http://schemas.openxmlformats.org/officeDocument/2006/relationships/tags" Target="../tags/tag94.xml"/><Relationship Id="rId10" Type="http://schemas.openxmlformats.org/officeDocument/2006/relationships/oleObject" Target="../embeddings/oleObject24.bin"/><Relationship Id="rId4" Type="http://schemas.openxmlformats.org/officeDocument/2006/relationships/tags" Target="../tags/tag93.xml"/><Relationship Id="rId9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01.xml"/><Relationship Id="rId11" Type="http://schemas.openxmlformats.org/officeDocument/2006/relationships/image" Target="../media/image13.wmf"/><Relationship Id="rId5" Type="http://schemas.openxmlformats.org/officeDocument/2006/relationships/tags" Target="../tags/tag100.xml"/><Relationship Id="rId10" Type="http://schemas.openxmlformats.org/officeDocument/2006/relationships/oleObject" Target="../embeddings/oleObject25.bin"/><Relationship Id="rId4" Type="http://schemas.openxmlformats.org/officeDocument/2006/relationships/tags" Target="../tags/tag99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104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103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9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11.xml"/><Relationship Id="rId11" Type="http://schemas.openxmlformats.org/officeDocument/2006/relationships/image" Target="../media/image14.wmf"/><Relationship Id="rId5" Type="http://schemas.openxmlformats.org/officeDocument/2006/relationships/tags" Target="../tags/tag110.xml"/><Relationship Id="rId10" Type="http://schemas.openxmlformats.org/officeDocument/2006/relationships/oleObject" Target="../embeddings/oleObject27.bin"/><Relationship Id="rId4" Type="http://schemas.openxmlformats.org/officeDocument/2006/relationships/tags" Target="../tags/tag109.xml"/><Relationship Id="rId9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17.xml"/><Relationship Id="rId11" Type="http://schemas.openxmlformats.org/officeDocument/2006/relationships/image" Target="../media/image14.wmf"/><Relationship Id="rId5" Type="http://schemas.openxmlformats.org/officeDocument/2006/relationships/tags" Target="../tags/tag116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115.xml"/><Relationship Id="rId9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tags" Target="../tags/tag15.xml"/><Relationship Id="rId11" Type="http://schemas.openxmlformats.org/officeDocument/2006/relationships/image" Target="../media/image6.wmf"/><Relationship Id="rId5" Type="http://schemas.openxmlformats.org/officeDocument/2006/relationships/tags" Target="../tags/tag14.xml"/><Relationship Id="rId10" Type="http://schemas.openxmlformats.org/officeDocument/2006/relationships/oleObject" Target="../embeddings/oleObject4.bin"/><Relationship Id="rId4" Type="http://schemas.openxmlformats.org/officeDocument/2006/relationships/tags" Target="../tags/tag13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tags" Target="../tags/tag21.xml"/><Relationship Id="rId11" Type="http://schemas.openxmlformats.org/officeDocument/2006/relationships/image" Target="../media/image6.wmf"/><Relationship Id="rId5" Type="http://schemas.openxmlformats.org/officeDocument/2006/relationships/tags" Target="../tags/tag20.xml"/><Relationship Id="rId10" Type="http://schemas.openxmlformats.org/officeDocument/2006/relationships/oleObject" Target="../embeddings/oleObject5.bin"/><Relationship Id="rId4" Type="http://schemas.openxmlformats.org/officeDocument/2006/relationships/tags" Target="../tags/tag19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tags" Target="../tags/tag27.xml"/><Relationship Id="rId11" Type="http://schemas.openxmlformats.org/officeDocument/2006/relationships/image" Target="../media/image6.wmf"/><Relationship Id="rId5" Type="http://schemas.openxmlformats.org/officeDocument/2006/relationships/tags" Target="../tags/tag26.xml"/><Relationship Id="rId10" Type="http://schemas.openxmlformats.org/officeDocument/2006/relationships/oleObject" Target="../embeddings/oleObject6.bin"/><Relationship Id="rId4" Type="http://schemas.openxmlformats.org/officeDocument/2006/relationships/tags" Target="../tags/tag25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11" Type="http://schemas.openxmlformats.org/officeDocument/2006/relationships/image" Target="../media/image7.wmf"/><Relationship Id="rId5" Type="http://schemas.openxmlformats.org/officeDocument/2006/relationships/tags" Target="../tags/tag32.xml"/><Relationship Id="rId10" Type="http://schemas.openxmlformats.org/officeDocument/2006/relationships/oleObject" Target="../embeddings/oleObject7.bin"/><Relationship Id="rId4" Type="http://schemas.openxmlformats.org/officeDocument/2006/relationships/tags" Target="../tags/tag31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Flip-flop samples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at clock edge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must be stable when sampled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Similar to a photograph,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must be stable around clock edge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If not, </a:t>
            </a:r>
            <a:r>
              <a:rPr lang="en-US" sz="3200" dirty="0" err="1">
                <a:latin typeface="+mj-lt"/>
                <a:cs typeface="Arial" charset="0"/>
              </a:rPr>
              <a:t>metastability</a:t>
            </a:r>
            <a:r>
              <a:rPr lang="en-US" sz="3200" dirty="0">
                <a:latin typeface="+mj-lt"/>
                <a:cs typeface="Arial" charset="0"/>
              </a:rPr>
              <a:t> can occur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26827878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572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minimum</a:t>
            </a:r>
            <a:r>
              <a:rPr lang="en-US" sz="2600" dirty="0"/>
              <a:t> delay from register R1 through the combinational logic to R2</a:t>
            </a:r>
          </a:p>
          <a:p>
            <a:r>
              <a:rPr lang="en-US" sz="2600" dirty="0"/>
              <a:t>The input to register R2 must be stable for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hold</a:t>
            </a:r>
            <a:r>
              <a:rPr lang="en-US" sz="2600" dirty="0"/>
              <a:t> after the clock edge</a:t>
            </a:r>
          </a:p>
        </p:txBody>
      </p:sp>
      <p:graphicFrame>
        <p:nvGraphicFramePr>
          <p:cNvPr id="1181704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2042211"/>
              </p:ext>
            </p:extLst>
          </p:nvPr>
        </p:nvGraphicFramePr>
        <p:xfrm>
          <a:off x="1536150" y="2584450"/>
          <a:ext cx="349305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6" name="VISIO" r:id="rId10" imgW="1952280" imgH="1878480" progId="Visio.Drawing.6">
                  <p:embed/>
                </p:oleObj>
              </mc:Choice>
              <mc:Fallback>
                <p:oleObj name="VISIO" r:id="rId10" imgW="1952280" imgH="1878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150" y="2584450"/>
                        <a:ext cx="3493050" cy="335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169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170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170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3429000"/>
            <a:ext cx="2286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&lt;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81703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43600" y="3429000"/>
            <a:ext cx="25908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35768600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572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minimum</a:t>
            </a:r>
            <a:r>
              <a:rPr lang="en-US" sz="2600" dirty="0"/>
              <a:t> delay from register R1 through the combinational logic to R2</a:t>
            </a:r>
          </a:p>
          <a:p>
            <a:r>
              <a:rPr lang="en-US" sz="2600" dirty="0"/>
              <a:t>The input to register R2 must be stable for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hold</a:t>
            </a:r>
            <a:r>
              <a:rPr lang="en-US" sz="2600" dirty="0"/>
              <a:t> after the clock edge</a:t>
            </a:r>
          </a:p>
        </p:txBody>
      </p:sp>
      <p:graphicFrame>
        <p:nvGraphicFramePr>
          <p:cNvPr id="1181704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43084993"/>
              </p:ext>
            </p:extLst>
          </p:nvPr>
        </p:nvGraphicFramePr>
        <p:xfrm>
          <a:off x="1536150" y="2584450"/>
          <a:ext cx="349305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0" name="VISIO" r:id="rId10" imgW="1952280" imgH="1878480" progId="Visio.Drawing.6">
                  <p:embed/>
                </p:oleObj>
              </mc:Choice>
              <mc:Fallback>
                <p:oleObj name="VISIO" r:id="rId10" imgW="1952280" imgH="1878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150" y="2584450"/>
                        <a:ext cx="3493050" cy="335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169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170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170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3429000"/>
            <a:ext cx="2286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&lt;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-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1181703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43600" y="3429000"/>
            <a:ext cx="25908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35768600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6266487"/>
              </p:ext>
            </p:extLst>
          </p:nvPr>
        </p:nvGraphicFramePr>
        <p:xfrm>
          <a:off x="1364456" y="1143000"/>
          <a:ext cx="4205288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2" name="VISIO" r:id="rId12" imgW="2314440" imgH="1517400" progId="Visio.Drawing.6">
                  <p:embed/>
                </p:oleObj>
              </mc:Choice>
              <mc:Fallback>
                <p:oleObj name="VISIO" r:id="rId12" imgW="2314440" imgH="151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456" y="1143000"/>
                        <a:ext cx="4205288" cy="275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49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83888205"/>
              </p:ext>
            </p:extLst>
          </p:nvPr>
        </p:nvGraphicFramePr>
        <p:xfrm>
          <a:off x="6400800" y="2822697"/>
          <a:ext cx="152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3" name="VISIO" r:id="rId14" imgW="104040" imgH="504000" progId="Visio.Drawing.6">
                  <p:embed/>
                </p:oleObj>
              </mc:Choice>
              <mc:Fallback>
                <p:oleObj name="VISIO" r:id="rId14" imgW="10404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22697"/>
                        <a:ext cx="1524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2" name="Object 8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75161891"/>
              </p:ext>
            </p:extLst>
          </p:nvPr>
        </p:nvGraphicFramePr>
        <p:xfrm>
          <a:off x="6019800" y="2576512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4" name="VISIO" r:id="rId16" imgW="257040" imgH="600120" progId="Visio.Drawing.6">
                  <p:embed/>
                </p:oleObj>
              </mc:Choice>
              <mc:Fallback>
                <p:oleObj name="VISIO" r:id="rId16" imgW="257040" imgH="60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76512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066800"/>
            <a:ext cx="3200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	t</a:t>
            </a:r>
            <a:r>
              <a:rPr lang="en-US" sz="1800" i="1" baseline="-25000" dirty="0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24000" y="4002087"/>
            <a:ext cx="35814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dirty="0"/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81600" y="4724400"/>
            <a:ext cx="358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Hold time constraint: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6046311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8870141"/>
              </p:ext>
            </p:extLst>
          </p:nvPr>
        </p:nvGraphicFramePr>
        <p:xfrm>
          <a:off x="1364456" y="1143000"/>
          <a:ext cx="4205288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56" name="VISIO" r:id="rId12" imgW="2314440" imgH="1517400" progId="Visio.Drawing.6">
                  <p:embed/>
                </p:oleObj>
              </mc:Choice>
              <mc:Fallback>
                <p:oleObj name="VISIO" r:id="rId12" imgW="2314440" imgH="151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456" y="1143000"/>
                        <a:ext cx="4205288" cy="275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49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3223754"/>
              </p:ext>
            </p:extLst>
          </p:nvPr>
        </p:nvGraphicFramePr>
        <p:xfrm>
          <a:off x="6400800" y="2822697"/>
          <a:ext cx="152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57" name="VISIO" r:id="rId14" imgW="104040" imgH="504000" progId="Visio.Drawing.6">
                  <p:embed/>
                </p:oleObj>
              </mc:Choice>
              <mc:Fallback>
                <p:oleObj name="VISIO" r:id="rId14" imgW="10404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22697"/>
                        <a:ext cx="1524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2" name="Object 8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37353477"/>
              </p:ext>
            </p:extLst>
          </p:nvPr>
        </p:nvGraphicFramePr>
        <p:xfrm>
          <a:off x="6019800" y="2576512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58" name="VISIO" r:id="rId16" imgW="257040" imgH="600120" progId="Visio.Drawing.6">
                  <p:embed/>
                </p:oleObj>
              </mc:Choice>
              <mc:Fallback>
                <p:oleObj name="VISIO" r:id="rId16" imgW="257040" imgH="60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76512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066800"/>
            <a:ext cx="3200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	t</a:t>
            </a:r>
            <a:r>
              <a:rPr lang="en-US" sz="1800" i="1" baseline="-25000" dirty="0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24000" y="4002087"/>
            <a:ext cx="3581400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t</a:t>
            </a:r>
            <a:r>
              <a:rPr lang="en-US" sz="1600" i="1" baseline="-25000" dirty="0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25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dirty="0"/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(50 + 105 + 60) </a:t>
            </a:r>
            <a:r>
              <a:rPr lang="en-US" sz="1600" dirty="0" err="1"/>
              <a:t>ps</a:t>
            </a:r>
            <a:r>
              <a:rPr lang="en-US" sz="1600" dirty="0"/>
              <a:t> = 215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i="1" dirty="0"/>
              <a:t>f</a:t>
            </a:r>
            <a:r>
              <a:rPr lang="en-US" sz="1600" i="1" baseline="-25000" dirty="0"/>
              <a:t>c</a:t>
            </a:r>
            <a:r>
              <a:rPr lang="en-US" sz="1600" dirty="0"/>
              <a:t> = 1/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81600" y="4724400"/>
            <a:ext cx="358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 &gt; 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(30 + 25) </a:t>
            </a:r>
            <a:r>
              <a:rPr lang="en-US" sz="1600" dirty="0" err="1"/>
              <a:t>ps</a:t>
            </a:r>
            <a:r>
              <a:rPr lang="en-US" sz="1600" dirty="0"/>
              <a:t> &gt; 70 </a:t>
            </a:r>
            <a:r>
              <a:rPr lang="en-US" sz="1600" dirty="0" err="1"/>
              <a:t>ps</a:t>
            </a:r>
            <a:r>
              <a:rPr lang="en-US" sz="1600" dirty="0"/>
              <a:t> ?  </a:t>
            </a:r>
            <a:r>
              <a:rPr lang="en-US" sz="1600" b="1" dirty="0"/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31930154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9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0105168"/>
              </p:ext>
            </p:extLst>
          </p:nvPr>
        </p:nvGraphicFramePr>
        <p:xfrm>
          <a:off x="6400800" y="2836985"/>
          <a:ext cx="152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26" name="VISIO" r:id="rId13" imgW="104040" imgH="504000" progId="Visio.Drawing.6">
                  <p:embed/>
                </p:oleObj>
              </mc:Choice>
              <mc:Fallback>
                <p:oleObj name="VISIO" r:id="rId13" imgW="10404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36985"/>
                        <a:ext cx="1524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2" name="Object 8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0513603"/>
              </p:ext>
            </p:extLst>
          </p:nvPr>
        </p:nvGraphicFramePr>
        <p:xfrm>
          <a:off x="6019800" y="25908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27" name="VISIO" r:id="rId15" imgW="257040" imgH="600120" progId="Visio.Drawing.6">
                  <p:embed/>
                </p:oleObj>
              </mc:Choice>
              <mc:Fallback>
                <p:oleObj name="VISIO" r:id="rId15" imgW="257040" imgH="60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908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1066800"/>
            <a:ext cx="3200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	t</a:t>
            </a:r>
            <a:r>
              <a:rPr lang="en-US" sz="1800" i="1" baseline="-25000" dirty="0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76400" y="4038600"/>
            <a:ext cx="3581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t</a:t>
            </a:r>
            <a:r>
              <a:rPr lang="en-US" sz="1600" i="1" baseline="-25000" dirty="0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2 x 25 </a:t>
            </a:r>
            <a:r>
              <a:rPr lang="en-US" sz="1600" dirty="0" err="1"/>
              <a:t>ps</a:t>
            </a:r>
            <a:r>
              <a:rPr lang="en-US" sz="1600" dirty="0"/>
              <a:t> = 50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dirty="0"/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T</a:t>
            </a:r>
            <a:r>
              <a:rPr lang="en-US" sz="1600" i="1" baseline="-25000" dirty="0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1600" y="4797425"/>
            <a:ext cx="358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&gt;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104441364"/>
              </p:ext>
            </p:extLst>
          </p:nvPr>
        </p:nvGraphicFramePr>
        <p:xfrm>
          <a:off x="1143000" y="1371600"/>
          <a:ext cx="38100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28" name="VISIO" r:id="rId17" imgW="2315768" imgH="1517385" progId="Visio.Drawing.6">
                  <p:embed/>
                </p:oleObj>
              </mc:Choice>
              <mc:Fallback>
                <p:oleObj name="VISIO" r:id="rId17" imgW="2315768" imgH="151738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810000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14400" y="1081088"/>
            <a:ext cx="358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/>
              <a:t>Add buffers to the short paths:</a:t>
            </a:r>
          </a:p>
        </p:txBody>
      </p:sp>
    </p:spTree>
    <p:extLst>
      <p:ext uri="{BB962C8B-B14F-4D97-AF65-F5344CB8AC3E}">
        <p14:creationId xmlns:p14="http://schemas.microsoft.com/office/powerpoint/2010/main" val="846771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9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1199128"/>
              </p:ext>
            </p:extLst>
          </p:nvPr>
        </p:nvGraphicFramePr>
        <p:xfrm>
          <a:off x="6400800" y="2836985"/>
          <a:ext cx="152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80" name="VISIO" r:id="rId13" imgW="104040" imgH="504000" progId="Visio.Drawing.6">
                  <p:embed/>
                </p:oleObj>
              </mc:Choice>
              <mc:Fallback>
                <p:oleObj name="VISIO" r:id="rId13" imgW="10404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36985"/>
                        <a:ext cx="1524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2" name="Object 8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61475160"/>
              </p:ext>
            </p:extLst>
          </p:nvPr>
        </p:nvGraphicFramePr>
        <p:xfrm>
          <a:off x="6019800" y="25908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81" name="VISIO" r:id="rId15" imgW="257040" imgH="600120" progId="Visio.Drawing.6">
                  <p:embed/>
                </p:oleObj>
              </mc:Choice>
              <mc:Fallback>
                <p:oleObj name="VISIO" r:id="rId15" imgW="257040" imgH="60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908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1066800"/>
            <a:ext cx="3200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	t</a:t>
            </a:r>
            <a:r>
              <a:rPr lang="en-US" sz="1800" i="1" baseline="-25000" dirty="0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76400" y="4038600"/>
            <a:ext cx="3581400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t</a:t>
            </a:r>
            <a:r>
              <a:rPr lang="en-US" sz="1600" i="1" baseline="-25000" dirty="0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2 x 25 </a:t>
            </a:r>
            <a:r>
              <a:rPr lang="en-US" sz="1600" dirty="0" err="1"/>
              <a:t>ps</a:t>
            </a:r>
            <a:r>
              <a:rPr lang="en-US" sz="1600" dirty="0"/>
              <a:t> = 50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dirty="0"/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(50 + 105 + 60) </a:t>
            </a:r>
            <a:r>
              <a:rPr lang="en-US" sz="1600" dirty="0" err="1"/>
              <a:t>ps</a:t>
            </a:r>
            <a:r>
              <a:rPr lang="en-US" sz="1600" dirty="0"/>
              <a:t> = 215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i="1" dirty="0"/>
              <a:t>f</a:t>
            </a:r>
            <a:r>
              <a:rPr lang="en-US" sz="1600" i="1" baseline="-25000" dirty="0"/>
              <a:t>c</a:t>
            </a:r>
            <a:r>
              <a:rPr lang="en-US" sz="1600" dirty="0"/>
              <a:t> = 1/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1600" y="4797425"/>
            <a:ext cx="358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&gt;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(30 + 50) </a:t>
            </a:r>
            <a:r>
              <a:rPr lang="en-US" sz="1600" dirty="0" err="1"/>
              <a:t>ps</a:t>
            </a:r>
            <a:r>
              <a:rPr lang="en-US" sz="1600" dirty="0"/>
              <a:t> &gt; 70 </a:t>
            </a:r>
            <a:r>
              <a:rPr lang="en-US" sz="1600" dirty="0" err="1"/>
              <a:t>ps</a:t>
            </a:r>
            <a:r>
              <a:rPr lang="en-US" sz="1600" dirty="0"/>
              <a:t> ?  </a:t>
            </a:r>
            <a:r>
              <a:rPr lang="en-US" sz="1600" b="1" dirty="0"/>
              <a:t>Yes!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55158750"/>
              </p:ext>
            </p:extLst>
          </p:nvPr>
        </p:nvGraphicFramePr>
        <p:xfrm>
          <a:off x="1143000" y="1371600"/>
          <a:ext cx="38100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82" name="VISIO" r:id="rId17" imgW="2315768" imgH="1517385" progId="Visio.Drawing.6">
                  <p:embed/>
                </p:oleObj>
              </mc:Choice>
              <mc:Fallback>
                <p:oleObj name="VISIO" r:id="rId17" imgW="2315768" imgH="151738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810000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14400" y="1081088"/>
            <a:ext cx="358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/>
              <a:t>Add buffers to the short paths:</a:t>
            </a:r>
          </a:p>
        </p:txBody>
      </p:sp>
    </p:spTree>
    <p:extLst>
      <p:ext uri="{BB962C8B-B14F-4D97-AF65-F5344CB8AC3E}">
        <p14:creationId xmlns:p14="http://schemas.microsoft.com/office/powerpoint/2010/main" val="10141801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533400" y="10668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The clock doesn’t arrive at all registers at same time</a:t>
            </a:r>
          </a:p>
          <a:p>
            <a:r>
              <a:rPr lang="en-US" sz="2600" b="1" dirty="0"/>
              <a:t>Skew:</a:t>
            </a:r>
            <a:r>
              <a:rPr lang="en-US" sz="2600" dirty="0"/>
              <a:t> difference between two clock edges</a:t>
            </a:r>
          </a:p>
          <a:p>
            <a:r>
              <a:rPr lang="en-US" sz="2600" dirty="0"/>
              <a:t>Perform </a:t>
            </a:r>
            <a:r>
              <a:rPr lang="en-US" sz="2600" b="1" dirty="0"/>
              <a:t>worst case analysis </a:t>
            </a:r>
            <a:r>
              <a:rPr lang="en-US" sz="2600" dirty="0"/>
              <a:t>to guarantee dynamic discipline is not violated for any register – many registers in a system!</a:t>
            </a:r>
          </a:p>
        </p:txBody>
      </p:sp>
      <p:graphicFrame>
        <p:nvGraphicFramePr>
          <p:cNvPr id="1056778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3048000" y="3124200"/>
          <a:ext cx="3391680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3" name="VISIO" r:id="rId8" imgW="2321280" imgH="1967400" progId="Visio.Drawing.6">
                  <p:embed/>
                </p:oleObj>
              </mc:Choice>
              <mc:Fallback>
                <p:oleObj name="VISIO" r:id="rId8" imgW="2321280" imgH="1967400" progId="Visio.Drawing.6">
                  <p:embed/>
                  <p:pic>
                    <p:nvPicPr>
                      <p:cNvPr id="1056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3391680" cy="287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Clock Skew</a:t>
            </a:r>
          </a:p>
        </p:txBody>
      </p:sp>
    </p:spTree>
    <p:extLst>
      <p:ext uri="{BB962C8B-B14F-4D97-AF65-F5344CB8AC3E}">
        <p14:creationId xmlns:p14="http://schemas.microsoft.com/office/powerpoint/2010/main" val="26620235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572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</p:txBody>
      </p:sp>
      <p:graphicFrame>
        <p:nvGraphicFramePr>
          <p:cNvPr id="1189896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7" name="VISIO" r:id="rId10" imgW="2157480" imgH="1971720" progId="Visio.Drawing.6">
                  <p:embed/>
                </p:oleObj>
              </mc:Choice>
              <mc:Fallback>
                <p:oleObj name="VISIO" r:id="rId10" imgW="2157480" imgH="1971720" progId="Visio.Drawing.6">
                  <p:embed/>
                  <p:pic>
                    <p:nvPicPr>
                      <p:cNvPr id="1189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?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9895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6517423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572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</p:txBody>
      </p:sp>
      <p:graphicFrame>
        <p:nvGraphicFramePr>
          <p:cNvPr id="1189896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1" name="VISIO" r:id="rId10" imgW="2157480" imgH="1971720" progId="Visio.Drawing.6">
                  <p:embed/>
                </p:oleObj>
              </mc:Choice>
              <mc:Fallback>
                <p:oleObj name="VISIO" r:id="rId10" imgW="2157480" imgH="1971720" progId="Visio.Drawing.6">
                  <p:embed/>
                  <p:pic>
                    <p:nvPicPr>
                      <p:cNvPr id="1189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4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9895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8024361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572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</p:txBody>
      </p:sp>
      <p:graphicFrame>
        <p:nvGraphicFramePr>
          <p:cNvPr id="1189896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5" name="VISIO" r:id="rId10" imgW="2157480" imgH="1971720" progId="Visio.Drawing.6">
                  <p:embed/>
                </p:oleObj>
              </mc:Choice>
              <mc:Fallback>
                <p:oleObj name="VISIO" r:id="rId10" imgW="2157480" imgH="1971720" progId="Visio.Drawing.6">
                  <p:embed/>
                  <p:pic>
                    <p:nvPicPr>
                      <p:cNvPr id="1189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4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≤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– (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skew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9895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765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37958587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47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8900315"/>
              </p:ext>
            </p:extLst>
          </p:nvPr>
        </p:nvGraphicFramePr>
        <p:xfrm>
          <a:off x="2209800" y="3124200"/>
          <a:ext cx="45720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98" name="VISIO" r:id="rId6" imgW="1968120" imgH="1209240" progId="Visio.Drawing.6">
                  <p:embed/>
                </p:oleObj>
              </mc:Choice>
              <mc:Fallback>
                <p:oleObj name="VISIO" r:id="rId6" imgW="1968120" imgH="1209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4572000" cy="280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0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Setup time: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setup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before</a:t>
            </a:r>
            <a:r>
              <a:rPr lang="en-US" sz="2400" dirty="0">
                <a:latin typeface="+mj-lt"/>
                <a:cs typeface="Arial" charset="0"/>
              </a:rPr>
              <a:t> clock edge data must be stable (i.e. not changing)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Hold time: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hold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after</a:t>
            </a:r>
            <a:r>
              <a:rPr lang="en-US" sz="2400" dirty="0">
                <a:latin typeface="+mj-lt"/>
                <a:cs typeface="Arial" charset="0"/>
              </a:rPr>
              <a:t> clock edge data must be stable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Aperture time: 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around</a:t>
            </a:r>
            <a:r>
              <a:rPr lang="en-US" sz="2400" dirty="0">
                <a:latin typeface="+mj-lt"/>
                <a:cs typeface="Arial" charset="0"/>
              </a:rPr>
              <a:t> clock edge data must be stable (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setup</a:t>
            </a:r>
            <a:r>
              <a:rPr lang="en-US" sz="2400" dirty="0">
                <a:latin typeface="+mj-lt"/>
                <a:cs typeface="Arial" charset="0"/>
              </a:rPr>
              <a:t> + 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hold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Input Timing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108109990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6096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</p:txBody>
      </p:sp>
      <p:graphicFrame>
        <p:nvGraphicFramePr>
          <p:cNvPr id="1193992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906462" y="1524000"/>
          <a:ext cx="4275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9" name="VISIO" r:id="rId8" imgW="2128680" imgH="2200320" progId="Visio.Drawing.6">
                  <p:embed/>
                </p:oleObj>
              </mc:Choice>
              <mc:Fallback>
                <p:oleObj name="VISIO" r:id="rId8" imgW="2128680" imgH="2200320" progId="Visio.Drawing.6">
                  <p:embed/>
                  <p:pic>
                    <p:nvPicPr>
                      <p:cNvPr id="1193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2" y="1524000"/>
                        <a:ext cx="4275138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9849974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6096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</p:txBody>
      </p:sp>
      <p:graphicFrame>
        <p:nvGraphicFramePr>
          <p:cNvPr id="1193992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906462" y="1524000"/>
          <a:ext cx="4275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3" name="VISIO" r:id="rId10" imgW="2128680" imgH="2200320" progId="Visio.Drawing.6">
                  <p:embed/>
                </p:oleObj>
              </mc:Choice>
              <mc:Fallback>
                <p:oleObj name="VISIO" r:id="rId10" imgW="2128680" imgH="2200320" progId="Visio.Drawing.6">
                  <p:embed/>
                  <p:pic>
                    <p:nvPicPr>
                      <p:cNvPr id="1193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2" y="1524000"/>
                        <a:ext cx="4275138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399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57800" y="34290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93991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57800" y="3429000"/>
            <a:ext cx="32766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80681653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6096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</p:txBody>
      </p:sp>
      <p:graphicFrame>
        <p:nvGraphicFramePr>
          <p:cNvPr id="1193992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906462" y="1524000"/>
          <a:ext cx="4275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7" name="VISIO" r:id="rId10" imgW="2128680" imgH="2200320" progId="Visio.Drawing.6">
                  <p:embed/>
                </p:oleObj>
              </mc:Choice>
              <mc:Fallback>
                <p:oleObj name="VISIO" r:id="rId10" imgW="2128680" imgH="2200320" progId="Visio.Drawing.6">
                  <p:embed/>
                  <p:pic>
                    <p:nvPicPr>
                      <p:cNvPr id="1193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2" y="1524000"/>
                        <a:ext cx="4275138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399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57800" y="34290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skew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–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1193991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57800" y="3429000"/>
            <a:ext cx="32766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36668018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675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2336337"/>
              </p:ext>
            </p:extLst>
          </p:nvPr>
        </p:nvGraphicFramePr>
        <p:xfrm>
          <a:off x="2057400" y="3046413"/>
          <a:ext cx="4953000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2" name="VISIO" r:id="rId6" imgW="1912680" imgH="1294920" progId="Visio.Drawing.6">
                  <p:embed/>
                </p:oleObj>
              </mc:Choice>
              <mc:Fallback>
                <p:oleObj name="VISIO" r:id="rId6" imgW="1912680" imgH="1294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6413"/>
                        <a:ext cx="4953000" cy="335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5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Propagation delay: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pcq</a:t>
            </a:r>
            <a:r>
              <a:rPr lang="en-US" sz="2400" dirty="0">
                <a:latin typeface="+mj-lt"/>
                <a:cs typeface="Arial" charset="0"/>
              </a:rPr>
              <a:t> = time after clock edge that the output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is guaranteed to be stable (i.e., to stop changing)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Contamination delay: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ccq</a:t>
            </a:r>
            <a:r>
              <a:rPr lang="en-US" sz="2400" dirty="0">
                <a:latin typeface="+mj-lt"/>
                <a:cs typeface="Arial" charset="0"/>
              </a:rPr>
              <a:t> = time after clock edge that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might be unstable (i.e., start changing)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Output Timing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311830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Synchronous sequential circuit inputs must be stable during aperture (setup and hold) time around clock edge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Specifically, inputs must be stable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at least 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baseline="-25000" dirty="0" err="1">
                <a:latin typeface="+mj-lt"/>
                <a:cs typeface="Arial" charset="0"/>
              </a:rPr>
              <a:t>setup</a:t>
            </a:r>
            <a:r>
              <a:rPr lang="en-US" sz="2600" dirty="0">
                <a:latin typeface="+mj-lt"/>
                <a:cs typeface="Arial" charset="0"/>
              </a:rPr>
              <a:t> before the clock edge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at least until 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baseline="-25000" dirty="0" err="1">
                <a:latin typeface="+mj-lt"/>
                <a:cs typeface="Arial" charset="0"/>
              </a:rPr>
              <a:t>hold</a:t>
            </a:r>
            <a:r>
              <a:rPr lang="en-US" sz="2600" dirty="0">
                <a:latin typeface="+mj-lt"/>
                <a:cs typeface="Arial" charset="0"/>
              </a:rPr>
              <a:t> after the clock edge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Dynamic Discipline</a:t>
            </a:r>
          </a:p>
        </p:txBody>
      </p:sp>
    </p:spTree>
    <p:extLst>
      <p:ext uri="{BB962C8B-B14F-4D97-AF65-F5344CB8AC3E}">
        <p14:creationId xmlns:p14="http://schemas.microsoft.com/office/powerpoint/2010/main" val="22645209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6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609600" y="1066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/>
              <a:t>The delay between registers has a </a:t>
            </a:r>
            <a:r>
              <a:rPr lang="en-US" b="1" dirty="0"/>
              <a:t>minimum</a:t>
            </a:r>
            <a:r>
              <a:rPr lang="en-US" dirty="0"/>
              <a:t> and </a:t>
            </a:r>
            <a:r>
              <a:rPr lang="en-US" b="1" dirty="0"/>
              <a:t>maximum</a:t>
            </a:r>
            <a:r>
              <a:rPr lang="en-US" dirty="0"/>
              <a:t> delay, dependent on the delays of the circuit elements</a:t>
            </a:r>
          </a:p>
        </p:txBody>
      </p:sp>
      <p:graphicFrame>
        <p:nvGraphicFramePr>
          <p:cNvPr id="1034247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0839619"/>
              </p:ext>
            </p:extLst>
          </p:nvPr>
        </p:nvGraphicFramePr>
        <p:xfrm>
          <a:off x="2546322" y="2514600"/>
          <a:ext cx="3854478" cy="338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45" name="VISIO" r:id="rId8" imgW="1952280" imgH="1714680" progId="Visio.Drawing.6">
                  <p:embed/>
                </p:oleObj>
              </mc:Choice>
              <mc:Fallback>
                <p:oleObj name="VISIO" r:id="rId8" imgW="1952280" imgH="171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22" y="2514600"/>
                        <a:ext cx="3854478" cy="3384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4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Dynamic Discipline</a:t>
            </a:r>
          </a:p>
        </p:txBody>
      </p:sp>
    </p:spTree>
    <p:extLst>
      <p:ext uri="{BB962C8B-B14F-4D97-AF65-F5344CB8AC3E}">
        <p14:creationId xmlns:p14="http://schemas.microsoft.com/office/powerpoint/2010/main" val="1942611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4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533400" y="10668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maximum</a:t>
            </a:r>
            <a:r>
              <a:rPr lang="en-US" sz="2600" dirty="0"/>
              <a:t> delay from register R1 through combinational logic to R2</a:t>
            </a:r>
          </a:p>
          <a:p>
            <a:r>
              <a:rPr lang="en-US" sz="2600" dirty="0"/>
              <a:t>The input to register R2 must be stable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setup</a:t>
            </a:r>
            <a:r>
              <a:rPr lang="en-US" sz="2600" dirty="0"/>
              <a:t> before clock edge</a:t>
            </a:r>
          </a:p>
        </p:txBody>
      </p:sp>
      <p:graphicFrame>
        <p:nvGraphicFramePr>
          <p:cNvPr id="117760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85970564"/>
              </p:ext>
            </p:extLst>
          </p:nvPr>
        </p:nvGraphicFramePr>
        <p:xfrm>
          <a:off x="1160585" y="2667000"/>
          <a:ext cx="3844238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19" name="VISIO" r:id="rId10" imgW="1952280" imgH="1649880" progId="Visio.Drawing.6">
                  <p:embed/>
                </p:oleObj>
              </mc:Choice>
              <mc:Fallback>
                <p:oleObj name="VISIO" r:id="rId10" imgW="1952280" imgH="1649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585" y="2667000"/>
                        <a:ext cx="3844238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0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760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0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3429000"/>
            <a:ext cx="335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≥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0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86400" y="3352800"/>
            <a:ext cx="33528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11569723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4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533400" y="10668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maximum</a:t>
            </a:r>
            <a:r>
              <a:rPr lang="en-US" sz="2600" dirty="0"/>
              <a:t> delay from register R1 through combinational logic to R2</a:t>
            </a:r>
          </a:p>
          <a:p>
            <a:r>
              <a:rPr lang="en-US" sz="2600" dirty="0"/>
              <a:t>The input to register R2 must be stable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setup</a:t>
            </a:r>
            <a:r>
              <a:rPr lang="en-US" sz="2600" dirty="0"/>
              <a:t> before clock edge</a:t>
            </a:r>
          </a:p>
        </p:txBody>
      </p:sp>
      <p:graphicFrame>
        <p:nvGraphicFramePr>
          <p:cNvPr id="117760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3428287"/>
              </p:ext>
            </p:extLst>
          </p:nvPr>
        </p:nvGraphicFramePr>
        <p:xfrm>
          <a:off x="1160585" y="2667000"/>
          <a:ext cx="3844238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69" name="VISIO" r:id="rId10" imgW="1952280" imgH="1649880" progId="Visio.Drawing.6">
                  <p:embed/>
                </p:oleObj>
              </mc:Choice>
              <mc:Fallback>
                <p:oleObj name="VISIO" r:id="rId10" imgW="1952280" imgH="1649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585" y="2667000"/>
                        <a:ext cx="3844238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0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760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0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3429000"/>
            <a:ext cx="335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0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86400" y="3352800"/>
            <a:ext cx="33528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1486370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4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533400" y="10668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maximum</a:t>
            </a:r>
            <a:r>
              <a:rPr lang="en-US" sz="2600" dirty="0"/>
              <a:t> delay from register R1 through combinational logic to R2</a:t>
            </a:r>
          </a:p>
          <a:p>
            <a:r>
              <a:rPr lang="en-US" sz="2600" dirty="0"/>
              <a:t>The input to register R2 must be stable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setup</a:t>
            </a:r>
            <a:r>
              <a:rPr lang="en-US" sz="2600" dirty="0"/>
              <a:t> before clock edge</a:t>
            </a:r>
          </a:p>
        </p:txBody>
      </p:sp>
      <p:graphicFrame>
        <p:nvGraphicFramePr>
          <p:cNvPr id="117760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77832750"/>
              </p:ext>
            </p:extLst>
          </p:nvPr>
        </p:nvGraphicFramePr>
        <p:xfrm>
          <a:off x="1160585" y="2667000"/>
          <a:ext cx="3844238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92" name="VISIO" r:id="rId10" imgW="1952280" imgH="1649880" progId="Visio.Drawing.6">
                  <p:embed/>
                </p:oleObj>
              </mc:Choice>
              <mc:Fallback>
                <p:oleObj name="VISIO" r:id="rId10" imgW="1952280" imgH="1649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585" y="2667000"/>
                        <a:ext cx="3844238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0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760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0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3429000"/>
            <a:ext cx="335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≤ </a:t>
            </a: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– (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)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0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86400" y="3352800"/>
            <a:ext cx="33528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5194214" y="5333999"/>
            <a:ext cx="379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000" b="1" dirty="0"/>
              <a:t>: </a:t>
            </a:r>
            <a:r>
              <a:rPr lang="en-US" sz="2000" i="1" dirty="0"/>
              <a:t>sequencing overhead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70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572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minimum</a:t>
            </a:r>
            <a:r>
              <a:rPr lang="en-US" sz="2600" dirty="0"/>
              <a:t> delay from register R1 through the combinational logic to R2</a:t>
            </a:r>
          </a:p>
          <a:p>
            <a:r>
              <a:rPr lang="en-US" sz="2600" dirty="0"/>
              <a:t>The input to register R2 must be stable for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hold</a:t>
            </a:r>
            <a:r>
              <a:rPr lang="en-US" sz="2600" dirty="0"/>
              <a:t> after the clock edge</a:t>
            </a:r>
          </a:p>
        </p:txBody>
      </p:sp>
      <p:graphicFrame>
        <p:nvGraphicFramePr>
          <p:cNvPr id="1181704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56063014"/>
              </p:ext>
            </p:extLst>
          </p:nvPr>
        </p:nvGraphicFramePr>
        <p:xfrm>
          <a:off x="1536150" y="2584450"/>
          <a:ext cx="349305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9" name="VISIO" r:id="rId10" imgW="1952280" imgH="1878480" progId="Visio.Drawing.6">
                  <p:embed/>
                </p:oleObj>
              </mc:Choice>
              <mc:Fallback>
                <p:oleObj name="VISIO" r:id="rId10" imgW="1952280" imgH="1878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150" y="2584450"/>
                        <a:ext cx="3493050" cy="335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169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170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170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3429000"/>
            <a:ext cx="2286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&lt;</a:t>
            </a:r>
          </a:p>
        </p:txBody>
      </p:sp>
      <p:sp>
        <p:nvSpPr>
          <p:cNvPr id="1181703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43600" y="3429000"/>
            <a:ext cx="25908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11447766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16733</TotalTime>
  <Words>1417</Words>
  <Application>Microsoft Office PowerPoint</Application>
  <PresentationFormat>Presentazione su schermo (4:3)</PresentationFormat>
  <Paragraphs>221</Paragraphs>
  <Slides>22</Slides>
  <Notes>22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211</cp:revision>
  <cp:lastPrinted>2018-05-09T11:30:38Z</cp:lastPrinted>
  <dcterms:created xsi:type="dcterms:W3CDTF">2012-08-07T04:56:47Z</dcterms:created>
  <dcterms:modified xsi:type="dcterms:W3CDTF">2021-11-12T14:57:54Z</dcterms:modified>
</cp:coreProperties>
</file>