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5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9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0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1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33" r:id="rId2"/>
    <p:sldId id="578" r:id="rId3"/>
    <p:sldId id="599" r:id="rId4"/>
    <p:sldId id="600" r:id="rId5"/>
    <p:sldId id="539" r:id="rId6"/>
    <p:sldId id="601" r:id="rId7"/>
    <p:sldId id="602" r:id="rId8"/>
    <p:sldId id="550" r:id="rId9"/>
    <p:sldId id="551" r:id="rId10"/>
    <p:sldId id="582" r:id="rId11"/>
    <p:sldId id="603" r:id="rId12"/>
    <p:sldId id="554" r:id="rId13"/>
    <p:sldId id="556" r:id="rId14"/>
    <p:sldId id="583" r:id="rId15"/>
    <p:sldId id="558" r:id="rId16"/>
    <p:sldId id="584" r:id="rId17"/>
    <p:sldId id="612" r:id="rId18"/>
    <p:sldId id="613" r:id="rId19"/>
    <p:sldId id="614" r:id="rId20"/>
    <p:sldId id="618" r:id="rId21"/>
    <p:sldId id="619" r:id="rId22"/>
    <p:sldId id="621" r:id="rId23"/>
    <p:sldId id="62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7039" autoAdjust="0"/>
  </p:normalViewPr>
  <p:slideViewPr>
    <p:cSldViewPr>
      <p:cViewPr varScale="1">
        <p:scale>
          <a:sx n="99" d="100"/>
          <a:sy n="99" d="100"/>
        </p:scale>
        <p:origin x="19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E50DB-8A24-4D82-818C-77CFD632D8A1}" type="slidenum">
              <a:rPr lang="en-US"/>
              <a:pPr/>
              <a:t>1</a:t>
            </a:fld>
            <a:endParaRPr lang="en-US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88ED8A-F77E-1A42-8983-F1C949824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BF1273-44F6-114D-8FC0-C2A5706B617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252E0-C22A-43D7-8C52-DD2265A5601E}" type="slidenum">
              <a:rPr lang="en-US"/>
              <a:pPr/>
              <a:t>10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D45410-6857-104E-84EA-67C2F5225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8D4FD18-8791-3C42-960F-31FDA4B6C5B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252E0-C22A-43D7-8C52-DD2265A5601E}" type="slidenum">
              <a:rPr lang="en-US"/>
              <a:pPr/>
              <a:t>11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CD6406-54CA-DA42-8A4F-B040ADD9D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78D8B0B-5CC1-5F4A-9825-153E692A1AA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8C314-482E-41A2-8DA9-AED6D2F6D02D}" type="slidenum">
              <a:rPr lang="en-US"/>
              <a:pPr/>
              <a:t>12</a:t>
            </a:fld>
            <a:endParaRPr lang="en-US"/>
          </a:p>
        </p:txBody>
      </p:sp>
      <p:sp>
        <p:nvSpPr>
          <p:cNvPr id="115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296F50-9839-AC46-B807-9B8DC2D12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6EEF114-5821-F94F-B290-B0E9FAC86A7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083F-5A91-441B-BF3D-26BBCFF16A9A}" type="slidenum">
              <a:rPr lang="en-US"/>
              <a:pPr/>
              <a:t>13</a:t>
            </a:fld>
            <a:endParaRPr lang="en-US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C5DC3-F533-D14B-A176-53F070BFA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2EB127B-B021-C64E-80D3-78E610E9823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083F-5A91-441B-BF3D-26BBCFF16A9A}" type="slidenum">
              <a:rPr lang="en-US"/>
              <a:pPr/>
              <a:t>14</a:t>
            </a:fld>
            <a:endParaRPr lang="en-US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1160B-FED8-E243-BCB4-BA49B9A784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971270B-796B-C642-9A88-F51051025FD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15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DAE26F-2BF0-EC40-92F8-6478D9245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3745CCA-5CCA-8742-8B4D-715B3A9CF2E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16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17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10915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707199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19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0292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E9FE2-79FE-47A8-B0D4-5C9AFD011957}" type="slidenum">
              <a:rPr lang="en-US"/>
              <a:pPr/>
              <a:t>2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76AACB-99C0-B54D-96E1-95336C28A9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63F6B79-0E74-F343-B352-CB024BBB6BA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20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38126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21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41375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22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32284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23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4580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E9FE2-79FE-47A8-B0D4-5C9AFD011957}" type="slidenum">
              <a:rPr lang="en-US"/>
              <a:pPr/>
              <a:t>3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4FE861-EC72-ED41-9135-0160AB34B0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2EDB9-765A-104E-9C94-77839ACC533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E9FE2-79FE-47A8-B0D4-5C9AFD011957}" type="slidenum">
              <a:rPr lang="en-US"/>
              <a:pPr/>
              <a:t>4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2D406C-FECA-C14B-A7EF-443D7FD32F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A7F0FF6-2A0D-5341-A85C-578F49D2D80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ED91-C456-46F6-93E5-768746FF7CBB}" type="slidenum">
              <a:rPr lang="en-US"/>
              <a:pPr/>
              <a:t>5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DB8E7-D892-1645-9CEE-C334FEE6AA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E1B96A2-81F6-F547-806C-AF81A1CA926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ED91-C456-46F6-93E5-768746FF7CBB}" type="slidenum">
              <a:rPr lang="en-US"/>
              <a:pPr/>
              <a:t>6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A343D4-B514-E04D-9FFA-AF13BAF976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700FA66-DFD6-314F-873C-4BB5D4156B7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ED91-C456-46F6-93E5-768746FF7CBB}" type="slidenum">
              <a:rPr lang="en-US"/>
              <a:pPr/>
              <a:t>7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1133EF-2D53-1F44-85BB-2410B7832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50027F0-619B-754A-B56C-FC48E7FA32B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5160-BE02-4DC6-803D-717C32EB1A4C}" type="slidenum">
              <a:rPr lang="en-US"/>
              <a:pPr/>
              <a:t>8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EEF75-E6A0-6248-B39B-74705B07F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55161B3-1A9A-1346-8FCF-54C12D2ADC1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F064B-F6E5-4689-8D43-7268D02714BD}" type="slidenum">
              <a:rPr lang="en-US"/>
              <a:pPr/>
              <a:t>9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B08F03-9831-9A40-A6B5-C031A29807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99835F4-339F-B049-9EB1-945AD52F694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vmlDrawing" Target="../drawings/vmlDrawing8.v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image" Target="../media/image6.wmf"/><Relationship Id="rId4" Type="http://schemas.openxmlformats.org/officeDocument/2006/relationships/tags" Target="../tags/tag61.xml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9.v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10" Type="http://schemas.openxmlformats.org/officeDocument/2006/relationships/image" Target="../media/image6.wmf"/><Relationship Id="rId4" Type="http://schemas.openxmlformats.org/officeDocument/2006/relationships/tags" Target="../tags/tag66.xml"/><Relationship Id="rId9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7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0.v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image" Target="../media/image7.wmf"/><Relationship Id="rId4" Type="http://schemas.openxmlformats.org/officeDocument/2006/relationships/tags" Target="../tags/tag71.xml"/><Relationship Id="rId9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vmlDrawing" Target="../drawings/vmlDrawing11.v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image" Target="../media/image7.wmf"/><Relationship Id="rId4" Type="http://schemas.openxmlformats.org/officeDocument/2006/relationships/tags" Target="../tags/tag76.xml"/><Relationship Id="rId9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8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9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0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image" Target="../media/image4.wmf"/><Relationship Id="rId5" Type="http://schemas.openxmlformats.org/officeDocument/2006/relationships/tags" Target="../tags/tag8.xml"/><Relationship Id="rId10" Type="http://schemas.openxmlformats.org/officeDocument/2006/relationships/oleObject" Target="../embeddings/oleObject2.bin"/><Relationship Id="rId4" Type="http://schemas.openxmlformats.org/officeDocument/2006/relationships/tags" Target="../tags/tag7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1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2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1.emf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image" Target="../media/image13.emf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1.emf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102.xml"/><Relationship Id="rId7" Type="http://schemas.openxmlformats.org/officeDocument/2006/relationships/image" Target="../media/image13.emf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11.emf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tags" Target="../tags/tag15.xml"/><Relationship Id="rId11" Type="http://schemas.openxmlformats.org/officeDocument/2006/relationships/image" Target="../media/image4.wmf"/><Relationship Id="rId5" Type="http://schemas.openxmlformats.org/officeDocument/2006/relationships/tags" Target="../tags/tag14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3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tags" Target="../tags/tag21.xml"/><Relationship Id="rId11" Type="http://schemas.openxmlformats.org/officeDocument/2006/relationships/image" Target="../media/image4.wmf"/><Relationship Id="rId5" Type="http://schemas.openxmlformats.org/officeDocument/2006/relationships/tags" Target="../tags/tag20.xml"/><Relationship Id="rId10" Type="http://schemas.openxmlformats.org/officeDocument/2006/relationships/oleObject" Target="../embeddings/oleObject4.bin"/><Relationship Id="rId4" Type="http://schemas.openxmlformats.org/officeDocument/2006/relationships/tags" Target="../tags/tag19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24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tags" Target="../tags/tag31.xml"/><Relationship Id="rId11" Type="http://schemas.openxmlformats.org/officeDocument/2006/relationships/image" Target="../media/image5.wmf"/><Relationship Id="rId5" Type="http://schemas.openxmlformats.org/officeDocument/2006/relationships/tags" Target="../tags/tag3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29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7.vml"/><Relationship Id="rId6" Type="http://schemas.openxmlformats.org/officeDocument/2006/relationships/tags" Target="../tags/tag37.xml"/><Relationship Id="rId11" Type="http://schemas.openxmlformats.org/officeDocument/2006/relationships/image" Target="../media/image5.wmf"/><Relationship Id="rId5" Type="http://schemas.openxmlformats.org/officeDocument/2006/relationships/tags" Target="../tags/tag36.xml"/><Relationship Id="rId10" Type="http://schemas.openxmlformats.org/officeDocument/2006/relationships/oleObject" Target="../embeddings/oleObject7.bin"/><Relationship Id="rId4" Type="http://schemas.openxmlformats.org/officeDocument/2006/relationships/tags" Target="../tags/tag35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533400" y="1066800"/>
            <a:ext cx="75438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The clock doesn’t arrive at all registers at same time</a:t>
            </a:r>
          </a:p>
          <a:p>
            <a:r>
              <a:rPr lang="en-US" sz="2600" b="1" dirty="0"/>
              <a:t>Skew:</a:t>
            </a:r>
            <a:r>
              <a:rPr lang="en-US" sz="2600" dirty="0"/>
              <a:t> difference between two clock edges</a:t>
            </a:r>
          </a:p>
          <a:p>
            <a:r>
              <a:rPr lang="en-US" sz="2600" dirty="0"/>
              <a:t>Perform </a:t>
            </a:r>
            <a:r>
              <a:rPr lang="en-US" sz="2600" b="1" dirty="0"/>
              <a:t>worst case analysis </a:t>
            </a:r>
            <a:r>
              <a:rPr lang="en-US" sz="2600" dirty="0"/>
              <a:t>to guarantee dynamic discipline is not violated for any register – many registers in a system!</a:t>
            </a:r>
          </a:p>
        </p:txBody>
      </p:sp>
      <p:graphicFrame>
        <p:nvGraphicFramePr>
          <p:cNvPr id="1056778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3048000" y="3124200"/>
          <a:ext cx="3391680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9" name="VISIO" r:id="rId8" imgW="2321280" imgH="1967400" progId="Visio.Drawing.6">
                  <p:embed/>
                </p:oleObj>
              </mc:Choice>
              <mc:Fallback>
                <p:oleObj name="VISIO" r:id="rId8" imgW="2321280" imgH="1967400" progId="Visio.Drawing.6">
                  <p:embed/>
                  <p:pic>
                    <p:nvPicPr>
                      <p:cNvPr id="1056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3391680" cy="287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Clock Skew</a:t>
            </a:r>
          </a:p>
        </p:txBody>
      </p:sp>
    </p:spTree>
    <p:extLst>
      <p:ext uri="{BB962C8B-B14F-4D97-AF65-F5344CB8AC3E}">
        <p14:creationId xmlns:p14="http://schemas.microsoft.com/office/powerpoint/2010/main" val="26620235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01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013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013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954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Ben </a:t>
            </a:r>
            <a:r>
              <a:rPr lang="en-US" sz="2400" dirty="0" err="1">
                <a:latin typeface="+mj-lt"/>
                <a:cs typeface="Arial" charset="0"/>
              </a:rPr>
              <a:t>Bitdiddle</a:t>
            </a:r>
            <a:r>
              <a:rPr lang="en-US" sz="2400" dirty="0">
                <a:latin typeface="+mj-lt"/>
                <a:cs typeface="Arial" charset="0"/>
              </a:rPr>
              <a:t> bakes cookies to celebrate traffic light controller installation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5 minutes to roll cookies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15 minutes to bake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What is the latency and throughput without parallelism?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endParaRPr lang="en-US" sz="2400" b="1" dirty="0"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Parallelism Example</a:t>
            </a:r>
          </a:p>
        </p:txBody>
      </p:sp>
    </p:spTree>
    <p:extLst>
      <p:ext uri="{BB962C8B-B14F-4D97-AF65-F5344CB8AC3E}">
        <p14:creationId xmlns:p14="http://schemas.microsoft.com/office/powerpoint/2010/main" val="12275896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01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013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013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954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Ben </a:t>
            </a:r>
            <a:r>
              <a:rPr lang="en-US" sz="2400" dirty="0" err="1">
                <a:latin typeface="+mj-lt"/>
                <a:cs typeface="Arial" charset="0"/>
              </a:rPr>
              <a:t>Bitdiddle</a:t>
            </a:r>
            <a:r>
              <a:rPr lang="en-US" sz="2400" dirty="0">
                <a:latin typeface="+mj-lt"/>
                <a:cs typeface="Arial" charset="0"/>
              </a:rPr>
              <a:t> bakes cookies to celebrate traffic light controller installation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5 minutes to roll cookies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15 minutes to bake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What is the latency and throughput without parallelism?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1 tray/ 1/3 hour = </a:t>
            </a:r>
            <a:r>
              <a:rPr lang="en-US" sz="2400" b="1" dirty="0">
                <a:latin typeface="+mj-lt"/>
                <a:cs typeface="Arial" charset="0"/>
              </a:rPr>
              <a:t>3 trays/hour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Parallelism Example</a:t>
            </a:r>
          </a:p>
        </p:txBody>
      </p:sp>
    </p:spTree>
    <p:extLst>
      <p:ext uri="{BB962C8B-B14F-4D97-AF65-F5344CB8AC3E}">
        <p14:creationId xmlns:p14="http://schemas.microsoft.com/office/powerpoint/2010/main" val="16159460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803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76581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latency and throughput if Ben uses parallelism?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Spatial parallelism:</a:t>
            </a:r>
            <a:r>
              <a:rPr lang="en-US" sz="2600" dirty="0">
                <a:latin typeface="+mj-lt"/>
                <a:cs typeface="Arial" charset="0"/>
              </a:rPr>
              <a:t> Ben asks </a:t>
            </a:r>
            <a:r>
              <a:rPr lang="en-US" sz="2600" dirty="0" err="1">
                <a:latin typeface="+mj-lt"/>
                <a:cs typeface="Arial" charset="0"/>
              </a:rPr>
              <a:t>Allysa</a:t>
            </a:r>
            <a:r>
              <a:rPr lang="en-US" sz="2600" dirty="0">
                <a:latin typeface="+mj-lt"/>
                <a:cs typeface="Arial" charset="0"/>
              </a:rPr>
              <a:t> P. Hacker to help, using her own oven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Temporal parallelism:</a:t>
            </a:r>
            <a:r>
              <a:rPr lang="en-US" sz="2600" dirty="0">
                <a:latin typeface="+mj-lt"/>
                <a:cs typeface="Arial" charset="0"/>
              </a:rPr>
              <a:t>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two stages: rolling and baking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He uses two trays 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While first batch is baking, he rolls the second batch, etc.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Parallelism Example</a:t>
            </a:r>
          </a:p>
        </p:txBody>
      </p:sp>
    </p:spTree>
    <p:extLst>
      <p:ext uri="{BB962C8B-B14F-4D97-AF65-F5344CB8AC3E}">
        <p14:creationId xmlns:p14="http://schemas.microsoft.com/office/powerpoint/2010/main" val="14595284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00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00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343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?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?</a:t>
            </a:r>
            <a:endParaRPr lang="en-US" sz="2400" b="1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Spatial Parallelism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04800" y="1262063"/>
          <a:ext cx="84582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9" name="VISIO" r:id="rId9" imgW="5784076" imgH="1799796" progId="Visio.Drawing.6">
                  <p:embed/>
                </p:oleObj>
              </mc:Choice>
              <mc:Fallback>
                <p:oleObj name="VISIO" r:id="rId9" imgW="5784076" imgH="1799796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62063"/>
                        <a:ext cx="84582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8985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00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00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343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2 trays/ 1/3 hour = </a:t>
            </a:r>
            <a:r>
              <a:rPr lang="en-US" sz="2400" b="1" dirty="0">
                <a:latin typeface="+mj-lt"/>
                <a:cs typeface="Arial" charset="0"/>
              </a:rPr>
              <a:t>6 trays/hour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Spatial Parallelism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04800" y="1262063"/>
          <a:ext cx="84582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3" name="VISIO" r:id="rId9" imgW="5784076" imgH="1799796" progId="Visio.Drawing.6">
                  <p:embed/>
                </p:oleObj>
              </mc:Choice>
              <mc:Fallback>
                <p:oleObj name="VISIO" r:id="rId9" imgW="5784076" imgH="1799796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62063"/>
                        <a:ext cx="84582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5923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423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304800" y="1419632"/>
          <a:ext cx="8458200" cy="22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7" name="VISIO" r:id="rId9" imgW="5782320" imgH="1571040" progId="Visio.Drawing.6">
                  <p:embed/>
                </p:oleObj>
              </mc:Choice>
              <mc:Fallback>
                <p:oleObj name="VISIO" r:id="rId9" imgW="5782320" imgH="1571040" progId="Visio.Drawing.6">
                  <p:embed/>
                  <p:pic>
                    <p:nvPicPr>
                      <p:cNvPr id="1204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19632"/>
                        <a:ext cx="8458200" cy="2298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42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3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" y="40386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?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?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endParaRPr lang="en-US" sz="2400" b="1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Temporal Parallelism</a:t>
            </a:r>
          </a:p>
        </p:txBody>
      </p:sp>
    </p:spTree>
    <p:extLst>
      <p:ext uri="{BB962C8B-B14F-4D97-AF65-F5344CB8AC3E}">
        <p14:creationId xmlns:p14="http://schemas.microsoft.com/office/powerpoint/2010/main" val="42582924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423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304800" y="1419632"/>
          <a:ext cx="8458200" cy="22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1" name="VISIO" r:id="rId9" imgW="5782320" imgH="1571040" progId="Visio.Drawing.6">
                  <p:embed/>
                </p:oleObj>
              </mc:Choice>
              <mc:Fallback>
                <p:oleObj name="VISIO" r:id="rId9" imgW="5782320" imgH="1571040" progId="Visio.Drawing.6">
                  <p:embed/>
                  <p:pic>
                    <p:nvPicPr>
                      <p:cNvPr id="1204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19632"/>
                        <a:ext cx="8458200" cy="2298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42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3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" y="40386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(10) +15 = 30 minutes = </a:t>
            </a:r>
            <a:r>
              <a:rPr lang="en-US" sz="2400" b="1" dirty="0">
                <a:latin typeface="+mj-lt"/>
                <a:cs typeface="Arial" charset="0"/>
              </a:rPr>
              <a:t>1/2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1 trays/ 1/4 hour = </a:t>
            </a:r>
            <a:r>
              <a:rPr lang="en-US" sz="2400" b="1" dirty="0">
                <a:latin typeface="+mj-lt"/>
                <a:cs typeface="Arial" charset="0"/>
              </a:rPr>
              <a:t>4 trays/hour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Using both techniques, the throughput would be </a:t>
            </a:r>
            <a:r>
              <a:rPr lang="en-US" sz="2400" b="1" dirty="0">
                <a:latin typeface="+mj-lt"/>
                <a:cs typeface="Arial" charset="0"/>
              </a:rPr>
              <a:t>8 trays/hour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Temporal Parallelism</a:t>
            </a:r>
          </a:p>
        </p:txBody>
      </p:sp>
    </p:spTree>
    <p:extLst>
      <p:ext uri="{BB962C8B-B14F-4D97-AF65-F5344CB8AC3E}">
        <p14:creationId xmlns:p14="http://schemas.microsoft.com/office/powerpoint/2010/main" val="14442714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Temporal Parallelism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417553-C4D2-44D8-83E8-0484CE2FA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599" y="1167730"/>
            <a:ext cx="4362981" cy="2489869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C01FB86C-741C-4D88-9DAC-B8786AA246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038600"/>
            <a:ext cx="8305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max </a:t>
            </a:r>
            <a:r>
              <a:rPr lang="en-US" sz="3200" b="1" dirty="0">
                <a:latin typeface="+mj-lt"/>
                <a:cs typeface="Times New Roman" pitchFamily="18" charset="0"/>
              </a:rPr>
              <a:t>frequency</a:t>
            </a:r>
            <a:r>
              <a:rPr lang="en-US" sz="3200" dirty="0">
                <a:latin typeface="+mj-lt"/>
                <a:cs typeface="Times New Roman" pitchFamily="18" charset="0"/>
              </a:rPr>
              <a:t>, knowing that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pcq</a:t>
            </a:r>
            <a:r>
              <a:rPr lang="en-US" sz="3200" dirty="0">
                <a:latin typeface="+mj-lt"/>
                <a:cs typeface="Times New Roman" pitchFamily="18" charset="0"/>
              </a:rPr>
              <a:t>=15ps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gate_pd</a:t>
            </a:r>
            <a:r>
              <a:rPr lang="en-US" sz="3200" dirty="0">
                <a:latin typeface="+mj-lt"/>
                <a:cs typeface="Times New Roman" pitchFamily="18" charset="0"/>
              </a:rPr>
              <a:t>=40ps and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su</a:t>
            </a:r>
            <a:r>
              <a:rPr lang="en-US" sz="3200" dirty="0">
                <a:latin typeface="+mj-lt"/>
                <a:cs typeface="Times New Roman" pitchFamily="18" charset="0"/>
              </a:rPr>
              <a:t>=65ps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Latency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1172483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Temporal Parallelism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01FB86C-741C-4D88-9DAC-B8786AA246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038600"/>
            <a:ext cx="8305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max </a:t>
            </a:r>
            <a:r>
              <a:rPr lang="en-US" sz="3200" b="1" dirty="0">
                <a:latin typeface="+mj-lt"/>
                <a:cs typeface="Times New Roman" pitchFamily="18" charset="0"/>
              </a:rPr>
              <a:t>frequency</a:t>
            </a:r>
            <a:r>
              <a:rPr lang="en-US" sz="3200" dirty="0">
                <a:latin typeface="+mj-lt"/>
                <a:cs typeface="Times New Roman" pitchFamily="18" charset="0"/>
              </a:rPr>
              <a:t>, knowing that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pcq</a:t>
            </a:r>
            <a:r>
              <a:rPr lang="en-US" sz="3200" dirty="0">
                <a:latin typeface="+mj-lt"/>
                <a:cs typeface="Times New Roman" pitchFamily="18" charset="0"/>
              </a:rPr>
              <a:t>=15ps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gate_pd</a:t>
            </a:r>
            <a:r>
              <a:rPr lang="en-US" sz="3200" dirty="0">
                <a:latin typeface="+mj-lt"/>
                <a:cs typeface="Times New Roman" pitchFamily="18" charset="0"/>
              </a:rPr>
              <a:t>=40ps and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su</a:t>
            </a:r>
            <a:r>
              <a:rPr lang="en-US" sz="3200" dirty="0">
                <a:latin typeface="+mj-lt"/>
                <a:cs typeface="Times New Roman" pitchFamily="18" charset="0"/>
              </a:rPr>
              <a:t>=65ps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Latency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Throughput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08317E-6FB6-4513-BED6-22FE71E68B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454" b="23006"/>
          <a:stretch/>
        </p:blipFill>
        <p:spPr>
          <a:xfrm>
            <a:off x="2209800" y="1357313"/>
            <a:ext cx="44196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587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Temporal Parallelism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01FB86C-741C-4D88-9DAC-B8786AA246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038600"/>
            <a:ext cx="8305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max </a:t>
            </a:r>
            <a:r>
              <a:rPr lang="en-US" sz="3200" b="1" dirty="0">
                <a:latin typeface="+mj-lt"/>
                <a:cs typeface="Times New Roman" pitchFamily="18" charset="0"/>
              </a:rPr>
              <a:t>frequency</a:t>
            </a:r>
            <a:r>
              <a:rPr lang="en-US" sz="3200" dirty="0">
                <a:latin typeface="+mj-lt"/>
                <a:cs typeface="Times New Roman" pitchFamily="18" charset="0"/>
              </a:rPr>
              <a:t>, knowing that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pcq</a:t>
            </a:r>
            <a:r>
              <a:rPr lang="en-US" sz="3200" dirty="0">
                <a:latin typeface="+mj-lt"/>
                <a:cs typeface="Times New Roman" pitchFamily="18" charset="0"/>
              </a:rPr>
              <a:t>=15ps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gate_pd</a:t>
            </a:r>
            <a:r>
              <a:rPr lang="en-US" sz="3200" dirty="0">
                <a:latin typeface="+mj-lt"/>
                <a:cs typeface="Times New Roman" pitchFamily="18" charset="0"/>
              </a:rPr>
              <a:t>=40ps and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su</a:t>
            </a:r>
            <a:r>
              <a:rPr lang="en-US" sz="3200" dirty="0">
                <a:latin typeface="+mj-lt"/>
                <a:cs typeface="Times New Roman" pitchFamily="18" charset="0"/>
              </a:rPr>
              <a:t>=65ps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Latency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Throughput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BBF1C8-FD62-44EC-A18A-C9BF9BF7F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080" b="10296"/>
          <a:stretch/>
        </p:blipFill>
        <p:spPr>
          <a:xfrm>
            <a:off x="2185987" y="1384816"/>
            <a:ext cx="4291013" cy="22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762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572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</p:txBody>
      </p:sp>
      <p:graphicFrame>
        <p:nvGraphicFramePr>
          <p:cNvPr id="1189896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3" name="VISIO" r:id="rId10" imgW="2157480" imgH="1971720" progId="Visio.Drawing.6">
                  <p:embed/>
                </p:oleObj>
              </mc:Choice>
              <mc:Fallback>
                <p:oleObj name="VISIO" r:id="rId10" imgW="2157480" imgH="1971720" progId="Visio.Drawing.6">
                  <p:embed/>
                  <p:pic>
                    <p:nvPicPr>
                      <p:cNvPr id="1189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?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9895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6517423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FSM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92B04B-7591-43B2-A3C6-4FE31F1F3E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69" b="5109"/>
          <a:stretch/>
        </p:blipFill>
        <p:spPr>
          <a:xfrm>
            <a:off x="1074234" y="762000"/>
            <a:ext cx="6690732" cy="21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74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FSM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92B04B-7591-43B2-A3C6-4FE31F1F3E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69" b="5109"/>
          <a:stretch/>
        </p:blipFill>
        <p:spPr>
          <a:xfrm>
            <a:off x="1074234" y="762000"/>
            <a:ext cx="6690732" cy="212990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C2A7C7A-AE9E-4AB5-B703-568B8D6C7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971800"/>
            <a:ext cx="5200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48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FSM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92B04B-7591-43B2-A3C6-4FE31F1F3E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69" b="5109"/>
          <a:stretch/>
        </p:blipFill>
        <p:spPr>
          <a:xfrm>
            <a:off x="1074234" y="762000"/>
            <a:ext cx="6690732" cy="212990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F72E3B2-C402-4350-A117-F0F9CCDD5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234" y="2905829"/>
            <a:ext cx="5709424" cy="21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721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FSM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92B04B-7591-43B2-A3C6-4FE31F1F3E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69" b="5109"/>
          <a:stretch/>
        </p:blipFill>
        <p:spPr>
          <a:xfrm>
            <a:off x="1074234" y="762000"/>
            <a:ext cx="6690732" cy="212990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F72E3B2-C402-4350-A117-F0F9CCDD5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234" y="2905829"/>
            <a:ext cx="5709424" cy="215218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5A7D43E-3B21-481F-88F2-837E294536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5172314"/>
            <a:ext cx="4861932" cy="1616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40326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572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</p:txBody>
      </p:sp>
      <p:graphicFrame>
        <p:nvGraphicFramePr>
          <p:cNvPr id="1189896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7" name="VISIO" r:id="rId10" imgW="2157480" imgH="1971720" progId="Visio.Drawing.6">
                  <p:embed/>
                </p:oleObj>
              </mc:Choice>
              <mc:Fallback>
                <p:oleObj name="VISIO" r:id="rId10" imgW="2157480" imgH="1971720" progId="Visio.Drawing.6">
                  <p:embed/>
                  <p:pic>
                    <p:nvPicPr>
                      <p:cNvPr id="1189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4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9895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8024361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572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earlier than CLK1</a:t>
            </a:r>
          </a:p>
        </p:txBody>
      </p:sp>
      <p:graphicFrame>
        <p:nvGraphicFramePr>
          <p:cNvPr id="1189896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762000" y="1752600"/>
          <a:ext cx="44958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1" name="VISIO" r:id="rId10" imgW="2157480" imgH="1971720" progId="Visio.Drawing.6">
                  <p:embed/>
                </p:oleObj>
              </mc:Choice>
              <mc:Fallback>
                <p:oleObj name="VISIO" r:id="rId10" imgW="2157480" imgH="1971720" progId="Visio.Drawing.6">
                  <p:embed/>
                  <p:pic>
                    <p:nvPicPr>
                      <p:cNvPr id="1189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4958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3429000"/>
            <a:ext cx="37275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≥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4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≤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– (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 err="1">
                <a:latin typeface="Times New Roman" pitchFamily="18" charset="0"/>
                <a:cs typeface="Arial" charset="0"/>
              </a:rPr>
              <a:t>pcq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skew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9895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3352800"/>
            <a:ext cx="3886200" cy="1371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765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Setup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37958587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6096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</p:txBody>
      </p:sp>
      <p:graphicFrame>
        <p:nvGraphicFramePr>
          <p:cNvPr id="1193992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906462" y="1524000"/>
          <a:ext cx="4275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5" name="VISIO" r:id="rId8" imgW="2128680" imgH="2200320" progId="Visio.Drawing.6">
                  <p:embed/>
                </p:oleObj>
              </mc:Choice>
              <mc:Fallback>
                <p:oleObj name="VISIO" r:id="rId8" imgW="2128680" imgH="2200320" progId="Visio.Drawing.6">
                  <p:embed/>
                  <p:pic>
                    <p:nvPicPr>
                      <p:cNvPr id="1193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2" y="1524000"/>
                        <a:ext cx="4275138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9849974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6096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</p:txBody>
      </p:sp>
      <p:graphicFrame>
        <p:nvGraphicFramePr>
          <p:cNvPr id="1193992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906462" y="1524000"/>
          <a:ext cx="4275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79" name="VISIO" r:id="rId10" imgW="2128680" imgH="2200320" progId="Visio.Drawing.6">
                  <p:embed/>
                </p:oleObj>
              </mc:Choice>
              <mc:Fallback>
                <p:oleObj name="VISIO" r:id="rId10" imgW="2128680" imgH="2200320" progId="Visio.Drawing.6">
                  <p:embed/>
                  <p:pic>
                    <p:nvPicPr>
                      <p:cNvPr id="1193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2" y="1524000"/>
                        <a:ext cx="4275138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399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57800" y="34290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93991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57800" y="3429000"/>
            <a:ext cx="32766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8068165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609600" y="990600"/>
            <a:ext cx="7543800" cy="4953000"/>
          </a:xfrm>
        </p:spPr>
        <p:txBody>
          <a:bodyPr>
            <a:normAutofit/>
          </a:bodyPr>
          <a:lstStyle/>
          <a:p>
            <a:r>
              <a:rPr lang="en-US" dirty="0"/>
              <a:t>In the worst case, CLK2 is later than CLK1</a:t>
            </a:r>
          </a:p>
        </p:txBody>
      </p:sp>
      <p:graphicFrame>
        <p:nvGraphicFramePr>
          <p:cNvPr id="1193992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906462" y="1524000"/>
          <a:ext cx="4275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3" name="VISIO" r:id="rId10" imgW="2128680" imgH="2200320" progId="Visio.Drawing.6">
                  <p:embed/>
                </p:oleObj>
              </mc:Choice>
              <mc:Fallback>
                <p:oleObj name="VISIO" r:id="rId10" imgW="2128680" imgH="2200320" progId="Visio.Drawing.6">
                  <p:embed/>
                  <p:pic>
                    <p:nvPicPr>
                      <p:cNvPr id="1193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2" y="1524000"/>
                        <a:ext cx="4275138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399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57800" y="34290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skew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&gt;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hold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skew</a:t>
            </a:r>
            <a:r>
              <a:rPr lang="en-US" sz="2800" b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– 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ccq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1193991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57800" y="3429000"/>
            <a:ext cx="3276600" cy="1219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Hold Time Constraint with Skew</a:t>
            </a:r>
          </a:p>
        </p:txBody>
      </p:sp>
    </p:spTree>
    <p:extLst>
      <p:ext uri="{BB962C8B-B14F-4D97-AF65-F5344CB8AC3E}">
        <p14:creationId xmlns:p14="http://schemas.microsoft.com/office/powerpoint/2010/main" val="36668018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65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Two types of parallelism: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Spatial parallelism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duplicate hardware performs multiple tasks at once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Temporal parallelism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task is broken into multiple stages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also called pipelining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for example, an assembly line</a:t>
            </a:r>
            <a:endParaRPr lang="en-US" sz="26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6184676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226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26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2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7962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Token:</a:t>
            </a:r>
            <a:r>
              <a:rPr lang="en-US" sz="3200" dirty="0">
                <a:latin typeface="+mj-lt"/>
                <a:cs typeface="Arial" charset="0"/>
              </a:rPr>
              <a:t> Group of inputs processed to produce group of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Latency:</a:t>
            </a:r>
            <a:r>
              <a:rPr lang="en-US" sz="3200" dirty="0">
                <a:latin typeface="+mj-lt"/>
                <a:cs typeface="Arial" charset="0"/>
              </a:rPr>
              <a:t> Time for one token to pass from start to end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Throughput:</a:t>
            </a:r>
            <a:r>
              <a:rPr lang="en-US" sz="3200" dirty="0">
                <a:latin typeface="+mj-lt"/>
                <a:cs typeface="Arial" charset="0"/>
              </a:rPr>
              <a:t> Number of tokens produced per unit time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      </a:t>
            </a:r>
            <a:r>
              <a:rPr lang="en-US" sz="3200" b="1" dirty="0">
                <a:latin typeface="+mj-lt"/>
                <a:cs typeface="Arial" charset="0"/>
              </a:rPr>
              <a:t>Parallelism increases throughput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Parallelism Definitions</a:t>
            </a:r>
          </a:p>
        </p:txBody>
      </p:sp>
    </p:spTree>
    <p:extLst>
      <p:ext uri="{BB962C8B-B14F-4D97-AF65-F5344CB8AC3E}">
        <p14:creationId xmlns:p14="http://schemas.microsoft.com/office/powerpoint/2010/main" val="224827472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16902</TotalTime>
  <Words>1056</Words>
  <Application>Microsoft Office PowerPoint</Application>
  <PresentationFormat>Presentazione su schermo (4:3)</PresentationFormat>
  <Paragraphs>183</Paragraphs>
  <Slides>23</Slides>
  <Notes>23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218</cp:revision>
  <cp:lastPrinted>2018-05-09T11:30:38Z</cp:lastPrinted>
  <dcterms:created xsi:type="dcterms:W3CDTF">2012-08-07T04:56:47Z</dcterms:created>
  <dcterms:modified xsi:type="dcterms:W3CDTF">2021-11-16T10:09:37Z</dcterms:modified>
</cp:coreProperties>
</file>