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2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7.xml" ContentType="application/vnd.openxmlformats-officedocument.presentationml.notesSlide+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70" r:id="rId2"/>
    <p:sldId id="285" r:id="rId3"/>
    <p:sldId id="286" r:id="rId4"/>
    <p:sldId id="287" r:id="rId5"/>
    <p:sldId id="419" r:id="rId6"/>
    <p:sldId id="610" r:id="rId7"/>
    <p:sldId id="420" r:id="rId8"/>
    <p:sldId id="368" r:id="rId9"/>
    <p:sldId id="289" r:id="rId10"/>
    <p:sldId id="290" r:id="rId11"/>
    <p:sldId id="315" r:id="rId12"/>
    <p:sldId id="613" r:id="rId13"/>
    <p:sldId id="316" r:id="rId14"/>
    <p:sldId id="614" r:id="rId15"/>
    <p:sldId id="317" r:id="rId16"/>
    <p:sldId id="611" r:id="rId17"/>
    <p:sldId id="612" r:id="rId18"/>
    <p:sldId id="318" r:id="rId19"/>
    <p:sldId id="319" r:id="rId20"/>
    <p:sldId id="320" r:id="rId21"/>
    <p:sldId id="321" r:id="rId22"/>
    <p:sldId id="362" r:id="rId23"/>
    <p:sldId id="323" r:id="rId24"/>
    <p:sldId id="324" r:id="rId25"/>
    <p:sldId id="325" r:id="rId26"/>
    <p:sldId id="326" r:id="rId27"/>
    <p:sldId id="327" r:id="rId28"/>
    <p:sldId id="328" r:id="rId29"/>
    <p:sldId id="330" r:id="rId30"/>
    <p:sldId id="331" r:id="rId31"/>
    <p:sldId id="332" r:id="rId32"/>
    <p:sldId id="333" r:id="rId33"/>
    <p:sldId id="37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D40EF"/>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93053" autoAdjust="0"/>
  </p:normalViewPr>
  <p:slideViewPr>
    <p:cSldViewPr snapToGrid="0">
      <p:cViewPr varScale="1">
        <p:scale>
          <a:sx n="78" d="100"/>
          <a:sy n="78" d="100"/>
        </p:scale>
        <p:origin x="600" y="96"/>
      </p:cViewPr>
      <p:guideLst>
        <p:guide orient="horz" pos="2160"/>
        <p:guide pos="2880"/>
      </p:guideLst>
    </p:cSldViewPr>
  </p:slideViewPr>
  <p:notesTextViewPr>
    <p:cViewPr>
      <p:scale>
        <a:sx n="1" d="1"/>
        <a:sy n="1" d="1"/>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D3818-C691-4462-91B3-1A84E4E8F0B6}" type="slidenum">
              <a:rPr lang="en-US"/>
              <a:pPr/>
              <a:t>2</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639405-2F39-4078-960F-13ABD8BC6BB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445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639405-2F39-4078-960F-13ABD8BC6BB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16</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5824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18</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19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20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21</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22</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23</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24</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9BCB5-463B-43A3-8426-04655F46849E}" type="slidenum">
              <a:rPr lang="en-US"/>
              <a:pPr/>
              <a:t>3</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25</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26</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27</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28</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29</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30</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31</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32</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77750-E0F0-4F51-AE77-6C21D8562040}" type="slidenum">
              <a:rPr lang="en-US"/>
              <a:pPr/>
              <a:t>4</a:t>
            </a:fld>
            <a:endParaRPr 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69010-F3BB-4668-BEDA-1437D9B3C51A}" type="slidenum">
              <a:rPr lang="en-US"/>
              <a:pPr/>
              <a:t>5</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4A4CB-4B48-4164-AE41-0C102DFCE321}" type="slidenum">
              <a:rPr lang="en-US"/>
              <a:pPr/>
              <a:t>9</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10</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6EF90-3E99-43F2-9967-5F868BB1AA65}"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6EF90-3E99-43F2-9967-5F868BB1AA65}"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6179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E8D55-B231-4F82-B1B3-291EF4402AA5}"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5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err="1">
                <a:solidFill>
                  <a:schemeClr val="tx1"/>
                </a:solidFill>
              </a:rPr>
              <a:t>Digtal</a:t>
            </a:r>
            <a:r>
              <a:rPr lang="en-US" sz="1400" dirty="0">
                <a:solidFill>
                  <a:schemeClr val="tx1"/>
                </a:solidFill>
              </a:rPr>
              <a:t> Design and Computer Architecture:</a:t>
            </a:r>
            <a:r>
              <a:rPr lang="en-US" sz="1400" baseline="0" dirty="0">
                <a:solidFill>
                  <a:schemeClr val="tx1"/>
                </a:solidFill>
              </a:rPr>
              <a:t> ARM® Edition © 2015</a:t>
            </a:r>
            <a:endParaRPr lang="en-US" sz="1400" dirty="0">
              <a:solidFill>
                <a:schemeClr val="tx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5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‹N›</a:t>
            </a:fld>
            <a:r>
              <a:rPr lang="en-US"/>
              <a:t>&gt;</a:t>
            </a:r>
          </a:p>
          <a:p>
            <a:pPr>
              <a:defRPr/>
            </a:pPr>
            <a:endParaRPr lang="en-GB"/>
          </a:p>
        </p:txBody>
      </p:sp>
    </p:spTree>
    <p:extLst>
      <p:ext uri="{BB962C8B-B14F-4D97-AF65-F5344CB8AC3E}">
        <p14:creationId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‹N›</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‹N›</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‹N›</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‹N›</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CA65BB-B4C2-4782-A594-330385FCA6FA}"/>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B950FE7-52F6-4CAA-A9B3-45D289380F8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D5A89E4-AEBB-4816-BD76-784219EEEBE8}"/>
              </a:ext>
            </a:extLst>
          </p:cNvPr>
          <p:cNvSpPr>
            <a:spLocks noGrp="1"/>
          </p:cNvSpPr>
          <p:nvPr>
            <p:ph type="dt" sz="half" idx="10"/>
          </p:nvPr>
        </p:nvSpPr>
        <p:spPr/>
        <p:txBody>
          <a:bodyPr/>
          <a:lstStyle/>
          <a:p>
            <a:fld id="{6D006162-E65A-422C-84FB-774AB87D5035}" type="datetimeFigureOut">
              <a:rPr lang="it-IT" smtClean="0"/>
              <a:t>25/11/2021</a:t>
            </a:fld>
            <a:endParaRPr lang="it-IT"/>
          </a:p>
        </p:txBody>
      </p:sp>
      <p:sp>
        <p:nvSpPr>
          <p:cNvPr id="5" name="Segnaposto piè di pagina 4">
            <a:extLst>
              <a:ext uri="{FF2B5EF4-FFF2-40B4-BE49-F238E27FC236}">
                <a16:creationId xmlns:a16="http://schemas.microsoft.com/office/drawing/2014/main" id="{E632D082-DDD7-4AA7-A2F9-99577519B9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3F970A-3EF9-4E2B-9B54-143E9FA26B06}"/>
              </a:ext>
            </a:extLst>
          </p:cNvPr>
          <p:cNvSpPr>
            <a:spLocks noGrp="1"/>
          </p:cNvSpPr>
          <p:nvPr>
            <p:ph type="sldNum" sz="quarter" idx="12"/>
          </p:nvPr>
        </p:nvSpPr>
        <p:spPr/>
        <p:txBody>
          <a:bodyPr/>
          <a:lstStyle/>
          <a:p>
            <a:fld id="{4DEDE267-CF7A-446E-B7BD-98F14FFB3176}" type="slidenum">
              <a:rPr lang="it-IT" smtClean="0"/>
              <a:t>‹N›</a:t>
            </a:fld>
            <a:endParaRPr lang="it-IT"/>
          </a:p>
        </p:txBody>
      </p:sp>
    </p:spTree>
    <p:extLst>
      <p:ext uri="{BB962C8B-B14F-4D97-AF65-F5344CB8AC3E}">
        <p14:creationId xmlns:p14="http://schemas.microsoft.com/office/powerpoint/2010/main" val="123225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11/25/2021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emf"/><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9.emf"/><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oleObject" Target="../embeddings/oleObject5.bin"/><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0.wmf"/><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tags" Target="../tags/tag27.xml"/><Relationship Id="rId11" Type="http://schemas.openxmlformats.org/officeDocument/2006/relationships/oleObject" Target="../embeddings/oleObject4.bin"/><Relationship Id="rId5" Type="http://schemas.openxmlformats.org/officeDocument/2006/relationships/tags" Target="../tags/tag26.xml"/><Relationship Id="rId10" Type="http://schemas.openxmlformats.org/officeDocument/2006/relationships/notesSlide" Target="../notesSlides/notesSlide9.xml"/><Relationship Id="rId4" Type="http://schemas.openxmlformats.org/officeDocument/2006/relationships/tags" Target="../tags/tag25.xml"/><Relationship Id="rId9" Type="http://schemas.openxmlformats.org/officeDocument/2006/relationships/slideLayout" Target="../slideLayouts/slideLayout2.xml"/><Relationship Id="rId1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4.xml"/><Relationship Id="rId7" Type="http://schemas.openxmlformats.org/officeDocument/2006/relationships/notesSlide" Target="../notesSlides/notesSlide11.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41.xml"/><Relationship Id="rId7" Type="http://schemas.openxmlformats.org/officeDocument/2006/relationships/notesSlide" Target="../notesSlides/notesSlide13.xml"/><Relationship Id="rId2" Type="http://schemas.openxmlformats.org/officeDocument/2006/relationships/tags" Target="../tags/tag40.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1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5.xml"/><Relationship Id="rId7" Type="http://schemas.openxmlformats.org/officeDocument/2006/relationships/notesSlide" Target="../notesSlides/notesSlide14.xml"/><Relationship Id="rId2" Type="http://schemas.openxmlformats.org/officeDocument/2006/relationships/tags" Target="../tags/tag44.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14.wmf"/><Relationship Id="rId5" Type="http://schemas.openxmlformats.org/officeDocument/2006/relationships/tags" Target="../tags/tag47.xml"/><Relationship Id="rId10" Type="http://schemas.openxmlformats.org/officeDocument/2006/relationships/oleObject" Target="../embeddings/oleObject9.bin"/><Relationship Id="rId4" Type="http://schemas.openxmlformats.org/officeDocument/2006/relationships/tags" Target="../tags/tag46.xml"/><Relationship Id="rId9" Type="http://schemas.openxmlformats.org/officeDocument/2006/relationships/image" Target="../media/image13.w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49.xml"/><Relationship Id="rId7" Type="http://schemas.openxmlformats.org/officeDocument/2006/relationships/notesSlide" Target="../notesSlides/notesSlide15.xml"/><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5.png"/><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55.xml"/><Relationship Id="rId7" Type="http://schemas.openxmlformats.org/officeDocument/2006/relationships/notesSlide" Target="../notesSlides/notesSlide17.xml"/><Relationship Id="rId2" Type="http://schemas.openxmlformats.org/officeDocument/2006/relationships/tags" Target="../tags/tag54.xml"/><Relationship Id="rId1" Type="http://schemas.openxmlformats.org/officeDocument/2006/relationships/vmlDrawing" Target="../drawings/vmlDrawing8.vml"/><Relationship Id="rId6" Type="http://schemas.openxmlformats.org/officeDocument/2006/relationships/slideLayout" Target="../slideLayouts/slideLayout2.xml"/><Relationship Id="rId11" Type="http://schemas.openxmlformats.org/officeDocument/2006/relationships/image" Target="../media/image17.emf"/><Relationship Id="rId5" Type="http://schemas.openxmlformats.org/officeDocument/2006/relationships/tags" Target="../tags/tag57.xml"/><Relationship Id="rId10" Type="http://schemas.openxmlformats.org/officeDocument/2006/relationships/oleObject" Target="../embeddings/oleObject12.bin"/><Relationship Id="rId4" Type="http://schemas.openxmlformats.org/officeDocument/2006/relationships/tags" Target="../tags/tag56.xml"/><Relationship Id="rId9" Type="http://schemas.openxmlformats.org/officeDocument/2006/relationships/image" Target="../media/image16.emf"/></Relationships>
</file>

<file path=ppt/slides/_rels/slide2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image" Target="../media/image16.emf"/><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oleObject" Target="../embeddings/oleObject13.bin"/><Relationship Id="rId2" Type="http://schemas.openxmlformats.org/officeDocument/2006/relationships/tags" Target="../tags/tag58.xml"/><Relationship Id="rId1" Type="http://schemas.openxmlformats.org/officeDocument/2006/relationships/vmlDrawing" Target="../drawings/vmlDrawing9.vml"/><Relationship Id="rId6" Type="http://schemas.openxmlformats.org/officeDocument/2006/relationships/tags" Target="../tags/tag62.xml"/><Relationship Id="rId11" Type="http://schemas.openxmlformats.org/officeDocument/2006/relationships/notesSlide" Target="../notesSlides/notesSlide18.xml"/><Relationship Id="rId5" Type="http://schemas.openxmlformats.org/officeDocument/2006/relationships/tags" Target="../tags/tag61.xml"/><Relationship Id="rId15" Type="http://schemas.openxmlformats.org/officeDocument/2006/relationships/image" Target="../media/image17.emf"/><Relationship Id="rId10" Type="http://schemas.openxmlformats.org/officeDocument/2006/relationships/slideLayout" Target="../slideLayouts/slideLayout2.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67.xml"/><Relationship Id="rId7" Type="http://schemas.openxmlformats.org/officeDocument/2006/relationships/notesSlide" Target="../notesSlides/notesSlide19.xml"/><Relationship Id="rId2" Type="http://schemas.openxmlformats.org/officeDocument/2006/relationships/tags" Target="../tags/tag66.xml"/><Relationship Id="rId1"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82.xml"/><Relationship Id="rId7" Type="http://schemas.openxmlformats.org/officeDocument/2006/relationships/notesSlide" Target="../notesSlides/notesSlide24.xml"/><Relationship Id="rId2" Type="http://schemas.openxmlformats.org/officeDocument/2006/relationships/tags" Target="../tags/tag81.xml"/><Relationship Id="rId1" Type="http://schemas.openxmlformats.org/officeDocument/2006/relationships/vmlDrawing" Target="../drawings/vmlDrawing11.vml"/><Relationship Id="rId6" Type="http://schemas.openxmlformats.org/officeDocument/2006/relationships/slideLayout" Target="../slideLayouts/slideLayout2.xml"/><Relationship Id="rId11" Type="http://schemas.openxmlformats.org/officeDocument/2006/relationships/image" Target="../media/image20.wmf"/><Relationship Id="rId5" Type="http://schemas.openxmlformats.org/officeDocument/2006/relationships/tags" Target="../tags/tag84.xml"/><Relationship Id="rId10" Type="http://schemas.openxmlformats.org/officeDocument/2006/relationships/oleObject" Target="../embeddings/oleObject17.bin"/><Relationship Id="rId4" Type="http://schemas.openxmlformats.org/officeDocument/2006/relationships/tags" Target="../tags/tag83.xml"/><Relationship Id="rId9" Type="http://schemas.openxmlformats.org/officeDocument/2006/relationships/image" Target="../media/image19.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tags" Target="../tags/tag86.xml"/><Relationship Id="rId7" Type="http://schemas.openxmlformats.org/officeDocument/2006/relationships/oleObject" Target="../embeddings/oleObject18.bin"/><Relationship Id="rId2" Type="http://schemas.openxmlformats.org/officeDocument/2006/relationships/tags" Target="../tags/tag85.xml"/><Relationship Id="rId1" Type="http://schemas.openxmlformats.org/officeDocument/2006/relationships/vmlDrawing" Target="../drawings/vmlDrawing12.v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89.xml"/><Relationship Id="rId7" Type="http://schemas.openxmlformats.org/officeDocument/2006/relationships/notesSlide" Target="../notesSlides/notesSlide26.xml"/><Relationship Id="rId2" Type="http://schemas.openxmlformats.org/officeDocument/2006/relationships/tags" Target="../tags/tag88.xml"/><Relationship Id="rId1" Type="http://schemas.openxmlformats.org/officeDocument/2006/relationships/vmlDrawing" Target="../drawings/vmlDrawing13.vml"/><Relationship Id="rId6" Type="http://schemas.openxmlformats.org/officeDocument/2006/relationships/slideLayout" Target="../slideLayouts/slideLayout2.xml"/><Relationship Id="rId11" Type="http://schemas.openxmlformats.org/officeDocument/2006/relationships/image" Target="../media/image22.wmf"/><Relationship Id="rId5" Type="http://schemas.openxmlformats.org/officeDocument/2006/relationships/tags" Target="../tags/tag91.xml"/><Relationship Id="rId10" Type="http://schemas.openxmlformats.org/officeDocument/2006/relationships/oleObject" Target="../embeddings/oleObject20.bin"/><Relationship Id="rId4" Type="http://schemas.openxmlformats.org/officeDocument/2006/relationships/tags" Target="../tags/tag90.xml"/><Relationship Id="rId9" Type="http://schemas.openxmlformats.org/officeDocument/2006/relationships/image" Target="../media/image19.emf"/></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4.wmf"/><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oleObject" Target="../embeddings/oleObject22.bin"/><Relationship Id="rId2" Type="http://schemas.openxmlformats.org/officeDocument/2006/relationships/tags" Target="../tags/tag92.xml"/><Relationship Id="rId1" Type="http://schemas.openxmlformats.org/officeDocument/2006/relationships/vmlDrawing" Target="../drawings/vmlDrawing14.vml"/><Relationship Id="rId6" Type="http://schemas.openxmlformats.org/officeDocument/2006/relationships/tags" Target="../tags/tag96.xml"/><Relationship Id="rId11" Type="http://schemas.openxmlformats.org/officeDocument/2006/relationships/image" Target="../media/image23.wmf"/><Relationship Id="rId5" Type="http://schemas.openxmlformats.org/officeDocument/2006/relationships/tags" Target="../tags/tag95.xml"/><Relationship Id="rId15" Type="http://schemas.openxmlformats.org/officeDocument/2006/relationships/image" Target="../media/image25.wmf"/><Relationship Id="rId10" Type="http://schemas.openxmlformats.org/officeDocument/2006/relationships/oleObject" Target="../embeddings/oleObject21.bin"/><Relationship Id="rId4" Type="http://schemas.openxmlformats.org/officeDocument/2006/relationships/tags" Target="../tags/tag94.xml"/><Relationship Id="rId9" Type="http://schemas.openxmlformats.org/officeDocument/2006/relationships/notesSlide" Target="../notesSlides/notesSlide27.xml"/><Relationship Id="rId14" Type="http://schemas.openxmlformats.org/officeDocument/2006/relationships/oleObject" Target="../embeddings/oleObject23.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6.xml"/><Relationship Id="rId7" Type="http://schemas.openxmlformats.org/officeDocument/2006/relationships/oleObject" Target="../embeddings/oleObject1.bin"/><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notesSlide" Target="../notesSlides/notesSlide3.xml"/><Relationship Id="rId5" Type="http://schemas.openxmlformats.org/officeDocument/2006/relationships/slideLayout" Target="../slideLayouts/slideLayout2.xml"/><Relationship Id="rId10" Type="http://schemas.openxmlformats.org/officeDocument/2006/relationships/image" Target="../media/image4.wmf"/><Relationship Id="rId4" Type="http://schemas.openxmlformats.org/officeDocument/2006/relationships/tags" Target="../tags/tag7.xml"/><Relationship Id="rId9"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14.xml"/><Relationship Id="rId7" Type="http://schemas.openxmlformats.org/officeDocument/2006/relationships/oleObject" Target="../embeddings/oleObject3.bin"/><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318A6-C589-4EC5-A7C9-27153BC04DD9}"/>
              </a:ext>
            </a:extLst>
          </p:cNvPr>
          <p:cNvSpPr>
            <a:spLocks noGrp="1"/>
          </p:cNvSpPr>
          <p:nvPr>
            <p:ph type="ctrTitle" idx="4294967295"/>
          </p:nvPr>
        </p:nvSpPr>
        <p:spPr>
          <a:xfrm>
            <a:off x="1143000" y="2360036"/>
            <a:ext cx="6858000" cy="2387600"/>
          </a:xfrm>
        </p:spPr>
        <p:txBody>
          <a:bodyPr/>
          <a:lstStyle/>
          <a:p>
            <a:r>
              <a:rPr lang="it-IT" dirty="0" err="1"/>
              <a:t>Arithmetic</a:t>
            </a:r>
            <a:r>
              <a:rPr lang="it-IT" dirty="0"/>
              <a:t> </a:t>
            </a:r>
            <a:r>
              <a:rPr lang="it-IT" dirty="0" err="1"/>
              <a:t>circuits</a:t>
            </a:r>
            <a:endParaRPr lang="it-IT" dirty="0"/>
          </a:p>
        </p:txBody>
      </p:sp>
    </p:spTree>
    <p:extLst>
      <p:ext uri="{BB962C8B-B14F-4D97-AF65-F5344CB8AC3E}">
        <p14:creationId xmlns:p14="http://schemas.microsoft.com/office/powerpoint/2010/main" val="111032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4 x 4 Multiplier</a:t>
            </a:r>
          </a:p>
        </p:txBody>
      </p:sp>
      <p:pic>
        <p:nvPicPr>
          <p:cNvPr id="6964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63" y="2514600"/>
            <a:ext cx="8718737" cy="329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4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3526" y="1066801"/>
            <a:ext cx="92906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3755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7" name="Rectangle 5"/>
          <p:cNvSpPr>
            <a:spLocks noChangeArrowheads="1"/>
          </p:cNvSpPr>
          <p:nvPr>
            <p:custDataLst>
              <p:tags r:id="rId3"/>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Increments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Used to cycle through numbers. For example, </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000, 001, 010, 011, 100, 101, 110, 111, 000, 001…</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Example uses: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Digital clock displays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Program counter: keeps track of current instruction executing</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Counters</a:t>
            </a:r>
          </a:p>
        </p:txBody>
      </p:sp>
      <p:pic>
        <p:nvPicPr>
          <p:cNvPr id="2" name="Immagine 1">
            <a:extLst>
              <a:ext uri="{FF2B5EF4-FFF2-40B4-BE49-F238E27FC236}">
                <a16:creationId xmlns:a16="http://schemas.microsoft.com/office/drawing/2014/main" id="{79093F3F-F67A-43B7-ABEE-A4D5B74CA5AF}"/>
              </a:ext>
            </a:extLst>
          </p:cNvPr>
          <p:cNvPicPr>
            <a:picLocks noChangeAspect="1"/>
          </p:cNvPicPr>
          <p:nvPr/>
        </p:nvPicPr>
        <p:blipFill rotWithShape="1">
          <a:blip r:embed="rId6"/>
          <a:srcRect r="64728"/>
          <a:stretch/>
        </p:blipFill>
        <p:spPr>
          <a:xfrm>
            <a:off x="2383391" y="3425952"/>
            <a:ext cx="1657268" cy="2746248"/>
          </a:xfrm>
          <a:prstGeom prst="rect">
            <a:avLst/>
          </a:prstGeom>
        </p:spPr>
      </p:pic>
    </p:spTree>
    <p:extLst>
      <p:ext uri="{BB962C8B-B14F-4D97-AF65-F5344CB8AC3E}">
        <p14:creationId xmlns:p14="http://schemas.microsoft.com/office/powerpoint/2010/main" val="38786354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5877" name="Rectangle 5"/>
          <p:cNvSpPr>
            <a:spLocks noChangeArrowheads="1"/>
          </p:cNvSpPr>
          <p:nvPr>
            <p:custDataLst>
              <p:tags r:id="rId3"/>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Increments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Used to cycle through numbers. For example, </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000, 001, 010, 011, 100, 101, 110, 111, 000, 001…</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Example uses: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Digital clock displays</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Arial" charset="0"/>
              </a:rPr>
              <a:t>Program counter: keeps track of current instruction executing</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Counters</a:t>
            </a:r>
          </a:p>
        </p:txBody>
      </p:sp>
      <p:pic>
        <p:nvPicPr>
          <p:cNvPr id="2" name="Immagine 1">
            <a:extLst>
              <a:ext uri="{FF2B5EF4-FFF2-40B4-BE49-F238E27FC236}">
                <a16:creationId xmlns:a16="http://schemas.microsoft.com/office/drawing/2014/main" id="{79093F3F-F67A-43B7-ABEE-A4D5B74CA5AF}"/>
              </a:ext>
            </a:extLst>
          </p:cNvPr>
          <p:cNvPicPr>
            <a:picLocks noChangeAspect="1"/>
          </p:cNvPicPr>
          <p:nvPr/>
        </p:nvPicPr>
        <p:blipFill rotWithShape="1">
          <a:blip r:embed="rId6"/>
          <a:srcRect l="-1" r="33"/>
          <a:stretch/>
        </p:blipFill>
        <p:spPr>
          <a:xfrm>
            <a:off x="2383390" y="3425952"/>
            <a:ext cx="4697031" cy="2746248"/>
          </a:xfrm>
          <a:prstGeom prst="rect">
            <a:avLst/>
          </a:prstGeom>
        </p:spPr>
      </p:pic>
    </p:spTree>
    <p:extLst>
      <p:ext uri="{BB962C8B-B14F-4D97-AF65-F5344CB8AC3E}">
        <p14:creationId xmlns:p14="http://schemas.microsoft.com/office/powerpoint/2010/main" val="18115324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2"/>
            </p:custDataLst>
          </p:nvPr>
        </p:nvGraphicFramePr>
        <p:xfrm>
          <a:off x="1524000" y="3876020"/>
          <a:ext cx="1360488" cy="1528762"/>
        </p:xfrm>
        <a:graphic>
          <a:graphicData uri="http://schemas.openxmlformats.org/presentationml/2006/ole">
            <mc:AlternateContent xmlns:mc="http://schemas.openxmlformats.org/markup-compatibility/2006">
              <mc:Choice xmlns:v="urn:schemas-microsoft-com:vml" Requires="v">
                <p:oleObj spid="_x0000_s17418" name="VISIO" r:id="rId11" imgW="612360" imgH="720360" progId="Visio.Drawing.6">
                  <p:embed/>
                </p:oleObj>
              </mc:Choice>
              <mc:Fallback>
                <p:oleObj name="VISIO" r:id="rId11" imgW="612360" imgH="720360" progId="Visio.Drawing.6">
                  <p:embed/>
                  <p:pic>
                    <p:nvPicPr>
                      <p:cNvPr id="97690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876020"/>
                        <a:ext cx="136048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6904" name="Object 8"/>
          <p:cNvGraphicFramePr>
            <a:graphicFrameLocks noGrp="1" noChangeAspect="1"/>
          </p:cNvGraphicFramePr>
          <p:nvPr>
            <p:ph sz="half" idx="4294967295"/>
            <p:custDataLst>
              <p:tags r:id="rId3"/>
            </p:custDataLst>
          </p:nvPr>
        </p:nvGraphicFramePr>
        <p:xfrm>
          <a:off x="3042138" y="3644856"/>
          <a:ext cx="5257800" cy="1949450"/>
        </p:xfrm>
        <a:graphic>
          <a:graphicData uri="http://schemas.openxmlformats.org/presentationml/2006/ole">
            <mc:AlternateContent xmlns:mc="http://schemas.openxmlformats.org/markup-compatibility/2006">
              <mc:Choice xmlns:v="urn:schemas-microsoft-com:vml" Requires="v">
                <p:oleObj spid="_x0000_s17419" name="VISIO" r:id="rId13" imgW="1914480" imgH="743040" progId="Visio.Drawing.6">
                  <p:embed/>
                </p:oleObj>
              </mc:Choice>
              <mc:Fallback>
                <p:oleObj name="VISIO" r:id="rId13" imgW="1914480" imgH="743040" progId="Visio.Drawing.6">
                  <p:embed/>
                  <p:pic>
                    <p:nvPicPr>
                      <p:cNvPr id="976904"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2138" y="3644856"/>
                        <a:ext cx="52578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8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690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6903" name="Text Box 7"/>
          <p:cNvSpPr txBox="1">
            <a:spLocks noChangeArrowheads="1"/>
          </p:cNvSpPr>
          <p:nvPr>
            <p:custDataLst>
              <p:tags r:id="rId6"/>
            </p:custDataLst>
          </p:nvPr>
        </p:nvSpPr>
        <p:spPr bwMode="auto">
          <a:xfrm>
            <a:off x="4038600" y="3204507"/>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1" i="0" u="none" strike="noStrike" kern="1200" cap="none" spc="0" normalizeH="0" baseline="0" noProof="0" dirty="0">
                <a:ln>
                  <a:noFill/>
                </a:ln>
                <a:solidFill>
                  <a:srgbClr val="1D40EF"/>
                </a:solidFill>
                <a:effectLst/>
                <a:uLnTx/>
                <a:uFillTx/>
                <a:latin typeface="Calibri"/>
                <a:ea typeface="+mn-ea"/>
                <a:cs typeface="+mn-cs"/>
              </a:rPr>
              <a:t>Implementation:</a:t>
            </a:r>
          </a:p>
        </p:txBody>
      </p:sp>
      <p:sp>
        <p:nvSpPr>
          <p:cNvPr id="976905" name="Rectangle 9"/>
          <p:cNvSpPr>
            <a:spLocks noChangeArrowheads="1"/>
          </p:cNvSpPr>
          <p:nvPr>
            <p:custDataLst>
              <p:tags r:id="rId7"/>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Shift a new bit in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Shift a bit out on each clock edge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Serial-to-parallel converter</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converts serial input (</a:t>
            </a: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S</a:t>
            </a:r>
            <a:r>
              <a:rPr kumimoji="0" lang="en-US" sz="2600" b="0" i="0" u="none" strike="noStrike" kern="1200" cap="none" spc="0" normalizeH="0" baseline="-25000" noProof="0" dirty="0">
                <a:ln>
                  <a:noFill/>
                </a:ln>
                <a:solidFill>
                  <a:prstClr val="black"/>
                </a:solidFill>
                <a:effectLst/>
                <a:uLnTx/>
                <a:uFillTx/>
                <a:latin typeface="Calibri"/>
                <a:ea typeface="+mn-ea"/>
                <a:cs typeface="Arial" charset="0"/>
              </a:rPr>
              <a:t>in</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 to parallel output (</a:t>
            </a:r>
            <a:r>
              <a:rPr kumimoji="0" lang="en-US" sz="26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26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6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6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600" b="0" i="0" u="none" strike="noStrike" kern="1200" cap="none" spc="0" normalizeH="0" baseline="0" noProof="0" dirty="0">
                <a:ln>
                  <a:noFill/>
                </a:ln>
                <a:solidFill>
                  <a:prstClr val="black"/>
                </a:solidFill>
                <a:effectLst/>
                <a:uLnTx/>
                <a:uFillTx/>
                <a:latin typeface="Calibri"/>
                <a:ea typeface="+mn-ea"/>
                <a:cs typeface="Arial" charset="0"/>
              </a:rPr>
              <a:t>)</a:t>
            </a:r>
          </a:p>
        </p:txBody>
      </p:sp>
      <p:sp>
        <p:nvSpPr>
          <p:cNvPr id="12" name="TextBox 11"/>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Shift Registers</a:t>
            </a:r>
          </a:p>
        </p:txBody>
      </p:sp>
      <p:sp>
        <p:nvSpPr>
          <p:cNvPr id="13" name="Text Box 7"/>
          <p:cNvSpPr txBox="1">
            <a:spLocks noChangeArrowheads="1"/>
          </p:cNvSpPr>
          <p:nvPr>
            <p:custDataLst>
              <p:tags r:id="rId8"/>
            </p:custDataLst>
          </p:nvPr>
        </p:nvSpPr>
        <p:spPr bwMode="auto">
          <a:xfrm>
            <a:off x="1524000" y="320040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1" i="0" u="none" strike="noStrike" kern="1200" cap="none" spc="0" normalizeH="0" baseline="0" noProof="0" dirty="0">
                <a:ln>
                  <a:noFill/>
                </a:ln>
                <a:solidFill>
                  <a:srgbClr val="1D40EF"/>
                </a:solidFill>
                <a:effectLst/>
                <a:uLnTx/>
                <a:uFillTx/>
                <a:latin typeface="Calibri"/>
                <a:ea typeface="+mn-ea"/>
                <a:cs typeface="+mn-cs"/>
              </a:rPr>
              <a:t>Symbol:</a:t>
            </a:r>
          </a:p>
        </p:txBody>
      </p:sp>
    </p:spTree>
    <p:extLst>
      <p:ext uri="{BB962C8B-B14F-4D97-AF65-F5344CB8AC3E}">
        <p14:creationId xmlns:p14="http://schemas.microsoft.com/office/powerpoint/2010/main" val="29261178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6"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1, acts as a normal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-bit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0, acts as a shift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Now can act as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serial-to-parallel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(S</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in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or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parallel-to-serial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err="1">
                <a:ln>
                  <a:noFill/>
                </a:ln>
                <a:solidFill>
                  <a:prstClr val="black"/>
                </a:solidFill>
                <a:effectLst/>
                <a:uLnTx/>
                <a:uFillTx/>
                <a:latin typeface="Calibri"/>
                <a:ea typeface="+mn-ea"/>
                <a:cs typeface="Arial" charset="0"/>
              </a:rPr>
              <a:t>S</a:t>
            </a:r>
            <a:r>
              <a:rPr kumimoji="0" lang="en-US" sz="2400" b="0" i="0" u="none" strike="noStrike" kern="1200" cap="none" spc="0" normalizeH="0" baseline="-25000" noProof="0" dirty="0" err="1">
                <a:ln>
                  <a:noFill/>
                </a:ln>
                <a:solidFill>
                  <a:prstClr val="black"/>
                </a:solidFill>
                <a:effectLst/>
                <a:uLnTx/>
                <a:uFillTx/>
                <a:latin typeface="Calibri"/>
                <a:ea typeface="+mn-ea"/>
                <a:cs typeface="Arial" charset="0"/>
              </a:rPr>
              <a:t>out</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Shift Register with Parallel Load</a:t>
            </a:r>
          </a:p>
        </p:txBody>
      </p:sp>
    </p:spTree>
    <p:extLst>
      <p:ext uri="{BB962C8B-B14F-4D97-AF65-F5344CB8AC3E}">
        <p14:creationId xmlns:p14="http://schemas.microsoft.com/office/powerpoint/2010/main" val="10511812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25" name="Object 5"/>
          <p:cNvGraphicFramePr>
            <a:graphicFrameLocks noGrp="1" noChangeAspect="1"/>
          </p:cNvGraphicFramePr>
          <p:nvPr>
            <p:ph sz="half" idx="4294967295"/>
            <p:custDataLst>
              <p:tags r:id="rId2"/>
            </p:custDataLst>
          </p:nvPr>
        </p:nvGraphicFramePr>
        <p:xfrm>
          <a:off x="1295400" y="3416300"/>
          <a:ext cx="7315200" cy="2146300"/>
        </p:xfrm>
        <a:graphic>
          <a:graphicData uri="http://schemas.openxmlformats.org/presentationml/2006/ole">
            <mc:AlternateContent xmlns:mc="http://schemas.openxmlformats.org/markup-compatibility/2006">
              <mc:Choice xmlns:v="urn:schemas-microsoft-com:vml" Requires="v">
                <p:oleObj spid="_x0000_s18438" name="VISIO" r:id="rId8" imgW="3257640" imgH="1000080" progId="Visio.Drawing.6">
                  <p:embed/>
                </p:oleObj>
              </mc:Choice>
              <mc:Fallback>
                <p:oleObj name="VISIO" r:id="rId8" imgW="3257640" imgH="1000080" progId="Visio.Drawing.6">
                  <p:embed/>
                  <p:pic>
                    <p:nvPicPr>
                      <p:cNvPr id="97792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416300"/>
                        <a:ext cx="7315200" cy="2146300"/>
                      </a:xfrm>
                      <a:prstGeom prst="rect">
                        <a:avLst/>
                      </a:prstGeom>
                    </p:spPr>
                  </p:pic>
                </p:oleObj>
              </mc:Fallback>
            </mc:AlternateContent>
          </a:graphicData>
        </a:graphic>
      </p:graphicFrame>
      <p:sp>
        <p:nvSpPr>
          <p:cNvPr id="97792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a:ln>
                <a:noFill/>
              </a:ln>
              <a:solidFill>
                <a:prstClr val="black"/>
              </a:solidFill>
              <a:effectLst/>
              <a:uLnTx/>
              <a:uFillTx/>
              <a:latin typeface="Times New Roman" pitchFamily="18" charset="0"/>
              <a:ea typeface="+mn-ea"/>
              <a:cs typeface="Arial" charset="0"/>
            </a:endParaRPr>
          </a:p>
        </p:txBody>
      </p:sp>
      <p:sp>
        <p:nvSpPr>
          <p:cNvPr id="977926"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1, acts as a normal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-bit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When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Load</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 0, acts as a shift register</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Now can act as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serial-to-parallel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(S</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in</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Q</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or a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parallel-to-serial converter</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1" u="none" strike="noStrike" kern="1200" cap="none" spc="0" normalizeH="0" baseline="0" noProof="0" dirty="0">
                <a:ln>
                  <a:noFill/>
                </a:ln>
                <a:solidFill>
                  <a:prstClr val="black"/>
                </a:solidFill>
                <a:effectLst/>
                <a:uLnTx/>
                <a:uFillTx/>
                <a:latin typeface="Calibri"/>
                <a:ea typeface="+mn-ea"/>
                <a:cs typeface="Arial" charset="0"/>
              </a:rPr>
              <a:t>D</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0:</a:t>
            </a:r>
            <a:r>
              <a:rPr kumimoji="0" lang="en-US" sz="2400" b="0" i="1" u="none" strike="noStrike" kern="1200" cap="none" spc="0" normalizeH="0" baseline="-25000" noProof="0" dirty="0">
                <a:ln>
                  <a:noFill/>
                </a:ln>
                <a:solidFill>
                  <a:prstClr val="black"/>
                </a:solidFill>
                <a:effectLst/>
                <a:uLnTx/>
                <a:uFillTx/>
                <a:latin typeface="Calibri"/>
                <a:ea typeface="+mn-ea"/>
                <a:cs typeface="Arial" charset="0"/>
              </a:rPr>
              <a:t>N</a:t>
            </a:r>
            <a:r>
              <a:rPr kumimoji="0" lang="en-US" sz="2400" b="0" i="0" u="none" strike="noStrike" kern="1200" cap="none" spc="0" normalizeH="0" baseline="-25000" noProof="0" dirty="0">
                <a:ln>
                  <a:noFill/>
                </a:ln>
                <a:solidFill>
                  <a:prstClr val="black"/>
                </a:solidFill>
                <a:effectLst/>
                <a:uLnTx/>
                <a:uFillTx/>
                <a:latin typeface="Calibri"/>
                <a:ea typeface="+mn-ea"/>
                <a:cs typeface="Arial" charset="0"/>
              </a:rPr>
              <a:t>-1</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to </a:t>
            </a:r>
            <a:r>
              <a:rPr kumimoji="0" lang="en-US" sz="2400" b="0" i="1" u="none" strike="noStrike" kern="1200" cap="none" spc="0" normalizeH="0" baseline="0" noProof="0" dirty="0" err="1">
                <a:ln>
                  <a:noFill/>
                </a:ln>
                <a:solidFill>
                  <a:prstClr val="black"/>
                </a:solidFill>
                <a:effectLst/>
                <a:uLnTx/>
                <a:uFillTx/>
                <a:latin typeface="Calibri"/>
                <a:ea typeface="+mn-ea"/>
                <a:cs typeface="Arial" charset="0"/>
              </a:rPr>
              <a:t>S</a:t>
            </a:r>
            <a:r>
              <a:rPr kumimoji="0" lang="en-US" sz="2400" b="0" i="0" u="none" strike="noStrike" kern="1200" cap="none" spc="0" normalizeH="0" baseline="-25000" noProof="0" dirty="0" err="1">
                <a:ln>
                  <a:noFill/>
                </a:ln>
                <a:solidFill>
                  <a:prstClr val="black"/>
                </a:solidFill>
                <a:effectLst/>
                <a:uLnTx/>
                <a:uFillTx/>
                <a:latin typeface="Calibri"/>
                <a:ea typeface="+mn-ea"/>
                <a:cs typeface="Arial" charset="0"/>
              </a:rPr>
              <a:t>out</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a:t>
            </a:r>
          </a:p>
        </p:txBody>
      </p:sp>
      <p:sp>
        <p:nvSpPr>
          <p:cNvPr id="9" name="TextBox 8"/>
          <p:cNvSpPr txBox="1"/>
          <p:nvPr/>
        </p:nvSpPr>
        <p:spPr>
          <a:xfrm>
            <a:off x="457200" y="68759"/>
            <a:ext cx="79248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Shift Register with Parallel Load</a:t>
            </a:r>
          </a:p>
        </p:txBody>
      </p:sp>
    </p:spTree>
    <p:extLst>
      <p:ext uri="{BB962C8B-B14F-4D97-AF65-F5344CB8AC3E}">
        <p14:creationId xmlns:p14="http://schemas.microsoft.com/office/powerpoint/2010/main" val="4591958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2"/>
            </p:custDataLst>
          </p:nvPr>
        </p:nvSpPr>
        <p:spPr bwMode="auto">
          <a:xfrm>
            <a:off x="2286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a:latin typeface="+mj-lt"/>
              </a:rPr>
              <a:t>Trasmissione</a:t>
            </a:r>
            <a:r>
              <a:rPr lang="en-US" sz="4400" dirty="0">
                <a:latin typeface="+mj-lt"/>
              </a:rPr>
              <a:t> </a:t>
            </a:r>
            <a:r>
              <a:rPr lang="en-US" sz="4400" dirty="0" err="1">
                <a:latin typeface="+mj-lt"/>
              </a:rPr>
              <a:t>seriale</a:t>
            </a:r>
            <a:endParaRPr lang="en-US" sz="4400" dirty="0">
              <a:latin typeface="+mj-lt"/>
            </a:endParaRPr>
          </a:p>
        </p:txBody>
      </p:sp>
      <p:sp>
        <p:nvSpPr>
          <p:cNvPr id="2" name="Rettangolo 1">
            <a:extLst>
              <a:ext uri="{FF2B5EF4-FFF2-40B4-BE49-F238E27FC236}">
                <a16:creationId xmlns:a16="http://schemas.microsoft.com/office/drawing/2014/main" id="{6641316B-20B9-4E12-83FF-136A109597CF}"/>
              </a:ext>
            </a:extLst>
          </p:cNvPr>
          <p:cNvSpPr/>
          <p:nvPr/>
        </p:nvSpPr>
        <p:spPr>
          <a:xfrm>
            <a:off x="3317204" y="3644655"/>
            <a:ext cx="495649" cy="1274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SR</a:t>
            </a:r>
            <a:r>
              <a:rPr lang="it-IT" baseline="-25000" dirty="0"/>
              <a:t>1</a:t>
            </a:r>
          </a:p>
        </p:txBody>
      </p:sp>
      <p:cxnSp>
        <p:nvCxnSpPr>
          <p:cNvPr id="4" name="Connettore 2 3">
            <a:extLst>
              <a:ext uri="{FF2B5EF4-FFF2-40B4-BE49-F238E27FC236}">
                <a16:creationId xmlns:a16="http://schemas.microsoft.com/office/drawing/2014/main" id="{B31F691A-C646-473A-AF9B-FE3C3CD0E64B}"/>
              </a:ext>
            </a:extLst>
          </p:cNvPr>
          <p:cNvCxnSpPr>
            <a:cxnSpLocks/>
            <a:endCxn id="2" idx="1"/>
          </p:cNvCxnSpPr>
          <p:nvPr/>
        </p:nvCxnSpPr>
        <p:spPr>
          <a:xfrm>
            <a:off x="2079532" y="4281964"/>
            <a:ext cx="12376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9AB5F831-A6B6-4C52-A91A-A9B617FB4B59}"/>
              </a:ext>
            </a:extLst>
          </p:cNvPr>
          <p:cNvCxnSpPr/>
          <p:nvPr/>
        </p:nvCxnSpPr>
        <p:spPr>
          <a:xfrm>
            <a:off x="2646413" y="4129564"/>
            <a:ext cx="193964" cy="3048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AFEA1862-9B83-461D-A3F3-66CD33686065}"/>
              </a:ext>
            </a:extLst>
          </p:cNvPr>
          <p:cNvSpPr txBox="1"/>
          <p:nvPr/>
        </p:nvSpPr>
        <p:spPr>
          <a:xfrm>
            <a:off x="2576522" y="3804167"/>
            <a:ext cx="333746" cy="369332"/>
          </a:xfrm>
          <a:prstGeom prst="rect">
            <a:avLst/>
          </a:prstGeom>
          <a:noFill/>
        </p:spPr>
        <p:txBody>
          <a:bodyPr wrap="none" rtlCol="0">
            <a:spAutoFit/>
          </a:bodyPr>
          <a:lstStyle/>
          <a:p>
            <a:r>
              <a:rPr lang="it-IT" dirty="0"/>
              <a:t>N</a:t>
            </a:r>
          </a:p>
        </p:txBody>
      </p:sp>
      <p:cxnSp>
        <p:nvCxnSpPr>
          <p:cNvPr id="14" name="Connettore 2 13">
            <a:extLst>
              <a:ext uri="{FF2B5EF4-FFF2-40B4-BE49-F238E27FC236}">
                <a16:creationId xmlns:a16="http://schemas.microsoft.com/office/drawing/2014/main" id="{3C8ED4E5-42A9-4283-8E45-7E384384F694}"/>
              </a:ext>
            </a:extLst>
          </p:cNvPr>
          <p:cNvCxnSpPr>
            <a:cxnSpLocks/>
          </p:cNvCxnSpPr>
          <p:nvPr/>
        </p:nvCxnSpPr>
        <p:spPr>
          <a:xfrm>
            <a:off x="2993932" y="4757637"/>
            <a:ext cx="3232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050E852-168C-472A-BD11-AFB7B86696D5}"/>
              </a:ext>
            </a:extLst>
          </p:cNvPr>
          <p:cNvSpPr txBox="1"/>
          <p:nvPr/>
        </p:nvSpPr>
        <p:spPr>
          <a:xfrm>
            <a:off x="2620605" y="4566105"/>
            <a:ext cx="439544" cy="369332"/>
          </a:xfrm>
          <a:prstGeom prst="rect">
            <a:avLst/>
          </a:prstGeom>
          <a:noFill/>
        </p:spPr>
        <p:txBody>
          <a:bodyPr wrap="none" rtlCol="0">
            <a:spAutoFit/>
          </a:bodyPr>
          <a:lstStyle/>
          <a:p>
            <a:r>
              <a:rPr lang="it-IT" dirty="0" err="1"/>
              <a:t>clk</a:t>
            </a:r>
            <a:endParaRPr lang="it-IT" dirty="0"/>
          </a:p>
        </p:txBody>
      </p:sp>
      <p:sp>
        <p:nvSpPr>
          <p:cNvPr id="17" name="Rettangolo 16">
            <a:extLst>
              <a:ext uri="{FF2B5EF4-FFF2-40B4-BE49-F238E27FC236}">
                <a16:creationId xmlns:a16="http://schemas.microsoft.com/office/drawing/2014/main" id="{AE6D48B6-593C-4BD9-A0BB-29A51575F969}"/>
              </a:ext>
            </a:extLst>
          </p:cNvPr>
          <p:cNvSpPr/>
          <p:nvPr/>
        </p:nvSpPr>
        <p:spPr>
          <a:xfrm>
            <a:off x="5246287" y="3644655"/>
            <a:ext cx="495649" cy="1274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SR</a:t>
            </a:r>
            <a:r>
              <a:rPr lang="it-IT" baseline="-25000" dirty="0"/>
              <a:t>2</a:t>
            </a:r>
            <a:endParaRPr lang="it-IT" dirty="0"/>
          </a:p>
        </p:txBody>
      </p:sp>
      <p:cxnSp>
        <p:nvCxnSpPr>
          <p:cNvPr id="18" name="Connettore 2 17">
            <a:extLst>
              <a:ext uri="{FF2B5EF4-FFF2-40B4-BE49-F238E27FC236}">
                <a16:creationId xmlns:a16="http://schemas.microsoft.com/office/drawing/2014/main" id="{F836125E-9D30-4599-AD48-58C6C76681AA}"/>
              </a:ext>
            </a:extLst>
          </p:cNvPr>
          <p:cNvCxnSpPr>
            <a:cxnSpLocks/>
          </p:cNvCxnSpPr>
          <p:nvPr/>
        </p:nvCxnSpPr>
        <p:spPr>
          <a:xfrm>
            <a:off x="4923015" y="4757637"/>
            <a:ext cx="3232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9" name="Gruppo 28">
            <a:extLst>
              <a:ext uri="{FF2B5EF4-FFF2-40B4-BE49-F238E27FC236}">
                <a16:creationId xmlns:a16="http://schemas.microsoft.com/office/drawing/2014/main" id="{8E557B3C-681A-4E0F-8706-B58DB2450CED}"/>
              </a:ext>
            </a:extLst>
          </p:cNvPr>
          <p:cNvGrpSpPr/>
          <p:nvPr/>
        </p:nvGrpSpPr>
        <p:grpSpPr>
          <a:xfrm>
            <a:off x="3150950" y="4757636"/>
            <a:ext cx="1777839" cy="637310"/>
            <a:chOff x="2844800" y="3856181"/>
            <a:chExt cx="1777839" cy="637310"/>
          </a:xfrm>
        </p:grpSpPr>
        <p:cxnSp>
          <p:nvCxnSpPr>
            <p:cNvPr id="19" name="Connettore 2 18">
              <a:extLst>
                <a:ext uri="{FF2B5EF4-FFF2-40B4-BE49-F238E27FC236}">
                  <a16:creationId xmlns:a16="http://schemas.microsoft.com/office/drawing/2014/main" id="{346EE30A-809A-4C97-9EDD-B12096BE502C}"/>
                </a:ext>
              </a:extLst>
            </p:cNvPr>
            <p:cNvCxnSpPr>
              <a:cxnSpLocks/>
            </p:cNvCxnSpPr>
            <p:nvPr/>
          </p:nvCxnSpPr>
          <p:spPr>
            <a:xfrm>
              <a:off x="2844800" y="3856182"/>
              <a:ext cx="1655536" cy="637308"/>
            </a:xfrm>
            <a:prstGeom prst="bentConnector3">
              <a:avLst>
                <a:gd name="adj1" fmla="val -300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8" name="Connettore 2 18">
              <a:extLst>
                <a:ext uri="{FF2B5EF4-FFF2-40B4-BE49-F238E27FC236}">
                  <a16:creationId xmlns:a16="http://schemas.microsoft.com/office/drawing/2014/main" id="{B21B64AD-F01B-4224-8B63-951254A9C794}"/>
                </a:ext>
              </a:extLst>
            </p:cNvPr>
            <p:cNvCxnSpPr>
              <a:cxnSpLocks/>
            </p:cNvCxnSpPr>
            <p:nvPr/>
          </p:nvCxnSpPr>
          <p:spPr>
            <a:xfrm rot="5400000" flipH="1" flipV="1">
              <a:off x="4242833" y="4113685"/>
              <a:ext cx="637310" cy="122302"/>
            </a:xfrm>
            <a:prstGeom prst="bentConnector3">
              <a:avLst>
                <a:gd name="adj1" fmla="val 181"/>
              </a:avLst>
            </a:prstGeom>
            <a:ln w="19050">
              <a:tailEnd type="none"/>
            </a:ln>
          </p:spPr>
          <p:style>
            <a:lnRef idx="1">
              <a:schemeClr val="accent1"/>
            </a:lnRef>
            <a:fillRef idx="0">
              <a:schemeClr val="accent1"/>
            </a:fillRef>
            <a:effectRef idx="0">
              <a:schemeClr val="accent1"/>
            </a:effectRef>
            <a:fontRef idx="minor">
              <a:schemeClr val="tx1"/>
            </a:fontRef>
          </p:style>
        </p:cxnSp>
      </p:grpSp>
      <p:cxnSp>
        <p:nvCxnSpPr>
          <p:cNvPr id="34" name="Connettore 2 33">
            <a:extLst>
              <a:ext uri="{FF2B5EF4-FFF2-40B4-BE49-F238E27FC236}">
                <a16:creationId xmlns:a16="http://schemas.microsoft.com/office/drawing/2014/main" id="{22000E44-6C4B-4DAE-A076-22644871EA0D}"/>
              </a:ext>
            </a:extLst>
          </p:cNvPr>
          <p:cNvCxnSpPr>
            <a:cxnSpLocks/>
            <a:endCxn id="17" idx="1"/>
          </p:cNvCxnSpPr>
          <p:nvPr/>
        </p:nvCxnSpPr>
        <p:spPr>
          <a:xfrm>
            <a:off x="3769785" y="4281964"/>
            <a:ext cx="14765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E71661E1-E509-448E-A680-665F9BE7706B}"/>
              </a:ext>
            </a:extLst>
          </p:cNvPr>
          <p:cNvCxnSpPr/>
          <p:nvPr/>
        </p:nvCxnSpPr>
        <p:spPr>
          <a:xfrm>
            <a:off x="6150457" y="4129564"/>
            <a:ext cx="193964"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9BA7D205-F43E-42AB-83DA-69793962FB6E}"/>
              </a:ext>
            </a:extLst>
          </p:cNvPr>
          <p:cNvCxnSpPr>
            <a:cxnSpLocks/>
          </p:cNvCxnSpPr>
          <p:nvPr/>
        </p:nvCxnSpPr>
        <p:spPr>
          <a:xfrm>
            <a:off x="5717838" y="4281964"/>
            <a:ext cx="12376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94733014-1C28-467B-8ACB-A3C5E2FA6772}"/>
              </a:ext>
            </a:extLst>
          </p:cNvPr>
          <p:cNvSpPr txBox="1"/>
          <p:nvPr/>
        </p:nvSpPr>
        <p:spPr>
          <a:xfrm>
            <a:off x="6080566" y="3798332"/>
            <a:ext cx="333746" cy="369332"/>
          </a:xfrm>
          <a:prstGeom prst="rect">
            <a:avLst/>
          </a:prstGeom>
          <a:noFill/>
        </p:spPr>
        <p:txBody>
          <a:bodyPr wrap="none" rtlCol="0">
            <a:spAutoFit/>
          </a:bodyPr>
          <a:lstStyle/>
          <a:p>
            <a:r>
              <a:rPr lang="it-IT" dirty="0"/>
              <a:t>N</a:t>
            </a:r>
          </a:p>
        </p:txBody>
      </p:sp>
      <p:sp>
        <p:nvSpPr>
          <p:cNvPr id="40" name="CasellaDiTesto 39">
            <a:extLst>
              <a:ext uri="{FF2B5EF4-FFF2-40B4-BE49-F238E27FC236}">
                <a16:creationId xmlns:a16="http://schemas.microsoft.com/office/drawing/2014/main" id="{DF59CF44-8388-4700-AF2C-E8E33774F392}"/>
              </a:ext>
            </a:extLst>
          </p:cNvPr>
          <p:cNvSpPr txBox="1"/>
          <p:nvPr/>
        </p:nvSpPr>
        <p:spPr>
          <a:xfrm>
            <a:off x="1717608" y="4065032"/>
            <a:ext cx="495649" cy="369332"/>
          </a:xfrm>
          <a:prstGeom prst="rect">
            <a:avLst/>
          </a:prstGeom>
          <a:noFill/>
        </p:spPr>
        <p:txBody>
          <a:bodyPr wrap="none" rtlCol="0">
            <a:spAutoFit/>
          </a:bodyPr>
          <a:lstStyle/>
          <a:p>
            <a:r>
              <a:rPr lang="it-IT" dirty="0" err="1"/>
              <a:t>D</a:t>
            </a:r>
            <a:r>
              <a:rPr lang="it-IT" baseline="-25000" dirty="0" err="1"/>
              <a:t>in</a:t>
            </a:r>
            <a:r>
              <a:rPr lang="it-IT" dirty="0"/>
              <a:t> </a:t>
            </a:r>
          </a:p>
        </p:txBody>
      </p:sp>
      <p:sp>
        <p:nvSpPr>
          <p:cNvPr id="41" name="CasellaDiTesto 40">
            <a:extLst>
              <a:ext uri="{FF2B5EF4-FFF2-40B4-BE49-F238E27FC236}">
                <a16:creationId xmlns:a16="http://schemas.microsoft.com/office/drawing/2014/main" id="{A4E953E9-AB4D-44E8-B4D9-935F9556C4E0}"/>
              </a:ext>
            </a:extLst>
          </p:cNvPr>
          <p:cNvSpPr txBox="1"/>
          <p:nvPr/>
        </p:nvSpPr>
        <p:spPr>
          <a:xfrm>
            <a:off x="6899952" y="4096313"/>
            <a:ext cx="593432" cy="369332"/>
          </a:xfrm>
          <a:prstGeom prst="rect">
            <a:avLst/>
          </a:prstGeom>
          <a:noFill/>
        </p:spPr>
        <p:txBody>
          <a:bodyPr wrap="none" rtlCol="0">
            <a:spAutoFit/>
          </a:bodyPr>
          <a:lstStyle/>
          <a:p>
            <a:r>
              <a:rPr lang="it-IT" dirty="0" err="1"/>
              <a:t>D</a:t>
            </a:r>
            <a:r>
              <a:rPr lang="it-IT" baseline="-25000" dirty="0" err="1"/>
              <a:t>out</a:t>
            </a:r>
            <a:r>
              <a:rPr lang="it-IT" dirty="0"/>
              <a:t> </a:t>
            </a:r>
          </a:p>
        </p:txBody>
      </p:sp>
      <p:cxnSp>
        <p:nvCxnSpPr>
          <p:cNvPr id="42" name="Connettore 2 41">
            <a:extLst>
              <a:ext uri="{FF2B5EF4-FFF2-40B4-BE49-F238E27FC236}">
                <a16:creationId xmlns:a16="http://schemas.microsoft.com/office/drawing/2014/main" id="{E61F4310-CF77-4CF9-9DC5-3DB01E31AAE5}"/>
              </a:ext>
            </a:extLst>
          </p:cNvPr>
          <p:cNvCxnSpPr>
            <a:cxnSpLocks/>
          </p:cNvCxnSpPr>
          <p:nvPr/>
        </p:nvCxnSpPr>
        <p:spPr>
          <a:xfrm>
            <a:off x="2993932" y="3775934"/>
            <a:ext cx="3232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70B407BB-308C-4D47-A942-ECA4248C2ED5}"/>
              </a:ext>
            </a:extLst>
          </p:cNvPr>
          <p:cNvSpPr txBox="1"/>
          <p:nvPr/>
        </p:nvSpPr>
        <p:spPr>
          <a:xfrm>
            <a:off x="2604510" y="3429000"/>
            <a:ext cx="636713" cy="369332"/>
          </a:xfrm>
          <a:prstGeom prst="rect">
            <a:avLst/>
          </a:prstGeom>
          <a:noFill/>
        </p:spPr>
        <p:txBody>
          <a:bodyPr wrap="none" rtlCol="0">
            <a:spAutoFit/>
          </a:bodyPr>
          <a:lstStyle/>
          <a:p>
            <a:r>
              <a:rPr lang="it-IT" dirty="0"/>
              <a:t>Load</a:t>
            </a:r>
          </a:p>
        </p:txBody>
      </p:sp>
      <p:sp>
        <p:nvSpPr>
          <p:cNvPr id="44" name="Rectangle 6">
            <a:extLst>
              <a:ext uri="{FF2B5EF4-FFF2-40B4-BE49-F238E27FC236}">
                <a16:creationId xmlns:a16="http://schemas.microsoft.com/office/drawing/2014/main" id="{E908E04C-7B1F-4C1F-B4FC-A3E1A182978E}"/>
              </a:ext>
            </a:extLst>
          </p:cNvPr>
          <p:cNvSpPr>
            <a:spLocks noChangeArrowheads="1"/>
          </p:cNvSpPr>
          <p:nvPr>
            <p:custDataLst>
              <p:tags r:id="rId3"/>
            </p:custDataLst>
          </p:nvPr>
        </p:nvSpPr>
        <p:spPr bwMode="auto">
          <a:xfrm>
            <a:off x="3810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Gli</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shifter registers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possono</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essere</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utilizzzati</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per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realizzare</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un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trasmettitore</a:t>
            </a:r>
            <a:r>
              <a:rPr kumimoji="0" lang="en-US" sz="2400" b="0" i="0" u="none" strike="noStrike" kern="1200" cap="none" spc="0" normalizeH="0" baseline="0" noProof="0" dirty="0">
                <a:ln>
                  <a:noFill/>
                </a:ln>
                <a:solidFill>
                  <a:prstClr val="black"/>
                </a:solidFill>
                <a:effectLst/>
                <a:uLnTx/>
                <a:uFillTx/>
                <a:latin typeface="Calibri"/>
                <a:ea typeface="+mn-ea"/>
                <a:cs typeface="Arial" charset="0"/>
              </a:rPr>
              <a:t> </a:t>
            </a:r>
            <a:r>
              <a:rPr kumimoji="0" lang="en-US" sz="2400" b="0" i="0" u="none" strike="noStrike" kern="1200" cap="none" spc="0" normalizeH="0" baseline="0" noProof="0" dirty="0" err="1">
                <a:ln>
                  <a:noFill/>
                </a:ln>
                <a:solidFill>
                  <a:prstClr val="black"/>
                </a:solidFill>
                <a:effectLst/>
                <a:uLnTx/>
                <a:uFillTx/>
                <a:latin typeface="Calibri"/>
                <a:ea typeface="+mn-ea"/>
                <a:cs typeface="Arial" charset="0"/>
              </a:rPr>
              <a:t>seriale</a:t>
            </a:r>
            <a:endParaRPr kumimoji="0" lang="en-US" sz="2400" b="0" i="0" u="none" strike="noStrike" kern="1200" cap="none" spc="0" normalizeH="0" baseline="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lang="en-US" sz="2400" dirty="0" err="1">
                <a:solidFill>
                  <a:prstClr val="black"/>
                </a:solidFill>
                <a:latin typeface="Calibri"/>
                <a:cs typeface="Arial" charset="0"/>
              </a:rPr>
              <a:t>Gli</a:t>
            </a:r>
            <a:r>
              <a:rPr lang="en-US" sz="2400" dirty="0">
                <a:solidFill>
                  <a:prstClr val="black"/>
                </a:solidFill>
                <a:latin typeface="Calibri"/>
                <a:cs typeface="Arial" charset="0"/>
              </a:rPr>
              <a:t> N bit di </a:t>
            </a:r>
            <a:r>
              <a:rPr lang="en-US" sz="2400" dirty="0" err="1">
                <a:solidFill>
                  <a:prstClr val="black"/>
                </a:solidFill>
                <a:latin typeface="Calibri"/>
                <a:cs typeface="Arial" charset="0"/>
              </a:rPr>
              <a:t>dato</a:t>
            </a:r>
            <a:r>
              <a:rPr lang="en-US" sz="2400" dirty="0">
                <a:solidFill>
                  <a:prstClr val="black"/>
                </a:solidFill>
                <a:latin typeface="Calibri"/>
                <a:cs typeface="Arial" charset="0"/>
              </a:rPr>
              <a:t> D</a:t>
            </a:r>
            <a:r>
              <a:rPr lang="en-US" sz="2400" baseline="-25000" dirty="0">
                <a:solidFill>
                  <a:prstClr val="black"/>
                </a:solidFill>
                <a:latin typeface="Calibri"/>
                <a:cs typeface="Arial" charset="0"/>
              </a:rPr>
              <a:t>in </a:t>
            </a:r>
            <a:r>
              <a:rPr lang="en-US" sz="2400" dirty="0" err="1">
                <a:solidFill>
                  <a:prstClr val="black"/>
                </a:solidFill>
                <a:latin typeface="Calibri"/>
                <a:cs typeface="Arial" charset="0"/>
              </a:rPr>
              <a:t>sono</a:t>
            </a:r>
            <a:r>
              <a:rPr lang="en-US" sz="2400" dirty="0">
                <a:solidFill>
                  <a:prstClr val="black"/>
                </a:solidFill>
                <a:latin typeface="Calibri"/>
                <a:cs typeface="Arial" charset="0"/>
              </a:rPr>
              <a:t> </a:t>
            </a:r>
            <a:r>
              <a:rPr lang="en-US" sz="2400" dirty="0" err="1">
                <a:solidFill>
                  <a:prstClr val="black"/>
                </a:solidFill>
                <a:latin typeface="Calibri"/>
                <a:cs typeface="Arial" charset="0"/>
              </a:rPr>
              <a:t>inviati</a:t>
            </a:r>
            <a:r>
              <a:rPr lang="en-US" sz="2400" dirty="0">
                <a:solidFill>
                  <a:prstClr val="black"/>
                </a:solidFill>
                <a:latin typeface="Calibri"/>
                <a:cs typeface="Arial" charset="0"/>
              </a:rPr>
              <a:t> </a:t>
            </a:r>
            <a:r>
              <a:rPr lang="en-US" sz="2400" dirty="0" err="1">
                <a:solidFill>
                  <a:prstClr val="black"/>
                </a:solidFill>
                <a:latin typeface="Calibri"/>
                <a:cs typeface="Arial" charset="0"/>
              </a:rPr>
              <a:t>allo</a:t>
            </a:r>
            <a:r>
              <a:rPr lang="en-US" sz="2400" dirty="0">
                <a:solidFill>
                  <a:prstClr val="black"/>
                </a:solidFill>
                <a:latin typeface="Calibri"/>
                <a:cs typeface="Arial" charset="0"/>
              </a:rPr>
              <a:t> shifter register SR</a:t>
            </a:r>
            <a:r>
              <a:rPr lang="en-US" sz="2400" baseline="-25000" dirty="0">
                <a:solidFill>
                  <a:prstClr val="black"/>
                </a:solidFill>
                <a:latin typeface="Calibri"/>
                <a:cs typeface="Arial" charset="0"/>
              </a:rPr>
              <a:t>1</a:t>
            </a:r>
          </a:p>
          <a:p>
            <a:pPr marL="342900" indent="-342900">
              <a:spcBef>
                <a:spcPct val="20000"/>
              </a:spcBef>
              <a:buFontTx/>
              <a:buChar char="•"/>
              <a:defRPr/>
            </a:pPr>
            <a:r>
              <a:rPr lang="en-US" sz="2400" dirty="0">
                <a:solidFill>
                  <a:prstClr val="black"/>
                </a:solidFill>
                <a:latin typeface="Calibri"/>
                <a:cs typeface="Arial" charset="0"/>
              </a:rPr>
              <a:t>I </a:t>
            </a:r>
            <a:r>
              <a:rPr lang="en-US" sz="2400" dirty="0" err="1">
                <a:solidFill>
                  <a:prstClr val="black"/>
                </a:solidFill>
                <a:latin typeface="Calibri"/>
                <a:cs typeface="Arial" charset="0"/>
              </a:rPr>
              <a:t>segnali</a:t>
            </a:r>
            <a:r>
              <a:rPr lang="en-US" sz="2400" dirty="0">
                <a:solidFill>
                  <a:prstClr val="black"/>
                </a:solidFill>
                <a:latin typeface="Calibri"/>
                <a:cs typeface="Arial" charset="0"/>
              </a:rPr>
              <a:t> di clock e </a:t>
            </a:r>
            <a:r>
              <a:rPr lang="en-US" sz="2400" dirty="0" err="1">
                <a:solidFill>
                  <a:prstClr val="black"/>
                </a:solidFill>
                <a:latin typeface="Calibri"/>
                <a:cs typeface="Arial" charset="0"/>
              </a:rPr>
              <a:t>S</a:t>
            </a:r>
            <a:r>
              <a:rPr lang="en-US" sz="2400" baseline="-25000" dirty="0" err="1">
                <a:solidFill>
                  <a:prstClr val="black"/>
                </a:solidFill>
                <a:latin typeface="Calibri"/>
                <a:cs typeface="Arial" charset="0"/>
              </a:rPr>
              <a:t>out</a:t>
            </a:r>
            <a:r>
              <a:rPr lang="en-US" sz="2400" dirty="0">
                <a:solidFill>
                  <a:prstClr val="black"/>
                </a:solidFill>
                <a:latin typeface="Calibri"/>
                <a:cs typeface="Arial" charset="0"/>
              </a:rPr>
              <a:t> </a:t>
            </a:r>
            <a:r>
              <a:rPr lang="en-US" sz="2400" dirty="0" err="1">
                <a:solidFill>
                  <a:prstClr val="black"/>
                </a:solidFill>
                <a:latin typeface="Calibri"/>
                <a:cs typeface="Arial" charset="0"/>
              </a:rPr>
              <a:t>sono</a:t>
            </a:r>
            <a:r>
              <a:rPr lang="en-US" sz="2400" dirty="0">
                <a:solidFill>
                  <a:prstClr val="black"/>
                </a:solidFill>
                <a:latin typeface="Calibri"/>
                <a:cs typeface="Arial" charset="0"/>
              </a:rPr>
              <a:t> </a:t>
            </a:r>
            <a:r>
              <a:rPr lang="en-US" sz="2400" dirty="0" err="1">
                <a:solidFill>
                  <a:prstClr val="black"/>
                </a:solidFill>
                <a:latin typeface="Calibri"/>
                <a:cs typeface="Arial" charset="0"/>
              </a:rPr>
              <a:t>inviati</a:t>
            </a:r>
            <a:r>
              <a:rPr lang="en-US" sz="2400" dirty="0">
                <a:solidFill>
                  <a:prstClr val="black"/>
                </a:solidFill>
                <a:latin typeface="Calibri"/>
                <a:cs typeface="Arial" charset="0"/>
              </a:rPr>
              <a:t> al </a:t>
            </a:r>
            <a:r>
              <a:rPr lang="en-US" sz="2400" dirty="0" err="1">
                <a:solidFill>
                  <a:prstClr val="black"/>
                </a:solidFill>
                <a:latin typeface="Calibri"/>
                <a:cs typeface="Arial" charset="0"/>
              </a:rPr>
              <a:t>ricevitore</a:t>
            </a:r>
            <a:r>
              <a:rPr lang="en-US" sz="2400" dirty="0">
                <a:solidFill>
                  <a:prstClr val="black"/>
                </a:solidFill>
                <a:latin typeface="Calibri"/>
                <a:cs typeface="Arial" charset="0"/>
              </a:rPr>
              <a:t>  SR</a:t>
            </a:r>
            <a:r>
              <a:rPr lang="en-US" sz="2400" baseline="-25000" dirty="0">
                <a:solidFill>
                  <a:prstClr val="black"/>
                </a:solidFill>
                <a:latin typeface="Calibri"/>
                <a:cs typeface="Arial" charset="0"/>
              </a:rPr>
              <a:t>2</a:t>
            </a:r>
          </a:p>
          <a:p>
            <a:pPr marL="342900" indent="-342900">
              <a:spcBef>
                <a:spcPct val="20000"/>
              </a:spcBef>
              <a:buFontTx/>
              <a:buChar char="•"/>
              <a:defRPr/>
            </a:pPr>
            <a:r>
              <a:rPr lang="en-US" sz="2400" dirty="0">
                <a:solidFill>
                  <a:prstClr val="black"/>
                </a:solidFill>
                <a:latin typeface="Calibri"/>
                <a:cs typeface="Arial" charset="0"/>
              </a:rPr>
              <a:t>SR</a:t>
            </a:r>
            <a:r>
              <a:rPr lang="en-US" sz="2400" baseline="-25000" dirty="0">
                <a:solidFill>
                  <a:prstClr val="black"/>
                </a:solidFill>
                <a:latin typeface="Calibri"/>
                <a:cs typeface="Arial" charset="0"/>
              </a:rPr>
              <a:t>2 </a:t>
            </a:r>
            <a:r>
              <a:rPr lang="en-US" sz="2400" dirty="0">
                <a:solidFill>
                  <a:prstClr val="black"/>
                </a:solidFill>
                <a:latin typeface="Calibri"/>
                <a:cs typeface="Arial" charset="0"/>
              </a:rPr>
              <a:t> </a:t>
            </a:r>
            <a:r>
              <a:rPr lang="en-US" sz="2400" dirty="0" err="1">
                <a:solidFill>
                  <a:prstClr val="black"/>
                </a:solidFill>
                <a:latin typeface="Calibri"/>
                <a:cs typeface="Arial" charset="0"/>
              </a:rPr>
              <a:t>viene</a:t>
            </a:r>
            <a:r>
              <a:rPr lang="en-US" sz="2400" dirty="0">
                <a:solidFill>
                  <a:prstClr val="black"/>
                </a:solidFill>
                <a:latin typeface="Calibri"/>
                <a:cs typeface="Arial" charset="0"/>
              </a:rPr>
              <a:t> </a:t>
            </a:r>
            <a:r>
              <a:rPr lang="en-US" sz="2400" dirty="0" err="1">
                <a:solidFill>
                  <a:prstClr val="black"/>
                </a:solidFill>
                <a:latin typeface="Calibri"/>
                <a:cs typeface="Arial" charset="0"/>
              </a:rPr>
              <a:t>utilizzato</a:t>
            </a:r>
            <a:r>
              <a:rPr lang="en-US" sz="2400" dirty="0">
                <a:solidFill>
                  <a:prstClr val="black"/>
                </a:solidFill>
                <a:latin typeface="Calibri"/>
                <a:cs typeface="Arial" charset="0"/>
              </a:rPr>
              <a:t> per </a:t>
            </a:r>
            <a:r>
              <a:rPr lang="en-US" sz="2400" dirty="0" err="1">
                <a:solidFill>
                  <a:prstClr val="black"/>
                </a:solidFill>
                <a:latin typeface="Calibri"/>
                <a:cs typeface="Arial" charset="0"/>
              </a:rPr>
              <a:t>ricostruire</a:t>
            </a:r>
            <a:r>
              <a:rPr lang="en-US" sz="2400" dirty="0">
                <a:solidFill>
                  <a:prstClr val="black"/>
                </a:solidFill>
                <a:latin typeface="Calibri"/>
                <a:cs typeface="Arial" charset="0"/>
              </a:rPr>
              <a:t> il </a:t>
            </a:r>
            <a:r>
              <a:rPr lang="en-US" sz="2400" dirty="0" err="1">
                <a:solidFill>
                  <a:prstClr val="black"/>
                </a:solidFill>
                <a:latin typeface="Calibri"/>
                <a:cs typeface="Arial" charset="0"/>
              </a:rPr>
              <a:t>dato</a:t>
            </a:r>
            <a:r>
              <a:rPr lang="en-US" sz="2400" dirty="0">
                <a:solidFill>
                  <a:prstClr val="black"/>
                </a:solidFill>
                <a:latin typeface="Calibri"/>
                <a:cs typeface="Arial" charset="0"/>
              </a:rPr>
              <a:t> </a:t>
            </a:r>
            <a:r>
              <a:rPr lang="en-US" sz="2400" dirty="0" err="1">
                <a:solidFill>
                  <a:prstClr val="black"/>
                </a:solidFill>
                <a:latin typeface="Calibri"/>
                <a:cs typeface="Arial" charset="0"/>
              </a:rPr>
              <a:t>D</a:t>
            </a:r>
            <a:r>
              <a:rPr lang="en-US" sz="2400" baseline="-25000" dirty="0" err="1">
                <a:solidFill>
                  <a:prstClr val="black"/>
                </a:solidFill>
                <a:latin typeface="Calibri"/>
                <a:cs typeface="Arial" charset="0"/>
              </a:rPr>
              <a:t>out</a:t>
            </a:r>
            <a:endParaRPr kumimoji="0" lang="en-US" sz="2400" b="0" i="0" u="none" strike="noStrike" kern="1200" cap="none" spc="0" normalizeH="0" noProof="0" dirty="0">
              <a:ln>
                <a:noFill/>
              </a:ln>
              <a:solidFill>
                <a:prstClr val="black"/>
              </a:solidFill>
              <a:effectLst/>
              <a:uLnTx/>
              <a:uFillTx/>
              <a:latin typeface="Calibri"/>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2400" b="0" i="0" u="none" strike="noStrike" kern="1200" cap="none" spc="0" normalizeH="0" baseline="-25000" noProof="0" dirty="0">
              <a:ln>
                <a:noFill/>
              </a:ln>
              <a:solidFill>
                <a:prstClr val="black"/>
              </a:solidFill>
              <a:effectLst/>
              <a:uLnTx/>
              <a:uFillTx/>
              <a:latin typeface="Calibri"/>
              <a:ea typeface="+mn-ea"/>
              <a:cs typeface="Arial" charset="0"/>
            </a:endParaRPr>
          </a:p>
        </p:txBody>
      </p:sp>
      <p:sp>
        <p:nvSpPr>
          <p:cNvPr id="48" name="CasellaDiTesto 47">
            <a:extLst>
              <a:ext uri="{FF2B5EF4-FFF2-40B4-BE49-F238E27FC236}">
                <a16:creationId xmlns:a16="http://schemas.microsoft.com/office/drawing/2014/main" id="{EFAF0B60-0B11-45DB-B6FE-6F98EB134504}"/>
              </a:ext>
            </a:extLst>
          </p:cNvPr>
          <p:cNvSpPr txBox="1"/>
          <p:nvPr/>
        </p:nvSpPr>
        <p:spPr>
          <a:xfrm>
            <a:off x="3819560" y="3911647"/>
            <a:ext cx="548824" cy="369332"/>
          </a:xfrm>
          <a:prstGeom prst="rect">
            <a:avLst/>
          </a:prstGeom>
          <a:noFill/>
        </p:spPr>
        <p:txBody>
          <a:bodyPr wrap="square">
            <a:spAutoFit/>
          </a:bodyPr>
          <a:lstStyle/>
          <a:p>
            <a:r>
              <a:rPr lang="it-IT" dirty="0" err="1"/>
              <a:t>S</a:t>
            </a:r>
            <a:r>
              <a:rPr lang="it-IT" baseline="-25000" dirty="0" err="1"/>
              <a:t>out</a:t>
            </a:r>
            <a:endParaRPr lang="it-IT" dirty="0"/>
          </a:p>
        </p:txBody>
      </p:sp>
    </p:spTree>
    <p:extLst>
      <p:ext uri="{BB962C8B-B14F-4D97-AF65-F5344CB8AC3E}">
        <p14:creationId xmlns:p14="http://schemas.microsoft.com/office/powerpoint/2010/main" val="19760463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318A6-C589-4EC5-A7C9-27153BC04DD9}"/>
              </a:ext>
            </a:extLst>
          </p:cNvPr>
          <p:cNvSpPr>
            <a:spLocks noGrp="1"/>
          </p:cNvSpPr>
          <p:nvPr>
            <p:ph type="ctrTitle" idx="4294967295"/>
          </p:nvPr>
        </p:nvSpPr>
        <p:spPr>
          <a:xfrm>
            <a:off x="1143000" y="2360036"/>
            <a:ext cx="6858000" cy="2387600"/>
          </a:xfrm>
        </p:spPr>
        <p:txBody>
          <a:bodyPr/>
          <a:lstStyle/>
          <a:p>
            <a:r>
              <a:rPr lang="it-IT" dirty="0"/>
              <a:t>Memorie</a:t>
            </a:r>
          </a:p>
        </p:txBody>
      </p:sp>
    </p:spTree>
    <p:extLst>
      <p:ext uri="{BB962C8B-B14F-4D97-AF65-F5344CB8AC3E}">
        <p14:creationId xmlns:p14="http://schemas.microsoft.com/office/powerpoint/2010/main" val="343490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85246888"/>
              </p:ext>
            </p:extLst>
          </p:nvPr>
        </p:nvGraphicFramePr>
        <p:xfrm>
          <a:off x="4785360" y="3480990"/>
          <a:ext cx="3368040" cy="2462610"/>
        </p:xfrm>
        <a:graphic>
          <a:graphicData uri="http://schemas.openxmlformats.org/presentationml/2006/ole">
            <mc:AlternateContent xmlns:mc="http://schemas.openxmlformats.org/markup-compatibility/2006">
              <mc:Choice xmlns:v="urn:schemas-microsoft-com:vml" Requires="v">
                <p:oleObj spid="_x0000_s4106"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5360" y="3480990"/>
                        <a:ext cx="3368040" cy="2462610"/>
                      </a:xfrm>
                      <a:prstGeom prst="rect">
                        <a:avLst/>
                      </a:prstGeom>
                    </p:spPr>
                  </p:pic>
                </p:oleObj>
              </mc:Fallback>
            </mc:AlternateContent>
          </a:graphicData>
        </a:graphic>
      </p:graphicFrame>
      <p:sp>
        <p:nvSpPr>
          <p:cNvPr id="9789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4"/>
            </p:custDataLst>
          </p:nvPr>
        </p:nvSpPr>
        <p:spPr bwMode="auto">
          <a:xfrm>
            <a:off x="2286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5"/>
            </p:custDataLst>
          </p:nvPr>
        </p:nvSpPr>
        <p:spPr bwMode="auto">
          <a:xfrm>
            <a:off x="457200" y="990600"/>
            <a:ext cx="5562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Efficiently store large amounts of data</a:t>
            </a:r>
          </a:p>
          <a:p>
            <a:pPr marL="342900" indent="-342900">
              <a:spcBef>
                <a:spcPct val="20000"/>
              </a:spcBef>
              <a:buFontTx/>
              <a:buChar char="•"/>
            </a:pPr>
            <a:r>
              <a:rPr lang="en-US" sz="2400" dirty="0">
                <a:latin typeface="+mj-lt"/>
                <a:cs typeface="Arial" charset="0"/>
              </a:rPr>
              <a:t>3 common types:</a:t>
            </a:r>
          </a:p>
          <a:p>
            <a:pPr marL="742950" lvl="1" indent="-285750">
              <a:spcBef>
                <a:spcPct val="20000"/>
              </a:spcBef>
              <a:buFontTx/>
              <a:buChar char="–"/>
            </a:pPr>
            <a:r>
              <a:rPr lang="en-US" sz="2000" dirty="0">
                <a:latin typeface="+mj-lt"/>
                <a:cs typeface="Arial" charset="0"/>
              </a:rPr>
              <a:t>Dynamic random access memory (DRAM)</a:t>
            </a:r>
          </a:p>
          <a:p>
            <a:pPr marL="742950" lvl="1" indent="-285750">
              <a:spcBef>
                <a:spcPct val="20000"/>
              </a:spcBef>
              <a:buFontTx/>
              <a:buChar char="–"/>
            </a:pPr>
            <a:r>
              <a:rPr lang="en-US" sz="2000" dirty="0">
                <a:latin typeface="+mj-lt"/>
                <a:cs typeface="Arial" charset="0"/>
              </a:rPr>
              <a:t>Static random access memory (SRAM)</a:t>
            </a:r>
          </a:p>
          <a:p>
            <a:pPr marL="742950" lvl="1" indent="-285750">
              <a:spcBef>
                <a:spcPct val="20000"/>
              </a:spcBef>
              <a:buFontTx/>
              <a:buChar char="–"/>
            </a:pPr>
            <a:r>
              <a:rPr lang="en-US" sz="2000" dirty="0">
                <a:latin typeface="+mj-lt"/>
                <a:cs typeface="Arial" charset="0"/>
              </a:rPr>
              <a:t>Read only memory (ROM)</a:t>
            </a:r>
          </a:p>
          <a:p>
            <a:pPr marL="342900" indent="-342900">
              <a:spcBef>
                <a:spcPct val="20000"/>
              </a:spcBef>
              <a:buFontTx/>
              <a:buChar char="•"/>
            </a:pPr>
            <a:r>
              <a:rPr lang="en-US" sz="2400" i="1" dirty="0">
                <a:latin typeface="+mj-lt"/>
                <a:cs typeface="Arial" charset="0"/>
              </a:rPr>
              <a:t>M</a:t>
            </a:r>
            <a:r>
              <a:rPr lang="en-US" sz="2400" dirty="0">
                <a:latin typeface="+mj-lt"/>
                <a:cs typeface="Arial" charset="0"/>
              </a:rPr>
              <a:t>-bit data value read/ written at each unique </a:t>
            </a:r>
            <a:r>
              <a:rPr lang="en-US" sz="2400" i="1" dirty="0">
                <a:latin typeface="+mj-lt"/>
                <a:cs typeface="Arial" charset="0"/>
              </a:rPr>
              <a:t>N</a:t>
            </a:r>
            <a:r>
              <a:rPr lang="en-US" sz="2400" dirty="0">
                <a:latin typeface="+mj-lt"/>
                <a:cs typeface="Arial" charset="0"/>
              </a:rPr>
              <a:t>-bit address</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spTree>
    <p:extLst>
      <p:ext uri="{BB962C8B-B14F-4D97-AF65-F5344CB8AC3E}">
        <p14:creationId xmlns:p14="http://schemas.microsoft.com/office/powerpoint/2010/main" val="137636434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31715531"/>
              </p:ext>
            </p:extLst>
          </p:nvPr>
        </p:nvGraphicFramePr>
        <p:xfrm>
          <a:off x="6019800" y="1852735"/>
          <a:ext cx="2438400" cy="1784350"/>
        </p:xfrm>
        <a:graphic>
          <a:graphicData uri="http://schemas.openxmlformats.org/presentationml/2006/ole">
            <mc:AlternateContent xmlns:mc="http://schemas.openxmlformats.org/markup-compatibility/2006">
              <mc:Choice xmlns:v="urn:schemas-microsoft-com:vml" Requires="v">
                <p:oleObj spid="_x0000_s5138"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1852735"/>
                        <a:ext cx="2438400" cy="1784350"/>
                      </a:xfrm>
                      <a:prstGeom prst="rect">
                        <a:avLst/>
                      </a:prstGeom>
                    </p:spPr>
                  </p:pic>
                </p:oleObj>
              </mc:Fallback>
            </mc:AlternateContent>
          </a:graphicData>
        </a:graphic>
      </p:graphicFrame>
      <p:graphicFrame>
        <p:nvGraphicFramePr>
          <p:cNvPr id="97997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659398694"/>
              </p:ext>
            </p:extLst>
          </p:nvPr>
        </p:nvGraphicFramePr>
        <p:xfrm>
          <a:off x="1609627" y="4334966"/>
          <a:ext cx="5257800" cy="2454275"/>
        </p:xfrm>
        <a:graphic>
          <a:graphicData uri="http://schemas.openxmlformats.org/presentationml/2006/ole">
            <mc:AlternateContent xmlns:mc="http://schemas.openxmlformats.org/markup-compatibility/2006">
              <mc:Choice xmlns:v="urn:schemas-microsoft-com:vml" Requires="v">
                <p:oleObj spid="_x0000_s5139" name="VISIO" r:id="rId10" imgW="2552400" imgH="1246680" progId="Visio.Drawing.6">
                  <p:embed/>
                </p:oleObj>
              </mc:Choice>
              <mc:Fallback>
                <p:oleObj name="VISIO" r:id="rId10" imgW="2552400" imgH="12466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9627" y="4334966"/>
                        <a:ext cx="52578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6" name="Rectangle 8"/>
          <p:cNvSpPr>
            <a:spLocks noChangeArrowheads="1"/>
          </p:cNvSpPr>
          <p:nvPr>
            <p:custDataLst>
              <p:tags r:id="rId4"/>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2-dimensional array of bit cells </a:t>
            </a:r>
          </a:p>
          <a:p>
            <a:pPr marL="342900" indent="-342900">
              <a:spcBef>
                <a:spcPct val="20000"/>
              </a:spcBef>
              <a:buFontTx/>
              <a:buChar char="•"/>
            </a:pPr>
            <a:r>
              <a:rPr lang="en-US" sz="2400" dirty="0">
                <a:latin typeface="+mj-lt"/>
                <a:cs typeface="Arial" charset="0"/>
              </a:rPr>
              <a:t>Each bit cell stores one bit</a:t>
            </a:r>
          </a:p>
          <a:p>
            <a:pPr marL="342900" indent="-342900">
              <a:spcBef>
                <a:spcPct val="20000"/>
              </a:spcBef>
              <a:buFontTx/>
              <a:buChar char="•"/>
            </a:pPr>
            <a:r>
              <a:rPr lang="en-US" sz="2400" i="1" dirty="0">
                <a:latin typeface="+mj-lt"/>
                <a:cs typeface="Arial" charset="0"/>
              </a:rPr>
              <a:t>N</a:t>
            </a:r>
            <a:r>
              <a:rPr lang="en-US" sz="2400" dirty="0">
                <a:latin typeface="+mj-lt"/>
                <a:cs typeface="Arial" charset="0"/>
              </a:rPr>
              <a:t> address bits and </a:t>
            </a:r>
            <a:r>
              <a:rPr lang="en-US" sz="2400" i="1" dirty="0">
                <a:latin typeface="+mj-lt"/>
                <a:cs typeface="Arial" charset="0"/>
              </a:rPr>
              <a:t>M</a:t>
            </a:r>
            <a:r>
              <a:rPr lang="en-US" sz="2400" dirty="0">
                <a:latin typeface="+mj-lt"/>
                <a:cs typeface="Arial" charset="0"/>
              </a:rPr>
              <a:t> data bits:</a:t>
            </a:r>
          </a:p>
          <a:p>
            <a:pPr marL="742950" lvl="1" indent="-285750">
              <a:spcBef>
                <a:spcPct val="20000"/>
              </a:spcBef>
              <a:buFontTx/>
              <a:buChar char="–"/>
            </a:pPr>
            <a:r>
              <a:rPr lang="en-US" sz="2000" dirty="0">
                <a:latin typeface="+mj-lt"/>
                <a:cs typeface="Arial" charset="0"/>
              </a:rPr>
              <a:t>2</a:t>
            </a:r>
            <a:r>
              <a:rPr lang="en-US" sz="2000" i="1" baseline="30000" dirty="0">
                <a:latin typeface="+mj-lt"/>
                <a:cs typeface="Arial" charset="0"/>
              </a:rPr>
              <a:t>N</a:t>
            </a:r>
            <a:r>
              <a:rPr lang="en-US" sz="2000" dirty="0">
                <a:latin typeface="+mj-lt"/>
                <a:cs typeface="Arial" charset="0"/>
              </a:rPr>
              <a:t> rows and </a:t>
            </a:r>
            <a:r>
              <a:rPr lang="en-US" sz="2000" i="1" dirty="0">
                <a:latin typeface="+mj-lt"/>
                <a:cs typeface="Arial" charset="0"/>
              </a:rPr>
              <a:t>M</a:t>
            </a:r>
            <a:r>
              <a:rPr lang="en-US" sz="2000" dirty="0">
                <a:latin typeface="+mj-lt"/>
                <a:cs typeface="Arial" charset="0"/>
              </a:rPr>
              <a:t> columns</a:t>
            </a:r>
          </a:p>
          <a:p>
            <a:pPr marL="742950" lvl="1" indent="-285750">
              <a:spcBef>
                <a:spcPct val="20000"/>
              </a:spcBef>
              <a:buFontTx/>
              <a:buChar char="–"/>
            </a:pPr>
            <a:r>
              <a:rPr lang="en-US" sz="2000" b="1" dirty="0">
                <a:solidFill>
                  <a:schemeClr val="accent1"/>
                </a:solidFill>
                <a:latin typeface="+mj-lt"/>
                <a:cs typeface="Arial" charset="0"/>
              </a:rPr>
              <a:t>Depth:</a:t>
            </a:r>
            <a:r>
              <a:rPr lang="en-US" sz="2000" dirty="0">
                <a:latin typeface="+mj-lt"/>
                <a:cs typeface="Arial" charset="0"/>
              </a:rPr>
              <a:t> number of rows (number of words)</a:t>
            </a:r>
          </a:p>
          <a:p>
            <a:pPr marL="742950" lvl="1" indent="-285750">
              <a:spcBef>
                <a:spcPct val="20000"/>
              </a:spcBef>
              <a:buFontTx/>
              <a:buChar char="–"/>
            </a:pPr>
            <a:r>
              <a:rPr lang="en-US" sz="2000" b="1" dirty="0">
                <a:solidFill>
                  <a:schemeClr val="accent1"/>
                </a:solidFill>
                <a:latin typeface="+mj-lt"/>
                <a:cs typeface="Arial" charset="0"/>
              </a:rPr>
              <a:t>Width:</a:t>
            </a:r>
            <a:r>
              <a:rPr lang="en-US" sz="2000" dirty="0">
                <a:latin typeface="+mj-lt"/>
                <a:cs typeface="Arial" charset="0"/>
              </a:rPr>
              <a:t> number of columns (size of word)</a:t>
            </a:r>
          </a:p>
          <a:p>
            <a:pPr marL="742950" lvl="1" indent="-285750">
              <a:spcBef>
                <a:spcPct val="20000"/>
              </a:spcBef>
              <a:buFontTx/>
              <a:buChar char="–"/>
            </a:pPr>
            <a:r>
              <a:rPr lang="en-US" sz="2000" b="1" dirty="0">
                <a:solidFill>
                  <a:schemeClr val="accent1"/>
                </a:solidFill>
                <a:latin typeface="+mj-lt"/>
                <a:cs typeface="Arial" charset="0"/>
              </a:rPr>
              <a:t>Array size:</a:t>
            </a:r>
            <a:r>
              <a:rPr lang="en-US" sz="2000" dirty="0">
                <a:solidFill>
                  <a:schemeClr val="accent1"/>
                </a:solidFill>
                <a:latin typeface="+mj-lt"/>
                <a:cs typeface="Arial" charset="0"/>
              </a:rPr>
              <a:t> </a:t>
            </a:r>
            <a:r>
              <a:rPr lang="en-US" sz="2000" dirty="0">
                <a:latin typeface="+mj-lt"/>
                <a:cs typeface="Arial" charset="0"/>
              </a:rPr>
              <a:t>depth </a:t>
            </a:r>
            <a:r>
              <a:rPr lang="en-US" sz="2000" dirty="0">
                <a:latin typeface="+mj-lt"/>
                <a:cs typeface="Times New Roman" pitchFamily="18" charset="0"/>
              </a:rPr>
              <a:t>× width = 2</a:t>
            </a:r>
            <a:r>
              <a:rPr lang="en-US" sz="2000" i="1" baseline="30000" dirty="0">
                <a:latin typeface="+mj-lt"/>
                <a:cs typeface="Arial" charset="0"/>
              </a:rPr>
              <a:t>N</a:t>
            </a:r>
            <a:r>
              <a:rPr lang="en-US" sz="2000" dirty="0">
                <a:latin typeface="+mj-lt"/>
                <a:cs typeface="Arial" charset="0"/>
              </a:rPr>
              <a:t>  </a:t>
            </a:r>
            <a:r>
              <a:rPr lang="en-US" sz="2000" dirty="0">
                <a:latin typeface="+mj-lt"/>
                <a:cs typeface="Times New Roman" pitchFamily="18" charset="0"/>
              </a:rPr>
              <a:t>× </a:t>
            </a:r>
            <a:r>
              <a:rPr lang="en-US" sz="2000" dirty="0">
                <a:latin typeface="+mj-lt"/>
                <a:cs typeface="Arial" charset="0"/>
              </a:rPr>
              <a:t> </a:t>
            </a:r>
            <a:r>
              <a:rPr lang="en-US" sz="2000" i="1" dirty="0">
                <a:latin typeface="+mj-lt"/>
                <a:cs typeface="Arial" charset="0"/>
              </a:rPr>
              <a:t>M</a:t>
            </a:r>
            <a:r>
              <a:rPr lang="en-US" sz="2000" dirty="0">
                <a:latin typeface="+mj-lt"/>
                <a:cs typeface="Arial" charset="0"/>
              </a:rPr>
              <a:t> </a:t>
            </a:r>
          </a:p>
          <a:p>
            <a:pPr>
              <a:spcBef>
                <a:spcPct val="20000"/>
              </a:spcBef>
            </a:pPr>
            <a:endParaRPr lang="en-US" sz="2400" dirty="0">
              <a:latin typeface="+mj-lt"/>
              <a:cs typeface="Times New Roman" pitchFamily="18" charset="0"/>
            </a:endParaRPr>
          </a:p>
        </p:txBody>
      </p:sp>
      <p:sp>
        <p:nvSpPr>
          <p:cNvPr id="97997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spTree>
    <p:extLst>
      <p:ext uri="{BB962C8B-B14F-4D97-AF65-F5344CB8AC3E}">
        <p14:creationId xmlns:p14="http://schemas.microsoft.com/office/powerpoint/2010/main" val="232014558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8" name="Rectangle 4"/>
          <p:cNvSpPr>
            <a:spLocks noGrp="1" noChangeArrowheads="1"/>
          </p:cNvSpPr>
          <p:nvPr>
            <p:ph idx="4294967295"/>
            <p:custDataLst>
              <p:tags r:id="rId1"/>
            </p:custDataLst>
          </p:nvPr>
        </p:nvSpPr>
        <p:spPr>
          <a:xfrm>
            <a:off x="284285" y="1036637"/>
            <a:ext cx="8783515" cy="4525963"/>
          </a:xfrm>
        </p:spPr>
        <p:txBody>
          <a:bodyPr>
            <a:normAutofit lnSpcReduction="10000"/>
          </a:bodyPr>
          <a:lstStyle/>
          <a:p>
            <a:pPr marL="0" indent="0">
              <a:buNone/>
            </a:pPr>
            <a:r>
              <a:rPr lang="en-US" sz="2200" b="1" dirty="0"/>
              <a:t>Logical shifter: </a:t>
            </a:r>
            <a:r>
              <a:rPr lang="en-US" sz="2200" dirty="0"/>
              <a:t>shifts value to left or right and fills empty spaces with 0’s</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 2 =</a:t>
            </a:r>
          </a:p>
          <a:p>
            <a:endParaRPr lang="en-US" sz="2000" dirty="0"/>
          </a:p>
          <a:p>
            <a:pPr marL="0" indent="0">
              <a:buNone/>
            </a:pPr>
            <a:r>
              <a:rPr lang="en-US" sz="2200" b="1" dirty="0"/>
              <a:t>Arithmetic shifter:</a:t>
            </a:r>
            <a:r>
              <a:rPr lang="en-US" sz="2200" dirty="0"/>
              <a:t> same as logical shifter, but on right shift, fills empty spaces with the old most significant bit (</a:t>
            </a:r>
            <a:r>
              <a:rPr lang="en-US" sz="2200" dirty="0" err="1"/>
              <a:t>msb</a:t>
            </a:r>
            <a:r>
              <a:rPr lang="en-US" sz="2200" dirty="0"/>
              <a:t>)</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&lt;&lt;&lt; 2 =</a:t>
            </a:r>
          </a:p>
          <a:p>
            <a:endParaRPr lang="en-US" sz="2000" dirty="0"/>
          </a:p>
          <a:p>
            <a:pPr marL="0" indent="0">
              <a:buNone/>
            </a:pPr>
            <a:r>
              <a:rPr lang="en-US" sz="2200" b="1" dirty="0"/>
              <a:t>Rotator:</a:t>
            </a:r>
            <a:r>
              <a:rPr lang="en-US" sz="2200" dirty="0"/>
              <a:t> rotates bits in a circle, such that bits shifted off one end are shifted into the other end</a:t>
            </a:r>
          </a:p>
          <a:p>
            <a:pPr lvl="1"/>
            <a:r>
              <a:rPr lang="en-US" sz="1800" dirty="0"/>
              <a:t>Ex: </a:t>
            </a:r>
            <a:r>
              <a:rPr lang="en-US" sz="1800" dirty="0">
                <a:solidFill>
                  <a:schemeClr val="accent1"/>
                </a:solidFill>
              </a:rPr>
              <a:t>11</a:t>
            </a:r>
            <a:r>
              <a:rPr lang="en-US" sz="1800" dirty="0">
                <a:solidFill>
                  <a:srgbClr val="FF3300"/>
                </a:solidFill>
              </a:rPr>
              <a:t>0</a:t>
            </a:r>
            <a:r>
              <a:rPr lang="en-US" sz="1800" dirty="0"/>
              <a:t>01 ROR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t>01 ROL 2 =</a:t>
            </a:r>
            <a:endParaRPr lang="en-US" sz="1800" dirty="0">
              <a:solidFill>
                <a:srgbClr val="00CC99"/>
              </a:solidFill>
            </a:endParaRPr>
          </a:p>
        </p:txBody>
      </p:sp>
      <p:sp>
        <p:nvSpPr>
          <p:cNvPr id="9277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Shifters</a:t>
            </a:r>
          </a:p>
        </p:txBody>
      </p:sp>
    </p:spTree>
    <p:extLst>
      <p:ext uri="{BB962C8B-B14F-4D97-AF65-F5344CB8AC3E}">
        <p14:creationId xmlns:p14="http://schemas.microsoft.com/office/powerpoint/2010/main" val="91170507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1131719030"/>
              </p:ext>
            </p:extLst>
          </p:nvPr>
        </p:nvGraphicFramePr>
        <p:xfrm>
          <a:off x="1600200" y="3276600"/>
          <a:ext cx="5943600" cy="2774950"/>
        </p:xfrm>
        <a:graphic>
          <a:graphicData uri="http://schemas.openxmlformats.org/presentationml/2006/ole">
            <mc:AlternateContent xmlns:mc="http://schemas.openxmlformats.org/markup-compatibility/2006">
              <mc:Choice xmlns:v="urn:schemas-microsoft-com:vml" Requires="v">
                <p:oleObj spid="_x0000_s6154" name="VISIO" r:id="rId8" imgW="2552400" imgH="1246680" progId="Visio.Drawing.6">
                  <p:embed/>
                </p:oleObj>
              </mc:Choice>
              <mc:Fallback>
                <p:oleObj name="VISIO" r:id="rId8" imgW="2552400" imgH="1246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276600"/>
                        <a:ext cx="5943600" cy="2774950"/>
                      </a:xfrm>
                      <a:prstGeom prst="rect">
                        <a:avLst/>
                      </a:prstGeom>
                    </p:spPr>
                  </p:pic>
                </p:oleObj>
              </mc:Fallback>
            </mc:AlternateContent>
          </a:graphicData>
        </a:graphic>
      </p:graphicFrame>
      <p:sp>
        <p:nvSpPr>
          <p:cNvPr id="997384" name="Rectangle 8"/>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Example</a:t>
            </a:r>
          </a:p>
        </p:txBody>
      </p:sp>
    </p:spTree>
    <p:extLst>
      <p:ext uri="{BB962C8B-B14F-4D97-AF65-F5344CB8AC3E}">
        <p14:creationId xmlns:p14="http://schemas.microsoft.com/office/powerpoint/2010/main" val="15258383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6"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mj-lt"/>
                <a:cs typeface="Arial" charset="0"/>
              </a:rPr>
              <a:t>A RAM array has the following ports:</a:t>
            </a:r>
          </a:p>
          <a:p>
            <a:pPr marL="457200" indent="-457200">
              <a:spcBef>
                <a:spcPct val="20000"/>
              </a:spcBef>
              <a:buFontTx/>
              <a:buChar char="-"/>
            </a:pPr>
            <a:r>
              <a:rPr lang="en-US" sz="2400" dirty="0">
                <a:latin typeface="+mj-lt"/>
                <a:cs typeface="Arial" charset="0"/>
              </a:rPr>
              <a:t>Address port with </a:t>
            </a:r>
            <a:r>
              <a:rPr lang="en-US" sz="2400" i="1" dirty="0">
                <a:latin typeface="+mj-lt"/>
                <a:cs typeface="Arial" charset="0"/>
              </a:rPr>
              <a:t>2</a:t>
            </a:r>
            <a:r>
              <a:rPr lang="en-US" sz="2400" i="1" baseline="30000" dirty="0">
                <a:latin typeface="+mj-lt"/>
                <a:cs typeface="Arial" charset="0"/>
              </a:rPr>
              <a:t>N</a:t>
            </a:r>
            <a:r>
              <a:rPr lang="en-US" sz="2400" dirty="0">
                <a:latin typeface="+mj-lt"/>
                <a:cs typeface="Arial" charset="0"/>
              </a:rPr>
              <a:t>x</a:t>
            </a:r>
            <a:r>
              <a:rPr lang="en-US" sz="2400" i="1" dirty="0">
                <a:latin typeface="+mj-lt"/>
                <a:cs typeface="Arial" charset="0"/>
              </a:rPr>
              <a:t>M</a:t>
            </a:r>
            <a:r>
              <a:rPr lang="en-US" sz="2400" dirty="0">
                <a:latin typeface="+mj-lt"/>
                <a:cs typeface="Arial" charset="0"/>
              </a:rPr>
              <a:t> bits has:</a:t>
            </a:r>
          </a:p>
          <a:p>
            <a:pPr marL="457200" indent="-457200">
              <a:spcBef>
                <a:spcPct val="20000"/>
              </a:spcBef>
              <a:buFontTx/>
              <a:buChar char="-"/>
            </a:pPr>
            <a:r>
              <a:rPr lang="en-US" sz="2400" i="1" dirty="0">
                <a:latin typeface="+mj-lt"/>
                <a:cs typeface="Arial" charset="0"/>
              </a:rPr>
              <a:t>N</a:t>
            </a:r>
            <a:r>
              <a:rPr lang="en-US" sz="2400" dirty="0">
                <a:latin typeface="+mj-lt"/>
                <a:cs typeface="Arial" charset="0"/>
              </a:rPr>
              <a:t> address bits (inputs)</a:t>
            </a:r>
          </a:p>
          <a:p>
            <a:pPr marL="457200" indent="-457200">
              <a:spcBef>
                <a:spcPct val="20000"/>
              </a:spcBef>
              <a:buFontTx/>
              <a:buChar char="-"/>
            </a:pPr>
            <a:r>
              <a:rPr lang="en-US" sz="2400" i="1" dirty="0">
                <a:latin typeface="+mj-lt"/>
                <a:cs typeface="Arial" charset="0"/>
              </a:rPr>
              <a:t>M</a:t>
            </a:r>
            <a:r>
              <a:rPr lang="en-US" sz="2400" dirty="0">
                <a:latin typeface="+mj-lt"/>
                <a:cs typeface="Arial" charset="0"/>
              </a:rPr>
              <a:t> bidirectional data bits. Or </a:t>
            </a:r>
            <a:r>
              <a:rPr lang="en-US" sz="2400" i="1" dirty="0">
                <a:latin typeface="+mj-lt"/>
                <a:cs typeface="Arial" charset="0"/>
              </a:rPr>
              <a:t>M</a:t>
            </a:r>
            <a:r>
              <a:rPr lang="en-US" sz="2400" dirty="0">
                <a:latin typeface="+mj-lt"/>
                <a:cs typeface="Arial" charset="0"/>
              </a:rPr>
              <a:t> </a:t>
            </a:r>
            <a:r>
              <a:rPr lang="en-US" sz="2400" dirty="0" err="1">
                <a:latin typeface="+mj-lt"/>
                <a:cs typeface="Arial" charset="0"/>
              </a:rPr>
              <a:t>read_data</a:t>
            </a:r>
            <a:r>
              <a:rPr lang="en-US" sz="2400" dirty="0">
                <a:latin typeface="+mj-lt"/>
                <a:cs typeface="Arial" charset="0"/>
              </a:rPr>
              <a:t> output bits + </a:t>
            </a:r>
            <a:r>
              <a:rPr lang="en-US" sz="2400" i="1" dirty="0">
                <a:latin typeface="+mj-lt"/>
                <a:cs typeface="Arial" charset="0"/>
              </a:rPr>
              <a:t>M</a:t>
            </a:r>
            <a:r>
              <a:rPr lang="en-US" sz="2400" dirty="0">
                <a:latin typeface="+mj-lt"/>
                <a:cs typeface="Arial" charset="0"/>
              </a:rPr>
              <a:t> </a:t>
            </a:r>
            <a:r>
              <a:rPr lang="en-US" sz="2400" dirty="0" err="1">
                <a:latin typeface="+mj-lt"/>
                <a:cs typeface="Arial" charset="0"/>
              </a:rPr>
              <a:t>write_data</a:t>
            </a:r>
            <a:r>
              <a:rPr lang="en-US" sz="2400" dirty="0">
                <a:latin typeface="+mj-lt"/>
                <a:cs typeface="Arial" charset="0"/>
              </a:rPr>
              <a:t> input bits</a:t>
            </a:r>
          </a:p>
          <a:p>
            <a:pPr marL="457200" indent="-457200">
              <a:spcBef>
                <a:spcPct val="20000"/>
              </a:spcBef>
              <a:buFontTx/>
              <a:buChar char="-"/>
            </a:pPr>
            <a:r>
              <a:rPr lang="en-US" sz="2400" dirty="0">
                <a:latin typeface="+mj-lt"/>
                <a:cs typeface="Arial" charset="0"/>
              </a:rPr>
              <a:t>A WE (Write Enable) signal </a:t>
            </a:r>
            <a:endParaRPr lang="en-US" sz="2400" dirty="0">
              <a:latin typeface="+mj-lt"/>
              <a:cs typeface="Times New Roman" pitchFamily="18" charset="0"/>
            </a:endParaRPr>
          </a:p>
          <a:p>
            <a:pPr marL="342900" indent="-342900">
              <a:spcBef>
                <a:spcPct val="20000"/>
              </a:spcBef>
              <a:buFontTx/>
              <a:buChar char="•"/>
            </a:pPr>
            <a:endParaRPr lang="en-US" sz="3200" dirty="0">
              <a:latin typeface="Times New Roman" pitchFamily="18" charset="0"/>
              <a:cs typeface="Arial" charset="0"/>
            </a:endParaRPr>
          </a:p>
        </p:txBody>
      </p:sp>
      <p:sp>
        <p:nvSpPr>
          <p:cNvPr id="98099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a:t>
            </a:r>
          </a:p>
        </p:txBody>
      </p:sp>
      <p:pic>
        <p:nvPicPr>
          <p:cNvPr id="5" name="Immagine 4">
            <a:extLst>
              <a:ext uri="{FF2B5EF4-FFF2-40B4-BE49-F238E27FC236}">
                <a16:creationId xmlns:a16="http://schemas.microsoft.com/office/drawing/2014/main" id="{87AADEBE-B996-4445-B4F3-EB03C78B4FC9}"/>
              </a:ext>
            </a:extLst>
          </p:cNvPr>
          <p:cNvPicPr>
            <a:picLocks noChangeAspect="1"/>
          </p:cNvPicPr>
          <p:nvPr/>
        </p:nvPicPr>
        <p:blipFill>
          <a:blip r:embed="rId5"/>
          <a:stretch>
            <a:fillRect/>
          </a:stretch>
        </p:blipFill>
        <p:spPr>
          <a:xfrm>
            <a:off x="2024062" y="3943252"/>
            <a:ext cx="5095875" cy="2085975"/>
          </a:xfrm>
          <a:prstGeom prst="rect">
            <a:avLst/>
          </a:prstGeom>
        </p:spPr>
      </p:pic>
    </p:spTree>
    <p:extLst>
      <p:ext uri="{BB962C8B-B14F-4D97-AF65-F5344CB8AC3E}">
        <p14:creationId xmlns:p14="http://schemas.microsoft.com/office/powerpoint/2010/main" val="38844294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539957749"/>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7186" name="Visio" r:id="rId8" imgW="1164946" imgH="620573" progId="Visio.Drawing.11">
                  <p:embed/>
                </p:oleObj>
              </mc:Choice>
              <mc:Fallback>
                <p:oleObj name="Visio" r:id="rId8" imgW="1164946"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1015707984"/>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7187" name="Visio" r:id="rId10" imgW="3077870" imgH="1506322" progId="Visio.Drawing.11">
                  <p:embed/>
                </p:oleObj>
              </mc:Choice>
              <mc:Fallback>
                <p:oleObj name="Visio" r:id="rId10" imgW="3077870" imgH="150632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Bit Cells</a:t>
            </a:r>
          </a:p>
        </p:txBody>
      </p:sp>
    </p:spTree>
    <p:extLst>
      <p:ext uri="{BB962C8B-B14F-4D97-AF65-F5344CB8AC3E}">
        <p14:creationId xmlns:p14="http://schemas.microsoft.com/office/powerpoint/2010/main" val="223372046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07517620"/>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8210" name="Visio" r:id="rId12" imgW="1164946" imgH="620573" progId="Visio.Drawing.11">
                  <p:embed/>
                </p:oleObj>
              </mc:Choice>
              <mc:Fallback>
                <p:oleObj name="Visio" r:id="rId12" imgW="1164946" imgH="620573"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585090267"/>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8211" name="Visio" r:id="rId14" imgW="3077870" imgH="1506322" progId="Visio.Drawing.11">
                  <p:embed/>
                </p:oleObj>
              </mc:Choice>
              <mc:Fallback>
                <p:oleObj name="Visio" r:id="rId14" imgW="3077870" imgH="1506322"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6"/>
            </p:custDataLst>
          </p:nvPr>
        </p:nvSpPr>
        <p:spPr bwMode="auto">
          <a:xfrm>
            <a:off x="46482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7"/>
            </p:custDataLst>
          </p:nvPr>
        </p:nvSpPr>
        <p:spPr bwMode="auto">
          <a:xfrm>
            <a:off x="4648200" y="4648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8"/>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9"/>
            </p:custDataLst>
          </p:nvPr>
        </p:nvSpPr>
        <p:spPr bwMode="auto">
          <a:xfrm>
            <a:off x="7391400" y="4632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 Bit Cells</a:t>
            </a:r>
          </a:p>
        </p:txBody>
      </p:sp>
    </p:spTree>
    <p:extLst>
      <p:ext uri="{BB962C8B-B14F-4D97-AF65-F5344CB8AC3E}">
        <p14:creationId xmlns:p14="http://schemas.microsoft.com/office/powerpoint/2010/main" val="957308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202269613"/>
              </p:ext>
            </p:extLst>
          </p:nvPr>
        </p:nvGraphicFramePr>
        <p:xfrm>
          <a:off x="1219200" y="2825405"/>
          <a:ext cx="6553200" cy="3499195"/>
        </p:xfrm>
        <a:graphic>
          <a:graphicData uri="http://schemas.openxmlformats.org/presentationml/2006/ole">
            <mc:AlternateContent xmlns:mc="http://schemas.openxmlformats.org/markup-compatibility/2006">
              <mc:Choice xmlns:v="urn:schemas-microsoft-com:vml" Requires="v">
                <p:oleObj spid="_x0000_s9226" name="VISIO" r:id="rId8" imgW="4036320" imgH="2255400" progId="Visio.Drawing.6">
                  <p:embed/>
                </p:oleObj>
              </mc:Choice>
              <mc:Fallback>
                <p:oleObj name="VISIO" r:id="rId8" imgW="4036320" imgH="2255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2825405"/>
                        <a:ext cx="6553200" cy="3499195"/>
                      </a:xfrm>
                      <a:prstGeom prst="rect">
                        <a:avLst/>
                      </a:prstGeom>
                    </p:spPr>
                  </p:pic>
                </p:oleObj>
              </mc:Fallback>
            </mc:AlternateContent>
          </a:graphicData>
        </a:graphic>
      </p:graphicFrame>
      <p:sp>
        <p:nvSpPr>
          <p:cNvPr id="983046" name="Rectangle 6"/>
          <p:cNvSpPr>
            <a:spLocks noChangeArrowheads="1"/>
          </p:cNvSpPr>
          <p:nvPr>
            <p:custDataLst>
              <p:tags r:id="rId3"/>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rgbClr val="0070C0"/>
                </a:solidFill>
                <a:latin typeface="+mj-lt"/>
                <a:cs typeface="Arial" charset="0"/>
              </a:rPr>
              <a:t>Wordline</a:t>
            </a:r>
            <a:r>
              <a:rPr lang="en-US" sz="2600" b="1" dirty="0">
                <a:solidFill>
                  <a:srgbClr val="0070C0"/>
                </a:solidFill>
                <a:latin typeface="+mj-lt"/>
                <a:cs typeface="Arial" charset="0"/>
              </a:rPr>
              <a:t>: </a:t>
            </a:r>
          </a:p>
          <a:p>
            <a:pPr marL="742950" lvl="1" indent="-285750">
              <a:spcBef>
                <a:spcPct val="20000"/>
              </a:spcBef>
              <a:buFontTx/>
              <a:buChar char="–"/>
            </a:pPr>
            <a:r>
              <a:rPr lang="en-US" sz="1800" dirty="0">
                <a:latin typeface="+mj-lt"/>
                <a:cs typeface="Arial" charset="0"/>
              </a:rPr>
              <a:t>like an enable</a:t>
            </a:r>
          </a:p>
          <a:p>
            <a:pPr marL="742950" lvl="1" indent="-285750">
              <a:spcBef>
                <a:spcPct val="20000"/>
              </a:spcBef>
              <a:buFontTx/>
              <a:buChar char="–"/>
            </a:pPr>
            <a:r>
              <a:rPr lang="en-US" sz="1800" dirty="0">
                <a:latin typeface="+mj-lt"/>
                <a:cs typeface="Arial" charset="0"/>
              </a:rPr>
              <a:t>single row in memory array read/written</a:t>
            </a:r>
          </a:p>
          <a:p>
            <a:pPr marL="742950" lvl="1" indent="-285750">
              <a:spcBef>
                <a:spcPct val="20000"/>
              </a:spcBef>
              <a:buFontTx/>
              <a:buChar char="–"/>
            </a:pPr>
            <a:r>
              <a:rPr lang="en-US" sz="1800" dirty="0">
                <a:latin typeface="+mj-lt"/>
                <a:cs typeface="Arial" charset="0"/>
              </a:rPr>
              <a:t>corresponds to unique address</a:t>
            </a:r>
          </a:p>
          <a:p>
            <a:pPr marL="742950" lvl="1" indent="-285750">
              <a:spcBef>
                <a:spcPct val="20000"/>
              </a:spcBef>
              <a:buFontTx/>
              <a:buChar char="–"/>
            </a:pPr>
            <a:r>
              <a:rPr lang="en-US" sz="1800" dirty="0">
                <a:latin typeface="+mj-lt"/>
                <a:cs typeface="Arial" charset="0"/>
              </a:rPr>
              <a:t>only one </a:t>
            </a:r>
            <a:r>
              <a:rPr lang="en-US" sz="1800" dirty="0" err="1">
                <a:latin typeface="+mj-lt"/>
                <a:cs typeface="Arial" charset="0"/>
              </a:rPr>
              <a:t>wordline</a:t>
            </a:r>
            <a:r>
              <a:rPr lang="en-US" sz="1800" dirty="0">
                <a:latin typeface="+mj-lt"/>
                <a:cs typeface="Arial" charset="0"/>
              </a:rPr>
              <a:t> HIGH at once</a:t>
            </a:r>
            <a:endParaRPr lang="en-US" sz="2000" dirty="0">
              <a:latin typeface="+mj-lt"/>
              <a:cs typeface="Arial" charset="0"/>
            </a:endParaRPr>
          </a:p>
        </p:txBody>
      </p:sp>
      <p:sp>
        <p:nvSpPr>
          <p:cNvPr id="9830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a:t>
            </a:r>
          </a:p>
        </p:txBody>
      </p:sp>
    </p:spTree>
    <p:extLst>
      <p:ext uri="{BB962C8B-B14F-4D97-AF65-F5344CB8AC3E}">
        <p14:creationId xmlns:p14="http://schemas.microsoft.com/office/powerpoint/2010/main" val="29600546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Random access memory (RAM): </a:t>
            </a:r>
            <a:r>
              <a:rPr lang="en-US" sz="3200" b="1" dirty="0">
                <a:solidFill>
                  <a:srgbClr val="0070C0"/>
                </a:solidFill>
                <a:latin typeface="+mj-lt"/>
                <a:cs typeface="Arial" charset="0"/>
              </a:rPr>
              <a:t>volatile</a:t>
            </a:r>
          </a:p>
          <a:p>
            <a:pPr marL="342900" indent="-342900">
              <a:spcBef>
                <a:spcPct val="20000"/>
              </a:spcBef>
              <a:buFontTx/>
              <a:buChar char="•"/>
            </a:pPr>
            <a:r>
              <a:rPr lang="en-US" sz="3200" dirty="0">
                <a:latin typeface="+mj-lt"/>
                <a:cs typeface="Times New Roman" pitchFamily="18" charset="0"/>
              </a:rPr>
              <a:t>Read only memory (ROM): </a:t>
            </a:r>
            <a:r>
              <a:rPr lang="en-US" sz="3200" b="1" dirty="0">
                <a:solidFill>
                  <a:srgbClr val="0070C0"/>
                </a:solidFill>
                <a:latin typeface="+mj-lt"/>
                <a:cs typeface="Times New Roman" pitchFamily="18" charset="0"/>
              </a:rPr>
              <a:t>nonvolatile</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Types of Memory</a:t>
            </a:r>
          </a:p>
        </p:txBody>
      </p:sp>
    </p:spTree>
    <p:extLst>
      <p:ext uri="{BB962C8B-B14F-4D97-AF65-F5344CB8AC3E}">
        <p14:creationId xmlns:p14="http://schemas.microsoft.com/office/powerpoint/2010/main" val="3456784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rgbClr val="0070C0"/>
                </a:solidFill>
                <a:latin typeface="+mj-lt"/>
                <a:cs typeface="Times New Roman" pitchFamily="18" charset="0"/>
              </a:rPr>
              <a:t>Volatile:</a:t>
            </a:r>
            <a:r>
              <a:rPr lang="en-US" sz="3200" dirty="0">
                <a:latin typeface="+mj-lt"/>
                <a:cs typeface="Times New Roman" pitchFamily="18" charset="0"/>
              </a:rPr>
              <a:t> loses its data when power off</a:t>
            </a:r>
          </a:p>
          <a:p>
            <a:pPr marL="342900" indent="-342900">
              <a:spcBef>
                <a:spcPct val="20000"/>
              </a:spcBef>
              <a:buFontTx/>
              <a:buChar char="•"/>
            </a:pPr>
            <a:r>
              <a:rPr lang="en-US" sz="3200" dirty="0">
                <a:latin typeface="+mj-lt"/>
                <a:cs typeface="Times New Roman" pitchFamily="18" charset="0"/>
              </a:rPr>
              <a:t>Read and written quickly</a:t>
            </a:r>
          </a:p>
          <a:p>
            <a:pPr marL="342900" indent="-342900">
              <a:spcBef>
                <a:spcPct val="20000"/>
              </a:spcBef>
              <a:buFontTx/>
              <a:buChar char="•"/>
            </a:pPr>
            <a:r>
              <a:rPr lang="en-US" sz="3200" dirty="0">
                <a:latin typeface="+mj-lt"/>
                <a:cs typeface="Times New Roman" pitchFamily="18" charset="0"/>
              </a:rPr>
              <a:t>Main memory in your computer is RAM (DRAM)</a:t>
            </a:r>
          </a:p>
          <a:p>
            <a:pPr marL="342900" indent="-342900">
              <a:spcBef>
                <a:spcPct val="20000"/>
              </a:spcBef>
            </a:pPr>
            <a:endParaRPr lang="en-US" sz="3200" dirty="0">
              <a:latin typeface="+mj-lt"/>
              <a:cs typeface="Times New Roman" pitchFamily="18" charset="0"/>
            </a:endParaRPr>
          </a:p>
          <a:p>
            <a:pPr marL="342900" indent="-342900">
              <a:spcBef>
                <a:spcPct val="20000"/>
              </a:spcBef>
            </a:pPr>
            <a:r>
              <a:rPr lang="en-US" sz="2400" dirty="0">
                <a:solidFill>
                  <a:schemeClr val="accent1"/>
                </a:solidFill>
                <a:latin typeface="+mj-lt"/>
                <a:cs typeface="Times New Roman" pitchFamily="18" charset="0"/>
              </a:rPr>
              <a:t>	</a:t>
            </a:r>
            <a:r>
              <a:rPr lang="en-US" sz="2400" dirty="0">
                <a:solidFill>
                  <a:srgbClr val="0070C0"/>
                </a:solidFill>
                <a:latin typeface="+mj-lt"/>
                <a:cs typeface="Times New Roman" pitchFamily="18" charset="0"/>
              </a:rPr>
              <a:t>Historically called </a:t>
            </a:r>
            <a:r>
              <a:rPr lang="en-US" sz="2400" i="1" dirty="0">
                <a:solidFill>
                  <a:srgbClr val="0070C0"/>
                </a:solidFill>
                <a:latin typeface="+mj-lt"/>
                <a:cs typeface="Times New Roman" pitchFamily="18" charset="0"/>
              </a:rPr>
              <a:t>random</a:t>
            </a:r>
            <a:r>
              <a:rPr lang="en-US" sz="2400" dirty="0">
                <a:solidFill>
                  <a:srgbClr val="0070C0"/>
                </a:solidFill>
                <a:latin typeface="+mj-lt"/>
                <a:cs typeface="Times New Roman" pitchFamily="18" charset="0"/>
              </a:rPr>
              <a:t> access memory because any data word accessed as easily as any other (in contrast to sequential access memories such as a tape recorder)</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RAM: Random Access Memory</a:t>
            </a:r>
          </a:p>
        </p:txBody>
      </p:sp>
    </p:spTree>
    <p:extLst>
      <p:ext uri="{BB962C8B-B14F-4D97-AF65-F5344CB8AC3E}">
        <p14:creationId xmlns:p14="http://schemas.microsoft.com/office/powerpoint/2010/main" val="7039130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5" name="Rectangle 5"/>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mj-lt"/>
                <a:cs typeface="Times New Roman" pitchFamily="18" charset="0"/>
              </a:rPr>
              <a:t>Nonvolatile:</a:t>
            </a:r>
            <a:r>
              <a:rPr lang="en-US" sz="3200" dirty="0">
                <a:solidFill>
                  <a:schemeClr val="accent1"/>
                </a:solidFill>
                <a:latin typeface="+mj-lt"/>
                <a:cs typeface="Times New Roman" pitchFamily="18" charset="0"/>
              </a:rPr>
              <a:t> </a:t>
            </a:r>
            <a:r>
              <a:rPr lang="en-US" sz="3200" dirty="0">
                <a:latin typeface="+mj-lt"/>
                <a:cs typeface="Times New Roman" pitchFamily="18" charset="0"/>
              </a:rPr>
              <a:t>retains data when power off</a:t>
            </a:r>
          </a:p>
          <a:p>
            <a:pPr marL="342900" indent="-342900">
              <a:spcBef>
                <a:spcPct val="20000"/>
              </a:spcBef>
              <a:buFontTx/>
              <a:buChar char="•"/>
            </a:pPr>
            <a:r>
              <a:rPr lang="en-US" sz="3200" dirty="0">
                <a:latin typeface="+mj-lt"/>
                <a:cs typeface="Times New Roman" pitchFamily="18" charset="0"/>
              </a:rPr>
              <a:t>Read quickly, but writing is impossible or slow</a:t>
            </a:r>
          </a:p>
          <a:p>
            <a:pPr marL="342900" indent="-342900">
              <a:spcBef>
                <a:spcPct val="20000"/>
              </a:spcBef>
              <a:buFontTx/>
              <a:buChar char="•"/>
            </a:pPr>
            <a:r>
              <a:rPr lang="en-US" sz="3200" dirty="0">
                <a:latin typeface="+mj-lt"/>
                <a:cs typeface="Times New Roman" pitchFamily="18" charset="0"/>
              </a:rPr>
              <a:t>Flash memory in cameras, thumb drives, and digital cameras are all ROMs</a:t>
            </a:r>
          </a:p>
          <a:p>
            <a:pPr marL="742950" lvl="1" indent="-285750">
              <a:spcBef>
                <a:spcPct val="20000"/>
              </a:spcBef>
            </a:pPr>
            <a:endParaRPr lang="en-US" sz="200" dirty="0">
              <a:latin typeface="+mj-lt"/>
              <a:cs typeface="Times New Roman" pitchFamily="18" charset="0"/>
            </a:endParaRPr>
          </a:p>
          <a:p>
            <a:pPr marL="742950" lvl="1" indent="-285750">
              <a:spcBef>
                <a:spcPct val="20000"/>
              </a:spcBef>
            </a:pPr>
            <a:r>
              <a:rPr lang="en-US" sz="3200" dirty="0">
                <a:latin typeface="+mj-lt"/>
                <a:cs typeface="Times New Roman" pitchFamily="18" charset="0"/>
              </a:rPr>
              <a:t>	</a:t>
            </a:r>
            <a:r>
              <a:rPr lang="en-US" sz="2400" dirty="0">
                <a:solidFill>
                  <a:srgbClr val="0070C0"/>
                </a:solidFill>
                <a:latin typeface="+mj-lt"/>
                <a:cs typeface="Times New Roman" pitchFamily="18" charset="0"/>
              </a:rPr>
              <a:t>Historically called </a:t>
            </a:r>
            <a:r>
              <a:rPr lang="en-US" sz="2400" i="1" dirty="0">
                <a:solidFill>
                  <a:srgbClr val="0070C0"/>
                </a:solidFill>
                <a:latin typeface="+mj-lt"/>
                <a:cs typeface="Times New Roman" pitchFamily="18" charset="0"/>
              </a:rPr>
              <a:t>read only</a:t>
            </a:r>
            <a:r>
              <a:rPr lang="en-US" sz="2400" dirty="0">
                <a:solidFill>
                  <a:srgbClr val="0070C0"/>
                </a:solidFill>
                <a:latin typeface="+mj-lt"/>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ROM: Read Only Memory</a:t>
            </a:r>
          </a:p>
        </p:txBody>
      </p:sp>
    </p:spTree>
    <p:extLst>
      <p:ext uri="{BB962C8B-B14F-4D97-AF65-F5344CB8AC3E}">
        <p14:creationId xmlns:p14="http://schemas.microsoft.com/office/powerpoint/2010/main" val="412295455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DRAM</a:t>
            </a:r>
            <a:r>
              <a:rPr lang="en-US" sz="3200" dirty="0">
                <a:latin typeface="+mj-lt"/>
                <a:cs typeface="Arial" charset="0"/>
              </a:rPr>
              <a:t> (Dynamic random access memory)</a:t>
            </a:r>
          </a:p>
          <a:p>
            <a:pPr marL="342900" indent="-342900">
              <a:spcBef>
                <a:spcPct val="20000"/>
              </a:spcBef>
              <a:buFontTx/>
              <a:buChar char="•"/>
            </a:pPr>
            <a:r>
              <a:rPr lang="en-US" sz="3200" b="1" dirty="0">
                <a:latin typeface="+mj-lt"/>
                <a:cs typeface="Arial" charset="0"/>
              </a:rPr>
              <a:t>SRAM</a:t>
            </a:r>
            <a:r>
              <a:rPr lang="en-US" sz="3200" dirty="0">
                <a:latin typeface="+mj-lt"/>
                <a:cs typeface="Arial" charset="0"/>
              </a:rPr>
              <a:t> (Static random access memory)</a:t>
            </a:r>
          </a:p>
          <a:p>
            <a:pPr marL="342900" indent="-342900">
              <a:spcBef>
                <a:spcPct val="20000"/>
              </a:spcBef>
              <a:buFontTx/>
              <a:buChar char="•"/>
            </a:pPr>
            <a:r>
              <a:rPr lang="en-US" sz="3200" dirty="0">
                <a:latin typeface="+mj-lt"/>
                <a:cs typeface="Arial" charset="0"/>
              </a:rPr>
              <a:t>Differ in how they store data:</a:t>
            </a:r>
          </a:p>
          <a:p>
            <a:pPr marL="742950" lvl="1" indent="-285750">
              <a:spcBef>
                <a:spcPct val="20000"/>
              </a:spcBef>
              <a:buFontTx/>
              <a:buChar char="–"/>
            </a:pPr>
            <a:r>
              <a:rPr lang="en-US" sz="2600" dirty="0">
                <a:latin typeface="+mj-lt"/>
                <a:cs typeface="Times New Roman" pitchFamily="18" charset="0"/>
              </a:rPr>
              <a:t>DRAM uses a capacitor</a:t>
            </a:r>
          </a:p>
          <a:p>
            <a:pPr marL="742950" lvl="1" indent="-285750">
              <a:spcBef>
                <a:spcPct val="20000"/>
              </a:spcBef>
              <a:buFontTx/>
              <a:buChar char="–"/>
            </a:pPr>
            <a:r>
              <a:rPr lang="en-US" sz="2600" dirty="0">
                <a:latin typeface="+mj-lt"/>
                <a:cs typeface="Times New Roman" pitchFamily="18" charset="0"/>
              </a:rPr>
              <a:t>SRAM uses cross-coupled inverters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Types of RAM</a:t>
            </a:r>
          </a:p>
        </p:txBody>
      </p:sp>
    </p:spTree>
    <p:extLst>
      <p:ext uri="{BB962C8B-B14F-4D97-AF65-F5344CB8AC3E}">
        <p14:creationId xmlns:p14="http://schemas.microsoft.com/office/powerpoint/2010/main" val="140310404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624947406"/>
              </p:ext>
            </p:extLst>
          </p:nvPr>
        </p:nvGraphicFramePr>
        <p:xfrm>
          <a:off x="1219200" y="3851031"/>
          <a:ext cx="3097213" cy="1422400"/>
        </p:xfrm>
        <a:graphic>
          <a:graphicData uri="http://schemas.openxmlformats.org/presentationml/2006/ole">
            <mc:AlternateContent xmlns:mc="http://schemas.openxmlformats.org/markup-compatibility/2006">
              <mc:Choice xmlns:v="urn:schemas-microsoft-com:vml" Requires="v">
                <p:oleObj spid="_x0000_s10258"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851031"/>
                        <a:ext cx="3097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519354257"/>
              </p:ext>
            </p:extLst>
          </p:nvPr>
        </p:nvGraphicFramePr>
        <p:xfrm>
          <a:off x="4545013" y="3784600"/>
          <a:ext cx="3352800" cy="2006600"/>
        </p:xfrm>
        <a:graphic>
          <a:graphicData uri="http://schemas.openxmlformats.org/presentationml/2006/ole">
            <mc:AlternateContent xmlns:mc="http://schemas.openxmlformats.org/markup-compatibility/2006">
              <mc:Choice xmlns:v="urn:schemas-microsoft-com:vml" Requires="v">
                <p:oleObj spid="_x0000_s10259" name="VISIO" r:id="rId10" imgW="1381680" imgH="865080" progId="Visio.Drawing.6">
                  <p:embed/>
                </p:oleObj>
              </mc:Choice>
              <mc:Fallback>
                <p:oleObj name="VISIO" r:id="rId10" imgW="1381680" imgH="8650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5013" y="3784600"/>
                        <a:ext cx="3352800" cy="2006600"/>
                      </a:xfrm>
                      <a:prstGeom prst="rect">
                        <a:avLst/>
                      </a:prstGeom>
                    </p:spPr>
                  </p:pic>
                </p:oleObj>
              </mc:Fallback>
            </mc:AlternateContent>
          </a:graphicData>
        </a:graphic>
      </p:graphicFrame>
      <p:sp>
        <p:nvSpPr>
          <p:cNvPr id="985093" name="Rectangle 5"/>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mj-lt"/>
                <a:cs typeface="Arial" charset="0"/>
              </a:rPr>
              <a:t>Data bits stored on capacitor</a:t>
            </a:r>
          </a:p>
          <a:p>
            <a:pPr marL="342900" indent="-342900">
              <a:spcBef>
                <a:spcPct val="20000"/>
              </a:spcBef>
              <a:buFontTx/>
              <a:buChar char="•"/>
            </a:pPr>
            <a:r>
              <a:rPr lang="en-US" sz="2600" i="1" dirty="0">
                <a:latin typeface="+mj-lt"/>
                <a:cs typeface="Arial" charset="0"/>
              </a:rPr>
              <a:t>Dynamic</a:t>
            </a:r>
            <a:r>
              <a:rPr lang="en-US" sz="2600" dirty="0">
                <a:latin typeface="+mj-lt"/>
                <a:cs typeface="Arial" charset="0"/>
              </a:rPr>
              <a:t> because the value needs to be refreshed (rewritten) periodically and after read:</a:t>
            </a:r>
          </a:p>
          <a:p>
            <a:pPr marL="742950" lvl="1" indent="-285750">
              <a:spcBef>
                <a:spcPct val="20000"/>
              </a:spcBef>
              <a:buFontTx/>
              <a:buChar char="–"/>
            </a:pPr>
            <a:r>
              <a:rPr lang="en-US" sz="2200" dirty="0">
                <a:latin typeface="+mj-lt"/>
                <a:cs typeface="Arial" charset="0"/>
              </a:rPr>
              <a:t>Charge leakage from the capacitor degrades the value</a:t>
            </a:r>
          </a:p>
          <a:p>
            <a:pPr marL="742950" lvl="1" indent="-285750">
              <a:spcBef>
                <a:spcPct val="20000"/>
              </a:spcBef>
              <a:buFontTx/>
              <a:buChar char="–"/>
            </a:pPr>
            <a:r>
              <a:rPr lang="en-US" sz="2200" dirty="0">
                <a:latin typeface="+mj-lt"/>
                <a:cs typeface="Arial" charset="0"/>
              </a:rPr>
              <a:t>Reading destroys the stored value</a:t>
            </a:r>
          </a:p>
        </p:txBody>
      </p:sp>
      <p:sp>
        <p:nvSpPr>
          <p:cNvPr id="98509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DRAM</a:t>
            </a:r>
          </a:p>
        </p:txBody>
      </p:sp>
    </p:spTree>
    <p:extLst>
      <p:ext uri="{BB962C8B-B14F-4D97-AF65-F5344CB8AC3E}">
        <p14:creationId xmlns:p14="http://schemas.microsoft.com/office/powerpoint/2010/main" val="25163707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2" name="Rectangle 4"/>
          <p:cNvSpPr>
            <a:spLocks noGrp="1" noChangeArrowheads="1"/>
          </p:cNvSpPr>
          <p:nvPr>
            <p:ph idx="4294967295"/>
            <p:custDataLst>
              <p:tags r:id="rId1"/>
            </p:custDataLst>
          </p:nvPr>
        </p:nvSpPr>
        <p:spPr>
          <a:xfrm>
            <a:off x="533400" y="1066800"/>
            <a:ext cx="8229600" cy="4525963"/>
          </a:xfrm>
        </p:spPr>
        <p:txBody>
          <a:bodyPr>
            <a:noAutofit/>
          </a:bodyPr>
          <a:lstStyle/>
          <a:p>
            <a:pPr marL="0" indent="0">
              <a:buNone/>
            </a:pPr>
            <a:r>
              <a:rPr lang="en-US" b="1" dirty="0"/>
              <a:t>Logical shifter:</a:t>
            </a:r>
            <a:endParaRPr lang="en-US" dirty="0"/>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&gt;&gt; 2 = 00</a:t>
            </a:r>
            <a:r>
              <a:rPr lang="en-US" sz="2400" dirty="0">
                <a:solidFill>
                  <a:schemeClr val="accent1"/>
                </a:solidFill>
              </a:rPr>
              <a:t>11</a:t>
            </a:r>
            <a:r>
              <a:rPr lang="en-US" sz="2400" dirty="0">
                <a:solidFill>
                  <a:srgbClr val="FF3300"/>
                </a:solidFill>
              </a:rPr>
              <a:t>0</a:t>
            </a: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 2 = </a:t>
            </a:r>
            <a:r>
              <a:rPr lang="en-US" sz="2400" dirty="0">
                <a:solidFill>
                  <a:srgbClr val="FF3300"/>
                </a:solidFill>
              </a:rPr>
              <a:t>0</a:t>
            </a:r>
            <a:r>
              <a:rPr lang="en-US" sz="2400" dirty="0">
                <a:solidFill>
                  <a:schemeClr val="accent1"/>
                </a:solidFill>
              </a:rPr>
              <a:t>01</a:t>
            </a:r>
            <a:r>
              <a:rPr lang="en-US" sz="2400" dirty="0"/>
              <a:t>00</a:t>
            </a:r>
          </a:p>
          <a:p>
            <a:pPr marL="0" indent="0">
              <a:buNone/>
            </a:pPr>
            <a:r>
              <a:rPr lang="en-US" b="1" dirty="0"/>
              <a:t>Arithmetic shifter:</a:t>
            </a:r>
            <a:endParaRPr lang="en-US" dirty="0"/>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&gt;&gt;&gt; 2 = 11</a:t>
            </a:r>
            <a:r>
              <a:rPr lang="en-US" sz="2400" dirty="0">
                <a:solidFill>
                  <a:schemeClr val="accent1"/>
                </a:solidFill>
              </a:rPr>
              <a:t>11</a:t>
            </a:r>
            <a:r>
              <a:rPr lang="en-US" sz="2400" dirty="0">
                <a:solidFill>
                  <a:srgbClr val="FF3300"/>
                </a:solidFill>
              </a:rPr>
              <a:t>0</a:t>
            </a: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&lt;&lt;&lt; 2 = </a:t>
            </a:r>
            <a:r>
              <a:rPr lang="en-US" sz="2400" dirty="0">
                <a:solidFill>
                  <a:schemeClr val="accent1"/>
                </a:solidFill>
              </a:rPr>
              <a:t>00</a:t>
            </a:r>
            <a:r>
              <a:rPr lang="en-US" sz="2400" dirty="0">
                <a:solidFill>
                  <a:srgbClr val="FF3300"/>
                </a:solidFill>
              </a:rPr>
              <a:t>1</a:t>
            </a:r>
            <a:r>
              <a:rPr lang="en-US" sz="2400" dirty="0"/>
              <a:t>00</a:t>
            </a:r>
          </a:p>
          <a:p>
            <a:pPr marL="0" indent="0">
              <a:buNone/>
            </a:pPr>
            <a:r>
              <a:rPr lang="en-US" b="1" dirty="0"/>
              <a:t>Rotator:</a:t>
            </a:r>
            <a:endParaRPr lang="en-US" dirty="0"/>
          </a:p>
          <a:p>
            <a:pPr lvl="1"/>
            <a:r>
              <a:rPr lang="en-US" sz="2400" dirty="0"/>
              <a:t>Ex: </a:t>
            </a:r>
            <a:r>
              <a:rPr lang="en-US" sz="2400" dirty="0">
                <a:solidFill>
                  <a:schemeClr val="accent1"/>
                </a:solidFill>
              </a:rPr>
              <a:t>11</a:t>
            </a:r>
            <a:r>
              <a:rPr lang="en-US" sz="2400" dirty="0">
                <a:solidFill>
                  <a:srgbClr val="FF3300"/>
                </a:solidFill>
              </a:rPr>
              <a:t>0</a:t>
            </a:r>
            <a:r>
              <a:rPr lang="en-US" sz="2400" dirty="0"/>
              <a:t>01 ROR 2 = 01</a:t>
            </a:r>
            <a:r>
              <a:rPr lang="en-US" sz="2400" dirty="0">
                <a:solidFill>
                  <a:schemeClr val="accent1"/>
                </a:solidFill>
              </a:rPr>
              <a:t>11</a:t>
            </a:r>
            <a:r>
              <a:rPr lang="en-US" sz="2400" dirty="0">
                <a:solidFill>
                  <a:srgbClr val="FF3300"/>
                </a:solidFill>
              </a:rPr>
              <a:t>0</a:t>
            </a:r>
          </a:p>
          <a:p>
            <a:pPr lvl="1"/>
            <a:r>
              <a:rPr lang="en-US" sz="2400" dirty="0"/>
              <a:t>Ex: 11</a:t>
            </a:r>
            <a:r>
              <a:rPr lang="en-US" sz="2400" dirty="0">
                <a:solidFill>
                  <a:srgbClr val="FF3300"/>
                </a:solidFill>
              </a:rPr>
              <a:t>0</a:t>
            </a:r>
            <a:r>
              <a:rPr lang="en-US" sz="2400" dirty="0">
                <a:solidFill>
                  <a:schemeClr val="accent1"/>
                </a:solidFill>
              </a:rPr>
              <a:t>01</a:t>
            </a:r>
            <a:r>
              <a:rPr lang="en-US" sz="2400" dirty="0"/>
              <a:t> ROL 2 = </a:t>
            </a:r>
            <a:r>
              <a:rPr lang="en-US" sz="2400" dirty="0">
                <a:solidFill>
                  <a:srgbClr val="FF3300"/>
                </a:solidFill>
              </a:rPr>
              <a:t>0</a:t>
            </a:r>
            <a:r>
              <a:rPr lang="en-US" sz="2400" dirty="0">
                <a:solidFill>
                  <a:schemeClr val="accent1"/>
                </a:solidFill>
              </a:rPr>
              <a:t>01</a:t>
            </a:r>
            <a:r>
              <a:rPr lang="en-US" sz="2400" dirty="0"/>
              <a:t>11</a:t>
            </a:r>
          </a:p>
        </p:txBody>
      </p:sp>
      <p:sp>
        <p:nvSpPr>
          <p:cNvPr id="113357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Shifters</a:t>
            </a:r>
          </a:p>
        </p:txBody>
      </p:sp>
    </p:spTree>
    <p:extLst>
      <p:ext uri="{BB962C8B-B14F-4D97-AF65-F5344CB8AC3E}">
        <p14:creationId xmlns:p14="http://schemas.microsoft.com/office/powerpoint/2010/main" val="193477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391565983"/>
              </p:ext>
            </p:extLst>
          </p:nvPr>
        </p:nvGraphicFramePr>
        <p:xfrm>
          <a:off x="685800" y="1752600"/>
          <a:ext cx="7924800" cy="2641600"/>
        </p:xfrm>
        <a:graphic>
          <a:graphicData uri="http://schemas.openxmlformats.org/presentationml/2006/ole">
            <mc:AlternateContent xmlns:mc="http://schemas.openxmlformats.org/markup-compatibility/2006">
              <mc:Choice xmlns:v="urn:schemas-microsoft-com:vml" Requires="v">
                <p:oleObj spid="_x0000_s11274" name="VISIO" r:id="rId7" imgW="2979720" imgH="993600" progId="Visio.Drawing.6">
                  <p:embed/>
                </p:oleObj>
              </mc:Choice>
              <mc:Fallback>
                <p:oleObj name="VISIO" r:id="rId7" imgW="2979720" imgH="993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752600"/>
                        <a:ext cx="7924800" cy="2641600"/>
                      </a:xfrm>
                      <a:prstGeom prst="rect">
                        <a:avLst/>
                      </a:prstGeom>
                    </p:spPr>
                  </p:pic>
                </p:oleObj>
              </mc:Fallback>
            </mc:AlternateContent>
          </a:graphicData>
        </a:graphic>
      </p:graphicFrame>
      <p:sp>
        <p:nvSpPr>
          <p:cNvPr id="9861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DRAM</a:t>
            </a:r>
          </a:p>
        </p:txBody>
      </p:sp>
    </p:spTree>
    <p:extLst>
      <p:ext uri="{BB962C8B-B14F-4D97-AF65-F5344CB8AC3E}">
        <p14:creationId xmlns:p14="http://schemas.microsoft.com/office/powerpoint/2010/main" val="136345496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2"/>
            </p:custDataLst>
          </p:nvPr>
        </p:nvGraphicFramePr>
        <p:xfrm>
          <a:off x="2438400" y="1219200"/>
          <a:ext cx="3657600" cy="1757363"/>
        </p:xfrm>
        <a:graphic>
          <a:graphicData uri="http://schemas.openxmlformats.org/presentationml/2006/ole">
            <mc:AlternateContent xmlns:mc="http://schemas.openxmlformats.org/markup-compatibility/2006">
              <mc:Choice xmlns:v="urn:schemas-microsoft-com:vml" Requires="v">
                <p:oleObj spid="_x0000_s12302" name="Visio" r:id="rId8" imgW="1292047" imgH="620573" progId="Visio.Drawing.11">
                  <p:embed/>
                </p:oleObj>
              </mc:Choice>
              <mc:Fallback>
                <p:oleObj name="Visio" r:id="rId8" imgW="1292047" imgH="620573" progId="Visio.Drawing.11">
                  <p:embed/>
                  <p:pic>
                    <p:nvPicPr>
                      <p:cNvPr id="98714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1219200"/>
                        <a:ext cx="36576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nvPr>
        </p:nvGraphicFramePr>
        <p:xfrm>
          <a:off x="1676400" y="3352800"/>
          <a:ext cx="5486400" cy="2190750"/>
        </p:xfrm>
        <a:graphic>
          <a:graphicData uri="http://schemas.openxmlformats.org/presentationml/2006/ole">
            <mc:AlternateContent xmlns:mc="http://schemas.openxmlformats.org/markup-compatibility/2006">
              <mc:Choice xmlns:v="urn:schemas-microsoft-com:vml" Requires="v">
                <p:oleObj spid="_x0000_s12303" name="VISIO" r:id="rId10" imgW="1876320" imgH="784800" progId="Visio.Drawing.6">
                  <p:embed/>
                </p:oleObj>
              </mc:Choice>
              <mc:Fallback>
                <p:oleObj name="VISIO" r:id="rId10" imgW="1876320" imgH="784800" progId="Visio.Drawing.6">
                  <p:embed/>
                  <p:pic>
                    <p:nvPicPr>
                      <p:cNvPr id="98714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3352800"/>
                        <a:ext cx="5486400" cy="2190750"/>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SRAM</a:t>
            </a:r>
          </a:p>
        </p:txBody>
      </p:sp>
    </p:spTree>
    <p:extLst>
      <p:ext uri="{BB962C8B-B14F-4D97-AF65-F5344CB8AC3E}">
        <p14:creationId xmlns:p14="http://schemas.microsoft.com/office/powerpoint/2010/main" val="40691122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2"/>
            </p:custDataLst>
          </p:nvPr>
        </p:nvGraphicFramePr>
        <p:xfrm>
          <a:off x="1371600" y="987657"/>
          <a:ext cx="5867400" cy="3279543"/>
        </p:xfrm>
        <a:graphic>
          <a:graphicData uri="http://schemas.openxmlformats.org/presentationml/2006/ole">
            <mc:AlternateContent xmlns:mc="http://schemas.openxmlformats.org/markup-compatibility/2006">
              <mc:Choice xmlns:v="urn:schemas-microsoft-com:vml" Requires="v">
                <p:oleObj spid="_x0000_s13332" name="VISIO" r:id="rId10" imgW="4036320" imgH="2255400" progId="Visio.Drawing.6">
                  <p:embed/>
                </p:oleObj>
              </mc:Choice>
              <mc:Fallback>
                <p:oleObj name="VISIO" r:id="rId10" imgW="4036320" imgH="2255400" progId="Visio.Drawing.6">
                  <p:embed/>
                  <p:pic>
                    <p:nvPicPr>
                      <p:cNvPr id="988162"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987657"/>
                        <a:ext cx="5867400" cy="3279543"/>
                      </a:xfrm>
                      <a:prstGeom prst="rect">
                        <a:avLst/>
                      </a:prstGeom>
                    </p:spPr>
                  </p:pic>
                </p:oleObj>
              </mc:Fallback>
            </mc:AlternateContent>
          </a:graphicData>
        </a:graphic>
      </p:graphicFrame>
      <p:graphicFrame>
        <p:nvGraphicFramePr>
          <p:cNvPr id="988165" name="Object 5"/>
          <p:cNvGraphicFramePr>
            <a:graphicFrameLocks noGrp="1" noChangeAspect="1"/>
          </p:cNvGraphicFramePr>
          <p:nvPr>
            <p:ph sz="quarter" idx="4294967295"/>
            <p:custDataLst>
              <p:tags r:id="rId3"/>
            </p:custDataLst>
          </p:nvPr>
        </p:nvGraphicFramePr>
        <p:xfrm>
          <a:off x="4114800" y="4191000"/>
          <a:ext cx="3505200" cy="1530350"/>
        </p:xfrm>
        <a:graphic>
          <a:graphicData uri="http://schemas.openxmlformats.org/presentationml/2006/ole">
            <mc:AlternateContent xmlns:mc="http://schemas.openxmlformats.org/markup-compatibility/2006">
              <mc:Choice xmlns:v="urn:schemas-microsoft-com:vml" Requires="v">
                <p:oleObj spid="_x0000_s13333" name="VISIO" r:id="rId12" imgW="2127960" imgH="971640" progId="Visio.Drawing.6">
                  <p:embed/>
                </p:oleObj>
              </mc:Choice>
              <mc:Fallback>
                <p:oleObj name="VISIO" r:id="rId12" imgW="2127960" imgH="971640" progId="Visio.Drawing.6">
                  <p:embed/>
                  <p:pic>
                    <p:nvPicPr>
                      <p:cNvPr id="988165"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191000"/>
                        <a:ext cx="3505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8167" name="Object 7"/>
          <p:cNvGraphicFramePr>
            <a:graphicFrameLocks noGrp="1" noChangeAspect="1"/>
          </p:cNvGraphicFramePr>
          <p:nvPr>
            <p:ph sz="quarter" idx="4294967295"/>
            <p:custDataLst>
              <p:tags r:id="rId4"/>
            </p:custDataLst>
          </p:nvPr>
        </p:nvGraphicFramePr>
        <p:xfrm>
          <a:off x="1447800" y="4572000"/>
          <a:ext cx="2198739" cy="1377156"/>
        </p:xfrm>
        <a:graphic>
          <a:graphicData uri="http://schemas.openxmlformats.org/presentationml/2006/ole">
            <mc:AlternateContent xmlns:mc="http://schemas.openxmlformats.org/markup-compatibility/2006">
              <mc:Choice xmlns:v="urn:schemas-microsoft-com:vml" Requires="v">
                <p:oleObj spid="_x0000_s13334" name="VISIO" r:id="rId14" imgW="1381680" imgH="865080" progId="Visio.Drawing.6">
                  <p:embed/>
                </p:oleObj>
              </mc:Choice>
              <mc:Fallback>
                <p:oleObj name="VISIO" r:id="rId14" imgW="1381680" imgH="865080" progId="Visio.Drawing.6">
                  <p:embed/>
                  <p:pic>
                    <p:nvPicPr>
                      <p:cNvPr id="98816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572000"/>
                        <a:ext cx="2198739" cy="1377156"/>
                      </a:xfrm>
                      <a:prstGeom prst="rect">
                        <a:avLst/>
                      </a:prstGeom>
                      <a:noFill/>
                      <a:ln>
                        <a:noFill/>
                      </a:ln>
                      <a:effectLst/>
                    </p:spPr>
                  </p:pic>
                </p:oleObj>
              </mc:Fallback>
            </mc:AlternateContent>
          </a:graphicData>
        </a:graphic>
      </p:graphicFrame>
      <p:sp>
        <p:nvSpPr>
          <p:cNvPr id="988163" name="Rectangle 3"/>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6"/>
            </p:custDataLst>
          </p:nvPr>
        </p:nvSpPr>
        <p:spPr bwMode="auto">
          <a:xfrm>
            <a:off x="2057400" y="41910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0070C0"/>
                </a:solidFill>
              </a:rPr>
              <a:t>DRAM bit cell:</a:t>
            </a:r>
          </a:p>
        </p:txBody>
      </p:sp>
      <p:sp>
        <p:nvSpPr>
          <p:cNvPr id="988169" name="Text Box 9"/>
          <p:cNvSpPr txBox="1">
            <a:spLocks noChangeArrowheads="1"/>
          </p:cNvSpPr>
          <p:nvPr>
            <p:custDataLst>
              <p:tags r:id="rId7"/>
            </p:custDataLst>
          </p:nvPr>
        </p:nvSpPr>
        <p:spPr bwMode="auto">
          <a:xfrm>
            <a:off x="5410200" y="4202668"/>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rgbClr val="0070C0"/>
                </a:solidFill>
              </a:rPr>
              <a:t>SRAM bit cell:</a:t>
            </a:r>
          </a:p>
        </p:txBody>
      </p:sp>
      <p:sp>
        <p:nvSpPr>
          <p:cNvPr id="11" name="TextBox 10"/>
          <p:cNvSpPr txBox="1"/>
          <p:nvPr/>
        </p:nvSpPr>
        <p:spPr>
          <a:xfrm>
            <a:off x="457200" y="68759"/>
            <a:ext cx="7924800" cy="769441"/>
          </a:xfrm>
          <a:prstGeom prst="rect">
            <a:avLst/>
          </a:prstGeom>
          <a:noFill/>
        </p:spPr>
        <p:txBody>
          <a:bodyPr wrap="square" rtlCol="0">
            <a:spAutoFit/>
          </a:bodyPr>
          <a:lstStyle/>
          <a:p>
            <a:r>
              <a:rPr lang="en-US" sz="4400" dirty="0">
                <a:latin typeface="+mj-lt"/>
              </a:rPr>
              <a:t>Memory Arrays Review</a:t>
            </a:r>
          </a:p>
        </p:txBody>
      </p:sp>
    </p:spTree>
    <p:extLst>
      <p:ext uri="{BB962C8B-B14F-4D97-AF65-F5344CB8AC3E}">
        <p14:creationId xmlns:p14="http://schemas.microsoft.com/office/powerpoint/2010/main" val="39412636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8F2AC2-B7C1-467B-BE75-A8E785AC174D}"/>
              </a:ext>
            </a:extLst>
          </p:cNvPr>
          <p:cNvSpPr txBox="1"/>
          <p:nvPr/>
        </p:nvSpPr>
        <p:spPr>
          <a:xfrm>
            <a:off x="457200" y="358914"/>
            <a:ext cx="7924800" cy="707886"/>
          </a:xfrm>
          <a:prstGeom prst="rect">
            <a:avLst/>
          </a:prstGeom>
          <a:noFill/>
        </p:spPr>
        <p:txBody>
          <a:bodyPr wrap="square" rtlCol="0">
            <a:spAutoFit/>
          </a:bodyPr>
          <a:lstStyle/>
          <a:p>
            <a:r>
              <a:rPr lang="en-US" sz="4000" dirty="0" err="1">
                <a:latin typeface="+mj-lt"/>
              </a:rPr>
              <a:t>Esercizi</a:t>
            </a:r>
            <a:endParaRPr lang="en-US" sz="4000" dirty="0">
              <a:latin typeface="+mj-lt"/>
            </a:endParaRPr>
          </a:p>
        </p:txBody>
      </p:sp>
      <p:sp>
        <p:nvSpPr>
          <p:cNvPr id="8" name="Rectangle 4">
            <a:extLst>
              <a:ext uri="{FF2B5EF4-FFF2-40B4-BE49-F238E27FC236}">
                <a16:creationId xmlns:a16="http://schemas.microsoft.com/office/drawing/2014/main" id="{B3CD89E1-04DA-477D-8953-B5943B25DC1F}"/>
              </a:ext>
            </a:extLst>
          </p:cNvPr>
          <p:cNvSpPr>
            <a:spLocks noChangeArrowheads="1"/>
          </p:cNvSpPr>
          <p:nvPr>
            <p:custDataLst>
              <p:tags r:id="rId1"/>
            </p:custDataLst>
          </p:nvPr>
        </p:nvSpPr>
        <p:spPr bwMode="auto">
          <a:xfrm>
            <a:off x="152400" y="990600"/>
            <a:ext cx="9067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b="0" i="0" u="none" strike="noStrike" baseline="0" dirty="0">
              <a:latin typeface="AdvOTb18868a6.B"/>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1: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32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18</a:t>
            </a:r>
            <a:r>
              <a:rPr lang="en-US" sz="1800" dirty="0">
                <a:latin typeface="+mj-lt"/>
                <a:cs typeface="Arial" charset="0"/>
              </a:rPr>
              <a:t>  </a:t>
            </a:r>
            <a:r>
              <a:rPr lang="en-US" sz="1800" dirty="0">
                <a:latin typeface="+mj-lt"/>
                <a:cs typeface="Times New Roman" pitchFamily="18" charset="0"/>
              </a:rPr>
              <a:t>× 8</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2: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32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16</a:t>
            </a:r>
            <a:r>
              <a:rPr lang="en-US" sz="1800" dirty="0">
                <a:latin typeface="+mj-lt"/>
                <a:cs typeface="Arial" charset="0"/>
              </a:rPr>
              <a:t>  </a:t>
            </a:r>
            <a:r>
              <a:rPr lang="en-US" sz="1800" dirty="0">
                <a:latin typeface="+mj-lt"/>
                <a:cs typeface="Times New Roman" pitchFamily="18" charset="0"/>
              </a:rPr>
              <a:t>× 32</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3: </a:t>
            </a:r>
            <a:r>
              <a:rPr lang="en-US" sz="1800" b="0" i="0" u="none" strike="noStrike" baseline="0" dirty="0" err="1">
                <a:latin typeface="Times New Roman" panose="02020603050405020304" pitchFamily="18" charset="0"/>
                <a:cs typeface="Times New Roman" panose="02020603050405020304" pitchFamily="18" charset="0"/>
              </a:rPr>
              <a:t>Costruire</a:t>
            </a:r>
            <a:r>
              <a:rPr lang="en-US" sz="1800" b="0" i="0" u="none" strike="noStrike" baseline="0" dirty="0">
                <a:latin typeface="Times New Roman" panose="02020603050405020304" pitchFamily="18" charset="0"/>
                <a:cs typeface="Times New Roman" panose="02020603050405020304" pitchFamily="18" charset="0"/>
              </a:rPr>
              <a:t> una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1 MB e </a:t>
            </a:r>
            <a:r>
              <a:rPr lang="en-US" sz="1800" b="0" i="0" u="none" strike="noStrike" baseline="0" dirty="0" err="1">
                <a:latin typeface="Times New Roman" panose="02020603050405020304" pitchFamily="18" charset="0"/>
                <a:cs typeface="Times New Roman" panose="02020603050405020304" pitchFamily="18" charset="0"/>
              </a:rPr>
              <a:t>larghezza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parola</a:t>
            </a:r>
            <a:r>
              <a:rPr lang="en-US" sz="1800" b="0" i="0" u="none" strike="noStrike" baseline="0" dirty="0">
                <a:latin typeface="Times New Roman" panose="02020603050405020304" pitchFamily="18" charset="0"/>
                <a:cs typeface="Times New Roman" panose="02020603050405020304" pitchFamily="18" charset="0"/>
              </a:rPr>
              <a:t> di 8 bits a </a:t>
            </a:r>
            <a:r>
              <a:rPr lang="en-US" sz="1800" b="0" i="0" u="none" strike="noStrike" baseline="0" dirty="0" err="1">
                <a:latin typeface="Times New Roman" panose="02020603050405020304" pitchFamily="18" charset="0"/>
                <a:cs typeface="Times New Roman" panose="02020603050405020304" pitchFamily="18" charset="0"/>
              </a:rPr>
              <a:t>partire</a:t>
            </a:r>
            <a:r>
              <a:rPr lang="en-US" sz="1800" b="0" i="0" u="none" strike="noStrike" baseline="0" dirty="0">
                <a:latin typeface="Times New Roman" panose="02020603050405020304" pitchFamily="18" charset="0"/>
                <a:cs typeface="Times New Roman" panose="02020603050405020304" pitchFamily="18" charset="0"/>
              </a:rPr>
              <a:t> da </a:t>
            </a:r>
            <a:r>
              <a:rPr lang="en-US" sz="1800" b="0" i="0" u="none" strike="noStrike" baseline="0" dirty="0" err="1">
                <a:latin typeface="Times New Roman" panose="02020603050405020304" pitchFamily="18" charset="0"/>
                <a:cs typeface="Times New Roman" panose="02020603050405020304" pitchFamily="18" charset="0"/>
              </a:rPr>
              <a:t>blocchi</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memoria</a:t>
            </a:r>
            <a:r>
              <a:rPr lang="en-US" sz="1800" b="0" i="0" u="none" strike="noStrike" baseline="0" dirty="0">
                <a:latin typeface="Times New Roman" panose="02020603050405020304" pitchFamily="18" charset="0"/>
                <a:cs typeface="Times New Roman" panose="02020603050405020304" pitchFamily="18" charset="0"/>
              </a:rPr>
              <a:t> di </a:t>
            </a:r>
            <a:r>
              <a:rPr lang="en-US" sz="1800" b="0" i="0" u="none" strike="noStrike" baseline="0" dirty="0" err="1">
                <a:latin typeface="Times New Roman" panose="02020603050405020304" pitchFamily="18" charset="0"/>
                <a:cs typeface="Times New Roman" panose="02020603050405020304" pitchFamily="18" charset="0"/>
              </a:rPr>
              <a:t>dimensioni</a:t>
            </a: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mj-lt"/>
                <a:cs typeface="Times New Roman" pitchFamily="18" charset="0"/>
              </a:rPr>
              <a:t>2</a:t>
            </a:r>
            <a:r>
              <a:rPr lang="en-US" sz="1800" i="1" baseline="30000" dirty="0">
                <a:latin typeface="+mj-lt"/>
                <a:cs typeface="Arial" charset="0"/>
              </a:rPr>
              <a:t>18</a:t>
            </a:r>
            <a:r>
              <a:rPr lang="en-US" sz="1800" dirty="0">
                <a:latin typeface="+mj-lt"/>
                <a:cs typeface="Arial" charset="0"/>
              </a:rPr>
              <a:t>  </a:t>
            </a:r>
            <a:r>
              <a:rPr lang="en-US" sz="1800" dirty="0">
                <a:latin typeface="+mj-lt"/>
                <a:cs typeface="Times New Roman" pitchFamily="18" charset="0"/>
              </a:rPr>
              <a:t>× 32</a:t>
            </a:r>
            <a:r>
              <a:rPr lang="en-US" sz="1800" dirty="0">
                <a:latin typeface="+mj-lt"/>
                <a:cs typeface="Arial" charset="0"/>
              </a:rPr>
              <a:t>  </a:t>
            </a: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2" name="Object 4"/>
          <p:cNvGraphicFramePr>
            <a:graphicFrameLocks noGrp="1" noChangeAspect="1"/>
          </p:cNvGraphicFramePr>
          <p:nvPr>
            <p:ph sz="half" idx="4294967295"/>
            <p:custDataLst>
              <p:tags r:id="rId2"/>
            </p:custDataLst>
          </p:nvPr>
        </p:nvGraphicFramePr>
        <p:xfrm>
          <a:off x="1447800" y="2133600"/>
          <a:ext cx="3810000" cy="1797050"/>
        </p:xfrm>
        <a:graphic>
          <a:graphicData uri="http://schemas.openxmlformats.org/presentationml/2006/ole">
            <mc:AlternateContent xmlns:mc="http://schemas.openxmlformats.org/markup-compatibility/2006">
              <mc:Choice xmlns:v="urn:schemas-microsoft-com:vml" Requires="v">
                <p:oleObj spid="_x0000_s14346" name="VISIO" r:id="rId7" imgW="1046880" imgH="515160" progId="Visio.Drawing.6">
                  <p:embed/>
                </p:oleObj>
              </mc:Choice>
              <mc:Fallback>
                <p:oleObj name="VISIO" r:id="rId7" imgW="1046880" imgH="515160" progId="Visio.Drawing.6">
                  <p:embed/>
                  <p:pic>
                    <p:nvPicPr>
                      <p:cNvPr id="9287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133600"/>
                        <a:ext cx="3810000" cy="1797050"/>
                      </a:xfrm>
                      <a:prstGeom prst="rect">
                        <a:avLst/>
                      </a:prstGeom>
                    </p:spPr>
                  </p:pic>
                </p:oleObj>
              </mc:Fallback>
            </mc:AlternateContent>
          </a:graphicData>
        </a:graphic>
      </p:graphicFrame>
      <p:graphicFrame>
        <p:nvGraphicFramePr>
          <p:cNvPr id="928773" name="Object 5"/>
          <p:cNvGraphicFramePr>
            <a:graphicFrameLocks noGrp="1" noChangeAspect="1"/>
          </p:cNvGraphicFramePr>
          <p:nvPr>
            <p:ph sz="half" idx="4294967295"/>
            <p:custDataLst>
              <p:tags r:id="rId3"/>
            </p:custDataLst>
          </p:nvPr>
        </p:nvGraphicFramePr>
        <p:xfrm>
          <a:off x="5334000" y="990600"/>
          <a:ext cx="2765425" cy="4953000"/>
        </p:xfrm>
        <a:graphic>
          <a:graphicData uri="http://schemas.openxmlformats.org/presentationml/2006/ole">
            <mc:AlternateContent xmlns:mc="http://schemas.openxmlformats.org/markup-compatibility/2006">
              <mc:Choice xmlns:v="urn:schemas-microsoft-com:vml" Requires="v">
                <p:oleObj spid="_x0000_s14347" name="VISIO" r:id="rId9" imgW="1354320" imgH="2536560" progId="Visio.Drawing.6">
                  <p:embed/>
                </p:oleObj>
              </mc:Choice>
              <mc:Fallback>
                <p:oleObj name="VISIO" r:id="rId9" imgW="1354320" imgH="2536560" progId="Visio.Drawing.6">
                  <p:embed/>
                  <p:pic>
                    <p:nvPicPr>
                      <p:cNvPr id="92877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990600"/>
                        <a:ext cx="2765425" cy="4953000"/>
                      </a:xfrm>
                      <a:prstGeom prst="rect">
                        <a:avLst/>
                      </a:prstGeom>
                    </p:spPr>
                  </p:pic>
                </p:oleObj>
              </mc:Fallback>
            </mc:AlternateContent>
          </a:graphicData>
        </a:graphic>
      </p:graphicFrame>
      <p:sp>
        <p:nvSpPr>
          <p:cNvPr id="928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Shifter Design</a:t>
            </a:r>
          </a:p>
        </p:txBody>
      </p:sp>
    </p:spTree>
    <p:extLst>
      <p:ext uri="{BB962C8B-B14F-4D97-AF65-F5344CB8AC3E}">
        <p14:creationId xmlns:p14="http://schemas.microsoft.com/office/powerpoint/2010/main" val="41698910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4" name="Rectangle 4"/>
          <p:cNvSpPr>
            <a:spLocks noGrp="1" noChangeArrowheads="1"/>
          </p:cNvSpPr>
          <p:nvPr>
            <p:ph idx="4294967295"/>
            <p:custDataLst>
              <p:tags r:id="rId1"/>
            </p:custDataLst>
          </p:nvPr>
        </p:nvSpPr>
        <p:spPr>
          <a:xfrm>
            <a:off x="914400" y="1394618"/>
            <a:ext cx="8229600" cy="4525963"/>
          </a:xfrm>
        </p:spPr>
        <p:txBody>
          <a:bodyPr/>
          <a:lstStyle/>
          <a:p>
            <a:r>
              <a:rPr lang="en-US" b="1" i="1" dirty="0">
                <a:solidFill>
                  <a:schemeClr val="accent1"/>
                </a:solidFill>
              </a:rPr>
              <a:t>A</a:t>
            </a:r>
            <a:r>
              <a:rPr lang="en-US" b="1" dirty="0">
                <a:solidFill>
                  <a:schemeClr val="accent1"/>
                </a:solidFill>
              </a:rPr>
              <a:t> &lt;&lt; </a:t>
            </a:r>
            <a:r>
              <a:rPr lang="en-US" b="1" i="1" dirty="0">
                <a:solidFill>
                  <a:schemeClr val="accent1"/>
                </a:solidFill>
              </a:rPr>
              <a:t>N</a:t>
            </a:r>
            <a:r>
              <a:rPr lang="en-US" b="1" dirty="0">
                <a:solidFill>
                  <a:schemeClr val="accent1"/>
                </a:solidFill>
              </a:rPr>
              <a:t> = </a:t>
            </a:r>
            <a:r>
              <a:rPr lang="en-US" b="1" i="1" dirty="0">
                <a:solidFill>
                  <a:schemeClr val="accent1"/>
                </a:solidFill>
              </a:rPr>
              <a:t>A</a:t>
            </a:r>
            <a:r>
              <a:rPr lang="en-US" b="1" dirty="0">
                <a:solidFill>
                  <a:schemeClr val="accent1"/>
                </a:solidFill>
              </a:rPr>
              <a:t> </a:t>
            </a:r>
            <a:r>
              <a:rPr lang="en-US" b="1" dirty="0">
                <a:solidFill>
                  <a:schemeClr val="accent1"/>
                </a:solidFill>
                <a:cs typeface="Times New Roman" pitchFamily="18" charset="0"/>
              </a:rPr>
              <a:t>×</a:t>
            </a:r>
            <a:r>
              <a:rPr lang="en-US" b="1" dirty="0">
                <a:solidFill>
                  <a:schemeClr val="accent1"/>
                </a:solidFill>
              </a:rPr>
              <a:t> 2</a:t>
            </a:r>
            <a:r>
              <a:rPr lang="en-US" b="1" i="1" baseline="30000" dirty="0">
                <a:solidFill>
                  <a:schemeClr val="accent1"/>
                </a:solidFill>
              </a:rPr>
              <a:t>N</a:t>
            </a:r>
          </a:p>
          <a:p>
            <a:pPr lvl="1"/>
            <a:r>
              <a:rPr lang="en-US" sz="2600" b="1" dirty="0"/>
              <a:t>Example:</a:t>
            </a:r>
            <a:r>
              <a:rPr lang="en-US" sz="2600" dirty="0"/>
              <a:t> 00001 &lt;&lt; 2  = 00100  (1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a:p>
            <a:pPr lvl="1"/>
            <a:r>
              <a:rPr lang="en-US" sz="2600" b="1" dirty="0"/>
              <a:t>Example: </a:t>
            </a:r>
            <a:r>
              <a:rPr lang="en-US" sz="2600" dirty="0"/>
              <a:t>11101 &lt;&lt; 2  = 10100  (-3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-12)</a:t>
            </a:r>
            <a:endParaRPr lang="en-US" sz="2600" dirty="0"/>
          </a:p>
          <a:p>
            <a:r>
              <a:rPr lang="en-US" b="1" i="1" dirty="0">
                <a:solidFill>
                  <a:schemeClr val="accent1"/>
                </a:solidFill>
              </a:rPr>
              <a:t>A</a:t>
            </a:r>
            <a:r>
              <a:rPr lang="en-US" b="1" dirty="0">
                <a:solidFill>
                  <a:schemeClr val="accent1"/>
                </a:solidFill>
              </a:rPr>
              <a:t> &gt;&gt;&gt; </a:t>
            </a:r>
            <a:r>
              <a:rPr lang="en-US" b="1" i="1" dirty="0">
                <a:solidFill>
                  <a:schemeClr val="accent1"/>
                </a:solidFill>
              </a:rPr>
              <a:t>N</a:t>
            </a:r>
            <a:r>
              <a:rPr lang="en-US" b="1" dirty="0">
                <a:solidFill>
                  <a:schemeClr val="accent1"/>
                </a:solidFill>
              </a:rPr>
              <a:t> = </a:t>
            </a:r>
            <a:r>
              <a:rPr lang="en-US" b="1" i="1" dirty="0">
                <a:solidFill>
                  <a:schemeClr val="accent1"/>
                </a:solidFill>
              </a:rPr>
              <a:t>A</a:t>
            </a:r>
            <a:r>
              <a:rPr lang="en-US" b="1" dirty="0">
                <a:solidFill>
                  <a:schemeClr val="accent1"/>
                </a:solidFill>
              </a:rPr>
              <a:t> </a:t>
            </a:r>
            <a:r>
              <a:rPr lang="en-US" b="1" dirty="0">
                <a:solidFill>
                  <a:schemeClr val="accent1"/>
                </a:solidFill>
                <a:cs typeface="Times New Roman" pitchFamily="18" charset="0"/>
              </a:rPr>
              <a:t>÷</a:t>
            </a:r>
            <a:r>
              <a:rPr lang="en-US" b="1" dirty="0">
                <a:solidFill>
                  <a:schemeClr val="accent1"/>
                </a:solidFill>
              </a:rPr>
              <a:t> 2</a:t>
            </a:r>
            <a:r>
              <a:rPr lang="en-US" b="1" i="1" baseline="30000" dirty="0">
                <a:solidFill>
                  <a:schemeClr val="accent1"/>
                </a:solidFill>
              </a:rPr>
              <a:t>N</a:t>
            </a:r>
          </a:p>
          <a:p>
            <a:pPr lvl="1"/>
            <a:r>
              <a:rPr lang="en-US" sz="2600" b="1" dirty="0"/>
              <a:t>Example:</a:t>
            </a:r>
            <a:r>
              <a:rPr lang="en-US" sz="2600" dirty="0"/>
              <a:t> 01000 &gt;&gt;&gt; 2 = 00010  (8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2)</a:t>
            </a:r>
            <a:endParaRPr lang="en-US" sz="2600" dirty="0"/>
          </a:p>
          <a:p>
            <a:pPr lvl="1"/>
            <a:r>
              <a:rPr lang="en-US" sz="2600" b="1" dirty="0"/>
              <a:t>Example:</a:t>
            </a:r>
            <a:r>
              <a:rPr lang="en-US" sz="2600" dirty="0"/>
              <a:t> 10000 &gt;&gt;&gt; 2 = 11100  (-16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p:txBody>
      </p:sp>
      <p:sp>
        <p:nvSpPr>
          <p:cNvPr id="9472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Shifters as Multipliers, Dividers</a:t>
            </a:r>
          </a:p>
        </p:txBody>
      </p:sp>
    </p:spTree>
    <p:extLst>
      <p:ext uri="{BB962C8B-B14F-4D97-AF65-F5344CB8AC3E}">
        <p14:creationId xmlns:p14="http://schemas.microsoft.com/office/powerpoint/2010/main" val="23569168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8F2AC2-B7C1-467B-BE75-A8E785AC174D}"/>
              </a:ext>
            </a:extLst>
          </p:cNvPr>
          <p:cNvSpPr txBox="1"/>
          <p:nvPr/>
        </p:nvSpPr>
        <p:spPr>
          <a:xfrm>
            <a:off x="457200" y="358914"/>
            <a:ext cx="7924800" cy="707886"/>
          </a:xfrm>
          <a:prstGeom prst="rect">
            <a:avLst/>
          </a:prstGeom>
          <a:noFill/>
        </p:spPr>
        <p:txBody>
          <a:bodyPr wrap="square" rtlCol="0">
            <a:spAutoFit/>
          </a:bodyPr>
          <a:lstStyle/>
          <a:p>
            <a:r>
              <a:rPr lang="en-US" sz="4000" dirty="0" err="1">
                <a:latin typeface="+mj-lt"/>
              </a:rPr>
              <a:t>Esercizi</a:t>
            </a:r>
            <a:endParaRPr lang="en-US" sz="4000" dirty="0">
              <a:latin typeface="+mj-lt"/>
            </a:endParaRPr>
          </a:p>
        </p:txBody>
      </p:sp>
      <p:sp>
        <p:nvSpPr>
          <p:cNvPr id="8" name="Rectangle 4">
            <a:extLst>
              <a:ext uri="{FF2B5EF4-FFF2-40B4-BE49-F238E27FC236}">
                <a16:creationId xmlns:a16="http://schemas.microsoft.com/office/drawing/2014/main" id="{B3CD89E1-04DA-477D-8953-B5943B25DC1F}"/>
              </a:ext>
            </a:extLst>
          </p:cNvPr>
          <p:cNvSpPr>
            <a:spLocks noChangeArrowheads="1"/>
          </p:cNvSpPr>
          <p:nvPr>
            <p:custDataLst>
              <p:tags r:id="rId1"/>
            </p:custDataLst>
          </p:nvPr>
        </p:nvSpPr>
        <p:spPr bwMode="auto">
          <a:xfrm>
            <a:off x="152400" y="990600"/>
            <a:ext cx="8839200" cy="5508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b="0" i="0" u="none" strike="noStrike" baseline="0" dirty="0">
              <a:latin typeface="AdvOTb18868a6.B"/>
            </a:endParaRPr>
          </a:p>
          <a:p>
            <a:pPr algn="l"/>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1: </a:t>
            </a:r>
            <a:r>
              <a:rPr lang="en-US" sz="1800" b="0" i="0" u="none" strike="noStrike" baseline="0" dirty="0" err="1">
                <a:latin typeface="Times New Roman" panose="02020603050405020304" pitchFamily="18" charset="0"/>
                <a:cs typeface="Times New Roman" panose="02020603050405020304" pitchFamily="18" charset="0"/>
              </a:rPr>
              <a:t>Convertire</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seguenti</a:t>
            </a:r>
            <a:r>
              <a:rPr lang="en-US" sz="1800" b="0" i="0" u="none" strike="noStrike" baseline="0" dirty="0">
                <a:latin typeface="Times New Roman" panose="02020603050405020304" pitchFamily="18" charset="0"/>
                <a:cs typeface="Times New Roman" panose="02020603050405020304" pitchFamily="18" charset="0"/>
              </a:rPr>
              <a:t> numeri </a:t>
            </a:r>
            <a:r>
              <a:rPr lang="en-US" sz="1800" b="0" i="0" u="none" strike="noStrike" baseline="0" dirty="0" err="1">
                <a:latin typeface="Times New Roman" panose="02020603050405020304" pitchFamily="18" charset="0"/>
                <a:cs typeface="Times New Roman" panose="02020603050405020304" pitchFamily="18" charset="0"/>
              </a:rPr>
              <a:t>decimali</a:t>
            </a:r>
            <a:r>
              <a:rPr lang="en-US" sz="1800" b="0" i="0" u="none" strike="noStrike" baseline="0" dirty="0">
                <a:latin typeface="Times New Roman" panose="02020603050405020304" pitchFamily="18" charset="0"/>
                <a:cs typeface="Times New Roman" panose="02020603050405020304" pitchFamily="18" charset="0"/>
              </a:rPr>
              <a:t> in </a:t>
            </a:r>
            <a:r>
              <a:rPr lang="en-US" sz="1800" b="0" i="0" u="none" strike="noStrike" baseline="0" dirty="0" err="1">
                <a:latin typeface="Times New Roman" panose="02020603050405020304" pitchFamily="18" charset="0"/>
                <a:cs typeface="Times New Roman" panose="02020603050405020304" pitchFamily="18" charset="0"/>
              </a:rPr>
              <a:t>complemento</a:t>
            </a:r>
            <a:r>
              <a:rPr lang="en-US" sz="1800" b="0" i="0" u="none" strike="noStrike" baseline="0" dirty="0">
                <a:latin typeface="Times New Roman" panose="02020603050405020304" pitchFamily="18" charset="0"/>
                <a:cs typeface="Times New Roman" panose="02020603050405020304" pitchFamily="18" charset="0"/>
              </a:rPr>
              <a:t> a 2 </a:t>
            </a:r>
            <a:r>
              <a:rPr lang="en-US" sz="1800" b="0" i="0" u="none" strike="noStrike" baseline="0" dirty="0" err="1">
                <a:latin typeface="Times New Roman" panose="02020603050405020304" pitchFamily="18" charset="0"/>
                <a:cs typeface="Times New Roman" panose="02020603050405020304" pitchFamily="18" charset="0"/>
              </a:rPr>
              <a:t>utilizzando</a:t>
            </a:r>
            <a:r>
              <a:rPr lang="en-US" sz="1800" b="0" i="0" u="none" strike="noStrike" baseline="0" dirty="0">
                <a:latin typeface="Times New Roman" panose="02020603050405020304" pitchFamily="18" charset="0"/>
                <a:cs typeface="Times New Roman" panose="02020603050405020304" pitchFamily="18" charset="0"/>
              </a:rPr>
              <a:t> 8 bits. </a:t>
            </a:r>
            <a:r>
              <a:rPr lang="en-US" sz="1800" b="0" i="0" u="none" strike="noStrike" baseline="0" dirty="0" err="1">
                <a:latin typeface="Times New Roman" panose="02020603050405020304" pitchFamily="18" charset="0"/>
                <a:cs typeface="Times New Roman" panose="02020603050405020304" pitchFamily="18" charset="0"/>
              </a:rPr>
              <a:t>Dividere</a:t>
            </a:r>
            <a:r>
              <a:rPr lang="en-US" sz="1800" b="0" i="0" u="none" strike="noStrike" baseline="0" dirty="0">
                <a:latin typeface="Times New Roman" panose="02020603050405020304" pitchFamily="18" charset="0"/>
                <a:cs typeface="Times New Roman" panose="02020603050405020304" pitchFamily="18" charset="0"/>
              </a:rPr>
              <a:t> il </a:t>
            </a:r>
            <a:r>
              <a:rPr lang="en-US" sz="1800" b="0" i="0" u="none" strike="noStrike" baseline="0" dirty="0" err="1">
                <a:latin typeface="Times New Roman" panose="02020603050405020304" pitchFamily="18" charset="0"/>
                <a:cs typeface="Times New Roman" panose="02020603050405020304" pitchFamily="18" charset="0"/>
              </a:rPr>
              <a:t>risultato</a:t>
            </a:r>
            <a:r>
              <a:rPr lang="en-US" sz="1800" b="0" i="0" u="none" strike="noStrike" baseline="0" dirty="0">
                <a:latin typeface="Times New Roman" panose="02020603050405020304" pitchFamily="18" charset="0"/>
                <a:cs typeface="Times New Roman" panose="02020603050405020304" pitchFamily="18" charset="0"/>
              </a:rPr>
              <a:t> per 4 </a:t>
            </a:r>
            <a:r>
              <a:rPr lang="en-US" sz="1800" b="0" i="0" u="none" strike="noStrike" baseline="0" dirty="0" err="1">
                <a:latin typeface="Times New Roman" panose="02020603050405020304" pitchFamily="18" charset="0"/>
                <a:cs typeface="Times New Roman" panose="02020603050405020304" pitchFamily="18" charset="0"/>
              </a:rPr>
              <a:t>utilizzando</a:t>
            </a:r>
            <a:r>
              <a:rPr lang="en-US" sz="1800" b="0" i="0" u="none" strike="noStrike" baseline="0" dirty="0">
                <a:latin typeface="Times New Roman" panose="02020603050405020304" pitchFamily="18" charset="0"/>
                <a:cs typeface="Times New Roman" panose="02020603050405020304" pitchFamily="18" charset="0"/>
              </a:rPr>
              <a:t> lo shift a </a:t>
            </a:r>
            <a:r>
              <a:rPr lang="en-US" sz="1800" b="0" i="0" u="none" strike="noStrike" baseline="0" dirty="0" err="1">
                <a:latin typeface="Times New Roman" panose="02020603050405020304" pitchFamily="18" charset="0"/>
                <a:cs typeface="Times New Roman" panose="02020603050405020304" pitchFamily="18" charset="0"/>
              </a:rPr>
              <a:t>destra</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Riconvertire</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numeri in </a:t>
            </a:r>
            <a:r>
              <a:rPr lang="en-US" sz="1800" b="0" i="0" u="none" strike="noStrike" baseline="0" dirty="0" err="1">
                <a:latin typeface="Times New Roman" panose="02020603050405020304" pitchFamily="18" charset="0"/>
                <a:cs typeface="Times New Roman" panose="02020603050405020304" pitchFamily="18" charset="0"/>
              </a:rPr>
              <a:t>decimale</a:t>
            </a:r>
            <a:r>
              <a:rPr lang="en-US" sz="1800" b="0" i="0" u="none" strike="noStrike" baseline="0" dirty="0">
                <a:latin typeface="Times New Roman" panose="02020603050405020304" pitchFamily="18" charset="0"/>
                <a:cs typeface="Times New Roman" panose="02020603050405020304" pitchFamily="18" charset="0"/>
              </a:rPr>
              <a:t>.</a:t>
            </a:r>
          </a:p>
          <a:p>
            <a:pPr algn="l"/>
            <a:endParaRPr lang="it-IT" dirty="0">
              <a:latin typeface="Times New Roman" panose="02020603050405020304" pitchFamily="18" charset="0"/>
              <a:cs typeface="Times New Roman" panose="02020603050405020304" pitchFamily="18" charset="0"/>
            </a:endParaRPr>
          </a:p>
          <a:p>
            <a:pPr marL="342900" indent="-342900" algn="l">
              <a:buAutoNum type="alphaLcParenBoth"/>
            </a:pPr>
            <a:r>
              <a:rPr lang="it-IT" dirty="0">
                <a:latin typeface="Times New Roman" panose="02020603050405020304" pitchFamily="18" charset="0"/>
                <a:cs typeface="Times New Roman" panose="02020603050405020304" pitchFamily="18" charset="0"/>
              </a:rPr>
              <a:t>108</a:t>
            </a:r>
          </a:p>
          <a:p>
            <a:pPr marL="342900" indent="-342900" algn="l">
              <a:buAutoNum type="alphaLcParenBoth"/>
            </a:pPr>
            <a:r>
              <a:rPr lang="it-IT" dirty="0">
                <a:latin typeface="Times New Roman" panose="02020603050405020304" pitchFamily="18" charset="0"/>
                <a:cs typeface="Times New Roman" panose="02020603050405020304" pitchFamily="18" charset="0"/>
              </a:rPr>
              <a:t>-13</a:t>
            </a:r>
          </a:p>
          <a:p>
            <a:pPr marL="342900" indent="-342900" algn="l">
              <a:buAutoNum type="alphaLcParenBoth"/>
            </a:pPr>
            <a:r>
              <a:rPr lang="it-IT" dirty="0">
                <a:latin typeface="Times New Roman" panose="02020603050405020304" pitchFamily="18" charset="0"/>
                <a:cs typeface="Times New Roman" panose="02020603050405020304" pitchFamily="18" charset="0"/>
              </a:rPr>
              <a:t>105</a:t>
            </a:r>
          </a:p>
          <a:p>
            <a:pPr marL="342900" indent="-342900" algn="l">
              <a:buAutoNum type="alphaLcParenBoth"/>
            </a:pPr>
            <a:r>
              <a:rPr lang="it-IT" dirty="0">
                <a:latin typeface="Times New Roman" panose="02020603050405020304" pitchFamily="18" charset="0"/>
                <a:cs typeface="Times New Roman" panose="02020603050405020304" pitchFamily="18" charset="0"/>
              </a:rPr>
              <a:t>-128</a:t>
            </a:r>
          </a:p>
          <a:p>
            <a:pPr marL="342900" indent="-342900" algn="l">
              <a:buAutoNum type="alphaLcParenBoth"/>
            </a:pPr>
            <a:r>
              <a:rPr lang="it-IT" dirty="0">
                <a:latin typeface="Times New Roman" panose="02020603050405020304" pitchFamily="18" charset="0"/>
                <a:cs typeface="Times New Roman" panose="02020603050405020304" pitchFamily="18" charset="0"/>
              </a:rPr>
              <a:t>-99</a:t>
            </a:r>
          </a:p>
          <a:p>
            <a:pPr algn="l"/>
            <a:endParaRPr lang="it-IT" dirty="0">
              <a:latin typeface="Times New Roman" panose="02020603050405020304" pitchFamily="18" charset="0"/>
              <a:cs typeface="Times New Roman" panose="02020603050405020304" pitchFamily="18" charset="0"/>
            </a:endParaRPr>
          </a:p>
          <a:p>
            <a:r>
              <a:rPr lang="en-US" sz="1800" b="0" i="0" u="none" strike="noStrike" baseline="0" dirty="0" err="1">
                <a:solidFill>
                  <a:srgbClr val="32A6DA"/>
                </a:solidFill>
                <a:latin typeface="Times New Roman" panose="02020603050405020304" pitchFamily="18" charset="0"/>
                <a:cs typeface="Times New Roman" panose="02020603050405020304" pitchFamily="18" charset="0"/>
              </a:rPr>
              <a:t>Esercizio</a:t>
            </a:r>
            <a:r>
              <a:rPr lang="en-US" sz="1800" b="0" i="0" u="none" strike="noStrike" baseline="0" dirty="0">
                <a:solidFill>
                  <a:srgbClr val="32A6DA"/>
                </a:solidFill>
                <a:latin typeface="Times New Roman" panose="02020603050405020304" pitchFamily="18" charset="0"/>
                <a:cs typeface="Times New Roman" panose="02020603050405020304" pitchFamily="18" charset="0"/>
              </a:rPr>
              <a:t> 2: </a:t>
            </a:r>
            <a:r>
              <a:rPr lang="en-US" sz="1800" b="0" i="0" u="none" strike="noStrike" baseline="0" dirty="0" err="1">
                <a:latin typeface="Times New Roman" panose="02020603050405020304" pitchFamily="18" charset="0"/>
                <a:cs typeface="Times New Roman" panose="02020603050405020304" pitchFamily="18" charset="0"/>
              </a:rPr>
              <a:t>Convertire</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seguenti</a:t>
            </a:r>
            <a:r>
              <a:rPr lang="en-US" sz="1800" b="0" i="0" u="none" strike="noStrike" baseline="0" dirty="0">
                <a:latin typeface="Times New Roman" panose="02020603050405020304" pitchFamily="18" charset="0"/>
                <a:cs typeface="Times New Roman" panose="02020603050405020304" pitchFamily="18" charset="0"/>
              </a:rPr>
              <a:t> numeri </a:t>
            </a:r>
            <a:r>
              <a:rPr lang="en-US" sz="1800" b="0" i="0" u="none" strike="noStrike" baseline="0" dirty="0" err="1">
                <a:latin typeface="Times New Roman" panose="02020603050405020304" pitchFamily="18" charset="0"/>
                <a:cs typeface="Times New Roman" panose="02020603050405020304" pitchFamily="18" charset="0"/>
              </a:rPr>
              <a:t>decimali</a:t>
            </a:r>
            <a:r>
              <a:rPr lang="en-US" sz="1800" b="0" i="0" u="none" strike="noStrike" baseline="0" dirty="0">
                <a:latin typeface="Times New Roman" panose="02020603050405020304" pitchFamily="18" charset="0"/>
                <a:cs typeface="Times New Roman" panose="02020603050405020304" pitchFamily="18" charset="0"/>
              </a:rPr>
              <a:t> in </a:t>
            </a:r>
            <a:r>
              <a:rPr lang="en-US" sz="1800" b="0" i="0" u="none" strike="noStrike" baseline="0" dirty="0" err="1">
                <a:latin typeface="Times New Roman" panose="02020603050405020304" pitchFamily="18" charset="0"/>
                <a:cs typeface="Times New Roman" panose="02020603050405020304" pitchFamily="18" charset="0"/>
              </a:rPr>
              <a:t>complemento</a:t>
            </a:r>
            <a:r>
              <a:rPr lang="en-US" sz="1800" b="0" i="0" u="none" strike="noStrike" baseline="0" dirty="0">
                <a:latin typeface="Times New Roman" panose="02020603050405020304" pitchFamily="18" charset="0"/>
                <a:cs typeface="Times New Roman" panose="02020603050405020304" pitchFamily="18" charset="0"/>
              </a:rPr>
              <a:t> a 2 </a:t>
            </a:r>
            <a:r>
              <a:rPr lang="en-US" sz="1800" b="0" i="0" u="none" strike="noStrike" baseline="0" dirty="0" err="1">
                <a:latin typeface="Times New Roman" panose="02020603050405020304" pitchFamily="18" charset="0"/>
                <a:cs typeface="Times New Roman" panose="02020603050405020304" pitchFamily="18" charset="0"/>
              </a:rPr>
              <a:t>utilizzando</a:t>
            </a:r>
            <a:r>
              <a:rPr lang="en-US" sz="1800" b="0" i="0" u="none" strike="noStrike" baseline="0" dirty="0">
                <a:latin typeface="Times New Roman" panose="02020603050405020304" pitchFamily="18" charset="0"/>
                <a:cs typeface="Times New Roman" panose="02020603050405020304" pitchFamily="18" charset="0"/>
              </a:rPr>
              <a:t> 8 bits. </a:t>
            </a:r>
            <a:r>
              <a:rPr lang="en-US" sz="1800" b="0" i="0" u="none" strike="noStrike" baseline="0" dirty="0" err="1">
                <a:latin typeface="Times New Roman" panose="02020603050405020304" pitchFamily="18" charset="0"/>
                <a:cs typeface="Times New Roman" panose="02020603050405020304" pitchFamily="18" charset="0"/>
              </a:rPr>
              <a:t>Moltiplicare</a:t>
            </a:r>
            <a:r>
              <a:rPr lang="en-US" sz="1800" b="0" i="0" u="none" strike="noStrike" baseline="0" dirty="0">
                <a:latin typeface="Times New Roman" panose="02020603050405020304" pitchFamily="18" charset="0"/>
                <a:cs typeface="Times New Roman" panose="02020603050405020304" pitchFamily="18" charset="0"/>
              </a:rPr>
              <a:t> il </a:t>
            </a:r>
            <a:r>
              <a:rPr lang="en-US" sz="1800" b="0" i="0" u="none" strike="noStrike" baseline="0" dirty="0" err="1">
                <a:latin typeface="Times New Roman" panose="02020603050405020304" pitchFamily="18" charset="0"/>
                <a:cs typeface="Times New Roman" panose="02020603050405020304" pitchFamily="18" charset="0"/>
              </a:rPr>
              <a:t>risultato</a:t>
            </a:r>
            <a:r>
              <a:rPr lang="en-US" sz="1800" b="0" i="0" u="none" strike="noStrike" baseline="0" dirty="0">
                <a:latin typeface="Times New Roman" panose="02020603050405020304" pitchFamily="18" charset="0"/>
                <a:cs typeface="Times New Roman" panose="02020603050405020304" pitchFamily="18" charset="0"/>
              </a:rPr>
              <a:t> per 4 </a:t>
            </a:r>
            <a:r>
              <a:rPr lang="en-US" sz="1800" b="0" i="0" u="none" strike="noStrike" baseline="0" dirty="0" err="1">
                <a:latin typeface="Times New Roman" panose="02020603050405020304" pitchFamily="18" charset="0"/>
                <a:cs typeface="Times New Roman" panose="02020603050405020304" pitchFamily="18" charset="0"/>
              </a:rPr>
              <a:t>utilizzando</a:t>
            </a:r>
            <a:r>
              <a:rPr lang="en-US" sz="1800" b="0" i="0" u="none" strike="noStrike" baseline="0" dirty="0">
                <a:latin typeface="Times New Roman" panose="02020603050405020304" pitchFamily="18" charset="0"/>
                <a:cs typeface="Times New Roman" panose="02020603050405020304" pitchFamily="18" charset="0"/>
              </a:rPr>
              <a:t> lo shift a sinistra. </a:t>
            </a:r>
            <a:r>
              <a:rPr lang="en-US" sz="1800" b="0" i="0" u="none" strike="noStrike" baseline="0" dirty="0" err="1">
                <a:latin typeface="Times New Roman" panose="02020603050405020304" pitchFamily="18" charset="0"/>
                <a:cs typeface="Times New Roman" panose="02020603050405020304" pitchFamily="18" charset="0"/>
              </a:rPr>
              <a:t>Riconvertire</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numeri in </a:t>
            </a:r>
            <a:r>
              <a:rPr lang="en-US" sz="1800" b="0" i="0" u="none" strike="noStrike" baseline="0" dirty="0" err="1">
                <a:latin typeface="Times New Roman" panose="02020603050405020304" pitchFamily="18" charset="0"/>
                <a:cs typeface="Times New Roman" panose="02020603050405020304" pitchFamily="18" charset="0"/>
              </a:rPr>
              <a:t>decimale</a:t>
            </a:r>
            <a:r>
              <a:rPr lang="en-US" sz="1800" b="0" i="0" u="none" strike="noStrike" baseline="0" dirty="0">
                <a:latin typeface="Times New Roman" panose="02020603050405020304" pitchFamily="18" charset="0"/>
                <a:cs typeface="Times New Roman" panose="02020603050405020304" pitchFamily="18" charset="0"/>
              </a:rPr>
              <a:t>.</a:t>
            </a:r>
          </a:p>
          <a:p>
            <a:pPr algn="l"/>
            <a:endParaRPr lang="en-US" sz="1800" b="0" i="0" u="none" strike="noStrike" baseline="0" dirty="0">
              <a:solidFill>
                <a:srgbClr val="32A6DA"/>
              </a:solidFill>
              <a:latin typeface="Times New Roman" panose="02020603050405020304" pitchFamily="18" charset="0"/>
              <a:cs typeface="Times New Roman" panose="02020603050405020304" pitchFamily="18" charset="0"/>
            </a:endParaRPr>
          </a:p>
          <a:p>
            <a:pPr marL="342900" indent="-342900" algn="l">
              <a:buAutoNum type="alphaLcParenBoth"/>
            </a:pPr>
            <a:r>
              <a:rPr lang="it-IT" dirty="0">
                <a:latin typeface="Times New Roman" panose="02020603050405020304" pitchFamily="18" charset="0"/>
                <a:cs typeface="Times New Roman" panose="02020603050405020304" pitchFamily="18" charset="0"/>
              </a:rPr>
              <a:t>108</a:t>
            </a:r>
          </a:p>
          <a:p>
            <a:pPr marL="342900" indent="-342900" algn="l">
              <a:buAutoNum type="alphaLcParenBoth"/>
            </a:pPr>
            <a:r>
              <a:rPr lang="it-IT" dirty="0">
                <a:latin typeface="Times New Roman" panose="02020603050405020304" pitchFamily="18" charset="0"/>
                <a:cs typeface="Times New Roman" panose="02020603050405020304" pitchFamily="18" charset="0"/>
              </a:rPr>
              <a:t>25</a:t>
            </a:r>
          </a:p>
          <a:p>
            <a:pPr marL="342900" indent="-342900" algn="l">
              <a:buAutoNum type="alphaLcParenBoth"/>
            </a:pPr>
            <a:r>
              <a:rPr lang="it-IT" dirty="0">
                <a:latin typeface="Times New Roman" panose="02020603050405020304" pitchFamily="18" charset="0"/>
                <a:cs typeface="Times New Roman" panose="02020603050405020304" pitchFamily="18" charset="0"/>
              </a:rPr>
              <a:t>-33</a:t>
            </a:r>
          </a:p>
          <a:p>
            <a:pPr marL="342900" indent="-342900" algn="l">
              <a:buAutoNum type="alphaLcParenBoth"/>
            </a:pPr>
            <a:r>
              <a:rPr lang="it-IT" dirty="0">
                <a:latin typeface="Times New Roman" panose="02020603050405020304" pitchFamily="18" charset="0"/>
                <a:cs typeface="Times New Roman" panose="02020603050405020304" pitchFamily="18" charset="0"/>
              </a:rPr>
              <a:t>-32</a:t>
            </a:r>
          </a:p>
          <a:p>
            <a:pPr marL="342900" indent="-342900" algn="l">
              <a:buAutoNum type="alphaLcParenBoth"/>
            </a:pPr>
            <a:endParaRPr lang="it-IT" dirty="0">
              <a:latin typeface="Times New Roman" panose="02020603050405020304" pitchFamily="18" charset="0"/>
              <a:cs typeface="Times New Roman" panose="02020603050405020304" pitchFamily="18" charset="0"/>
            </a:endParaRPr>
          </a:p>
          <a:p>
            <a:r>
              <a:rPr lang="en-US" sz="1800" b="0" i="0" u="none" strike="noStrike" baseline="0" dirty="0">
                <a:solidFill>
                  <a:srgbClr val="32A6DA"/>
                </a:solidFill>
                <a:latin typeface="Times New Roman" panose="02020603050405020304" pitchFamily="18" charset="0"/>
                <a:cs typeface="Times New Roman" panose="02020603050405020304" pitchFamily="18" charset="0"/>
              </a:rPr>
              <a:t>Exercise 5.18</a:t>
            </a:r>
            <a:r>
              <a:rPr lang="en-US" sz="1800" b="0" i="0" u="none" strike="noStrike" baseline="0" dirty="0">
                <a:latin typeface="Times New Roman" panose="02020603050405020304" pitchFamily="18" charset="0"/>
                <a:cs typeface="Times New Roman" panose="02020603050405020304" pitchFamily="18" charset="0"/>
              </a:rPr>
              <a:t> Design 4-bit left and right rotators. Sketch a schematic of your design.</a:t>
            </a:r>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5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8F2AC2-B7C1-467B-BE75-A8E785AC174D}"/>
              </a:ext>
            </a:extLst>
          </p:cNvPr>
          <p:cNvSpPr txBox="1"/>
          <p:nvPr/>
        </p:nvSpPr>
        <p:spPr>
          <a:xfrm>
            <a:off x="457200" y="358914"/>
            <a:ext cx="7924800" cy="707886"/>
          </a:xfrm>
          <a:prstGeom prst="rect">
            <a:avLst/>
          </a:prstGeom>
          <a:noFill/>
        </p:spPr>
        <p:txBody>
          <a:bodyPr wrap="square" rtlCol="0">
            <a:spAutoFit/>
          </a:bodyPr>
          <a:lstStyle/>
          <a:p>
            <a:r>
              <a:rPr lang="en-US" sz="4000" dirty="0">
                <a:latin typeface="+mj-lt"/>
              </a:rPr>
              <a:t>Exercises</a:t>
            </a:r>
          </a:p>
        </p:txBody>
      </p:sp>
      <p:sp>
        <p:nvSpPr>
          <p:cNvPr id="8" name="Rectangle 4">
            <a:extLst>
              <a:ext uri="{FF2B5EF4-FFF2-40B4-BE49-F238E27FC236}">
                <a16:creationId xmlns:a16="http://schemas.microsoft.com/office/drawing/2014/main" id="{B3CD89E1-04DA-477D-8953-B5943B25DC1F}"/>
              </a:ext>
            </a:extLst>
          </p:cNvPr>
          <p:cNvSpPr>
            <a:spLocks noChangeArrowheads="1"/>
          </p:cNvSpPr>
          <p:nvPr>
            <p:custDataLst>
              <p:tags r:id="rId1"/>
            </p:custDataLst>
          </p:nvPr>
        </p:nvSpPr>
        <p:spPr bwMode="auto">
          <a:xfrm>
            <a:off x="152400" y="990600"/>
            <a:ext cx="9067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b="0" i="0" u="none" strike="noStrike" baseline="0" dirty="0">
              <a:latin typeface="AdvOTb18868a6.B"/>
            </a:endParaRPr>
          </a:p>
          <a:p>
            <a:pPr algn="l"/>
            <a:r>
              <a:rPr lang="en-US" sz="1800" b="0" i="0" u="none" strike="noStrike" baseline="0" dirty="0">
                <a:solidFill>
                  <a:srgbClr val="32A6DA"/>
                </a:solidFill>
                <a:latin typeface="Times New Roman" panose="02020603050405020304" pitchFamily="18" charset="0"/>
                <a:cs typeface="Times New Roman" panose="02020603050405020304" pitchFamily="18" charset="0"/>
              </a:rPr>
              <a:t>Exercise 5.18</a:t>
            </a:r>
            <a:r>
              <a:rPr lang="en-US" sz="1800" b="0" i="0" u="none" strike="noStrike" baseline="0" dirty="0">
                <a:latin typeface="Times New Roman" panose="02020603050405020304" pitchFamily="18" charset="0"/>
                <a:cs typeface="Times New Roman" panose="02020603050405020304" pitchFamily="18" charset="0"/>
              </a:rPr>
              <a:t> Design 4-bit left and right rotators. Sketch a schematic of your design.</a:t>
            </a:r>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4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8F2AC2-B7C1-467B-BE75-A8E785AC174D}"/>
              </a:ext>
            </a:extLst>
          </p:cNvPr>
          <p:cNvSpPr txBox="1"/>
          <p:nvPr/>
        </p:nvSpPr>
        <p:spPr>
          <a:xfrm>
            <a:off x="457200" y="358914"/>
            <a:ext cx="7924800" cy="707886"/>
          </a:xfrm>
          <a:prstGeom prst="rect">
            <a:avLst/>
          </a:prstGeom>
          <a:noFill/>
        </p:spPr>
        <p:txBody>
          <a:bodyPr wrap="square" rtlCol="0">
            <a:spAutoFit/>
          </a:bodyPr>
          <a:lstStyle/>
          <a:p>
            <a:r>
              <a:rPr lang="en-US" sz="4000" dirty="0">
                <a:latin typeface="+mj-lt"/>
              </a:rPr>
              <a:t>Exercises</a:t>
            </a:r>
          </a:p>
        </p:txBody>
      </p:sp>
      <p:sp>
        <p:nvSpPr>
          <p:cNvPr id="8" name="Rectangle 4">
            <a:extLst>
              <a:ext uri="{FF2B5EF4-FFF2-40B4-BE49-F238E27FC236}">
                <a16:creationId xmlns:a16="http://schemas.microsoft.com/office/drawing/2014/main" id="{B3CD89E1-04DA-477D-8953-B5943B25DC1F}"/>
              </a:ext>
            </a:extLst>
          </p:cNvPr>
          <p:cNvSpPr>
            <a:spLocks noChangeArrowheads="1"/>
          </p:cNvSpPr>
          <p:nvPr>
            <p:custDataLst>
              <p:tags r:id="rId1"/>
            </p:custDataLst>
          </p:nvPr>
        </p:nvSpPr>
        <p:spPr bwMode="auto">
          <a:xfrm>
            <a:off x="152400" y="990600"/>
            <a:ext cx="9067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en-US" sz="1800" b="0" i="0" u="none" strike="noStrike" baseline="0" dirty="0">
              <a:latin typeface="AdvOTb18868a6.B"/>
            </a:endParaRPr>
          </a:p>
          <a:p>
            <a:pPr algn="l"/>
            <a:r>
              <a:rPr lang="en-US" sz="1800" b="0" i="0" u="none" strike="noStrike" baseline="0" dirty="0">
                <a:solidFill>
                  <a:srgbClr val="32A6DA"/>
                </a:solidFill>
                <a:latin typeface="Times New Roman" panose="02020603050405020304" pitchFamily="18" charset="0"/>
                <a:cs typeface="Times New Roman" panose="02020603050405020304" pitchFamily="18" charset="0"/>
              </a:rPr>
              <a:t>Exercise 5.18</a:t>
            </a:r>
            <a:r>
              <a:rPr lang="en-US" sz="1800" b="0" i="0" u="none" strike="noStrike" baseline="0" dirty="0">
                <a:latin typeface="Times New Roman" panose="02020603050405020304" pitchFamily="18" charset="0"/>
                <a:cs typeface="Times New Roman" panose="02020603050405020304" pitchFamily="18" charset="0"/>
              </a:rPr>
              <a:t> Design 4-bit left and right rotators. Sketch a schematic of your design.</a:t>
            </a:r>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it-IT" dirty="0">
              <a:latin typeface="Times New Roman" panose="02020603050405020304" pitchFamily="18" charset="0"/>
              <a:cs typeface="Times New Roman" panose="02020603050405020304" pitchFamily="18" charset="0"/>
            </a:endParaRPr>
          </a:p>
        </p:txBody>
      </p:sp>
      <p:pic>
        <p:nvPicPr>
          <p:cNvPr id="5" name="Immagine 4"/>
          <p:cNvPicPr>
            <a:picLocks noChangeAspect="1"/>
          </p:cNvPicPr>
          <p:nvPr/>
        </p:nvPicPr>
        <p:blipFill>
          <a:blip r:embed="rId3"/>
          <a:stretch>
            <a:fillRect/>
          </a:stretch>
        </p:blipFill>
        <p:spPr>
          <a:xfrm>
            <a:off x="2102003" y="1698486"/>
            <a:ext cx="4294607" cy="4633001"/>
          </a:xfrm>
          <a:prstGeom prst="rect">
            <a:avLst/>
          </a:prstGeom>
        </p:spPr>
      </p:pic>
    </p:spTree>
    <p:extLst>
      <p:ext uri="{BB962C8B-B14F-4D97-AF65-F5344CB8AC3E}">
        <p14:creationId xmlns:p14="http://schemas.microsoft.com/office/powerpoint/2010/main" val="341949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80" name="Rectangle 4"/>
          <p:cNvSpPr>
            <a:spLocks noGrp="1" noChangeArrowheads="1"/>
          </p:cNvSpPr>
          <p:nvPr>
            <p:ph sz="half" idx="4294967295"/>
            <p:custDataLst>
              <p:tags r:id="rId2"/>
            </p:custDataLst>
          </p:nvPr>
        </p:nvSpPr>
        <p:spPr>
          <a:xfrm>
            <a:off x="457200" y="978877"/>
            <a:ext cx="7467600" cy="4953000"/>
          </a:xfrm>
        </p:spPr>
        <p:txBody>
          <a:bodyPr>
            <a:normAutofit/>
          </a:bodyPr>
          <a:lstStyle/>
          <a:p>
            <a:r>
              <a:rPr lang="en-US" sz="2800" b="1" dirty="0"/>
              <a:t>Partial products </a:t>
            </a:r>
            <a:r>
              <a:rPr lang="en-US" sz="2800" dirty="0"/>
              <a:t>formed by multiplying a single digit of the multiplier with multiplicand</a:t>
            </a:r>
          </a:p>
          <a:p>
            <a:r>
              <a:rPr lang="en-US" sz="2800" b="1" dirty="0"/>
              <a:t>Shifted</a:t>
            </a:r>
            <a:r>
              <a:rPr lang="en-US" sz="2800" dirty="0"/>
              <a:t> partial products </a:t>
            </a:r>
            <a:r>
              <a:rPr lang="en-US" sz="2800" b="1" dirty="0"/>
              <a:t>summed</a:t>
            </a:r>
            <a:r>
              <a:rPr lang="en-US" sz="2800" dirty="0"/>
              <a:t> to form result</a:t>
            </a:r>
            <a:endParaRPr lang="en-US" sz="2800" dirty="0">
              <a:solidFill>
                <a:schemeClr val="accent2"/>
              </a:solidFill>
            </a:endParaRPr>
          </a:p>
        </p:txBody>
      </p:sp>
      <p:graphicFrame>
        <p:nvGraphicFramePr>
          <p:cNvPr id="946183" name="Object 7"/>
          <p:cNvGraphicFramePr>
            <a:graphicFrameLocks noGrp="1" noChangeAspect="1"/>
          </p:cNvGraphicFramePr>
          <p:nvPr>
            <p:ph sz="half" idx="4294967295"/>
            <p:custDataLst>
              <p:tags r:id="rId3"/>
            </p:custDataLst>
          </p:nvPr>
        </p:nvGraphicFramePr>
        <p:xfrm>
          <a:off x="1371600" y="2209800"/>
          <a:ext cx="5446565" cy="3581400"/>
        </p:xfrm>
        <a:graphic>
          <a:graphicData uri="http://schemas.openxmlformats.org/presentationml/2006/ole">
            <mc:AlternateContent xmlns:mc="http://schemas.openxmlformats.org/markup-compatibility/2006">
              <mc:Choice xmlns:v="urn:schemas-microsoft-com:vml" Requires="v">
                <p:oleObj spid="_x0000_s15366" name="VISIO" r:id="rId7" imgW="2223360" imgH="1461600" progId="Visio.Drawing.6">
                  <p:embed/>
                </p:oleObj>
              </mc:Choice>
              <mc:Fallback>
                <p:oleObj name="VISIO" r:id="rId7" imgW="2223360" imgH="1461600" progId="Visio.Drawing.6">
                  <p:embed/>
                  <p:pic>
                    <p:nvPicPr>
                      <p:cNvPr id="9461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209800"/>
                        <a:ext cx="5446565" cy="3581400"/>
                      </a:xfrm>
                      <a:prstGeom prst="rect">
                        <a:avLst/>
                      </a:prstGeom>
                    </p:spPr>
                  </p:pic>
                </p:oleObj>
              </mc:Fallback>
            </mc:AlternateContent>
          </a:graphicData>
        </a:graphic>
      </p:graphicFrame>
      <p:sp>
        <p:nvSpPr>
          <p:cNvPr id="946178" name="Rectangle 2"/>
          <p:cNvSpPr>
            <a:spLocks noChangeArrowheads="1"/>
          </p:cNvSpPr>
          <p:nvPr>
            <p:custDataLst>
              <p:tags r:id="rId4"/>
            </p:custDataLst>
          </p:nvPr>
        </p:nvSpPr>
        <p:spPr bwMode="auto">
          <a:xfrm>
            <a:off x="76200" y="762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Multipliers</a:t>
            </a:r>
          </a:p>
        </p:txBody>
      </p:sp>
    </p:spTree>
    <p:extLst>
      <p:ext uri="{BB962C8B-B14F-4D97-AF65-F5344CB8AC3E}">
        <p14:creationId xmlns:p14="http://schemas.microsoft.com/office/powerpoint/2010/main" val="205270221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5861</TotalTime>
  <Words>1237</Words>
  <Application>Microsoft Office PowerPoint</Application>
  <PresentationFormat>Presentazione su schermo (4:3)</PresentationFormat>
  <Paragraphs>253</Paragraphs>
  <Slides>33</Slides>
  <Notes>27</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2</vt:i4>
      </vt:variant>
      <vt:variant>
        <vt:lpstr>Titoli diapositive</vt:lpstr>
      </vt:variant>
      <vt:variant>
        <vt:i4>33</vt:i4>
      </vt:variant>
    </vt:vector>
  </HeadingPairs>
  <TitlesOfParts>
    <vt:vector size="40" baseType="lpstr">
      <vt:lpstr>AdvOTb18868a6.B</vt:lpstr>
      <vt:lpstr>Arial</vt:lpstr>
      <vt:lpstr>Calibri</vt:lpstr>
      <vt:lpstr>Times New Roman</vt:lpstr>
      <vt:lpstr>Office Theme</vt:lpstr>
      <vt:lpstr>VISIO</vt:lpstr>
      <vt:lpstr>Visio</vt:lpstr>
      <vt:lpstr>Arithmetic circuits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Memorie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117</cp:revision>
  <dcterms:created xsi:type="dcterms:W3CDTF">2012-08-07T04:56:47Z</dcterms:created>
  <dcterms:modified xsi:type="dcterms:W3CDTF">2021-11-25T18:31:39Z</dcterms:modified>
</cp:coreProperties>
</file>