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8.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0.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2.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3.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24.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5.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6.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7.xml" ContentType="application/vnd.openxmlformats-officedocument.presentationml.notesSlide+xml"/>
  <Override PartName="/ppt/tags/tag115.xml" ContentType="application/vnd.openxmlformats-officedocument.presentationml.tags+xml"/>
  <Override PartName="/ppt/notesSlides/notesSlide2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2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0.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32.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3.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34.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35.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36.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7.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612" r:id="rId2"/>
    <p:sldId id="318" r:id="rId3"/>
    <p:sldId id="319" r:id="rId4"/>
    <p:sldId id="320" r:id="rId5"/>
    <p:sldId id="321" r:id="rId6"/>
    <p:sldId id="362" r:id="rId7"/>
    <p:sldId id="323" r:id="rId8"/>
    <p:sldId id="324" r:id="rId9"/>
    <p:sldId id="325" r:id="rId10"/>
    <p:sldId id="326" r:id="rId11"/>
    <p:sldId id="327" r:id="rId12"/>
    <p:sldId id="328" r:id="rId13"/>
    <p:sldId id="330" r:id="rId14"/>
    <p:sldId id="331" r:id="rId15"/>
    <p:sldId id="332" r:id="rId16"/>
    <p:sldId id="333" r:id="rId17"/>
    <p:sldId id="371" r:id="rId18"/>
    <p:sldId id="370" r:id="rId19"/>
    <p:sldId id="334" r:id="rId20"/>
    <p:sldId id="336" r:id="rId21"/>
    <p:sldId id="337" r:id="rId22"/>
    <p:sldId id="363" r:id="rId23"/>
    <p:sldId id="339" r:id="rId24"/>
    <p:sldId id="340" r:id="rId25"/>
    <p:sldId id="364" r:id="rId26"/>
    <p:sldId id="341" r:id="rId27"/>
    <p:sldId id="342" r:id="rId28"/>
    <p:sldId id="343" r:id="rId29"/>
    <p:sldId id="345" r:id="rId30"/>
    <p:sldId id="346" r:id="rId31"/>
    <p:sldId id="367" r:id="rId32"/>
    <p:sldId id="368" r:id="rId33"/>
    <p:sldId id="366" r:id="rId34"/>
    <p:sldId id="347" r:id="rId35"/>
    <p:sldId id="348" r:id="rId36"/>
    <p:sldId id="349" r:id="rId37"/>
    <p:sldId id="350" r:id="rId38"/>
    <p:sldId id="351" r:id="rId39"/>
    <p:sldId id="353" r:id="rId40"/>
    <p:sldId id="365" r:id="rId41"/>
    <p:sldId id="35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D40EF"/>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561" autoAdjust="0"/>
    <p:restoredTop sz="93053" autoAdjust="0"/>
  </p:normalViewPr>
  <p:slideViewPr>
    <p:cSldViewPr snapToGrid="0">
      <p:cViewPr varScale="1">
        <p:scale>
          <a:sx n="104" d="100"/>
          <a:sy n="104" d="100"/>
        </p:scale>
        <p:origin x="1770" y="102"/>
      </p:cViewPr>
      <p:guideLst>
        <p:guide orient="horz" pos="2160"/>
        <p:guide pos="2880"/>
      </p:guideLst>
    </p:cSldViewPr>
  </p:slideViewPr>
  <p:notesTextViewPr>
    <p:cViewPr>
      <p:scale>
        <a:sx n="1" d="1"/>
        <a:sy n="1" d="1"/>
      </p:scale>
      <p:origin x="0" y="0"/>
    </p:cViewPr>
  </p:notesTextViewPr>
  <p:sorterViewPr>
    <p:cViewPr varScale="1">
      <p:scale>
        <a:sx n="1" d="1"/>
        <a:sy n="1" d="1"/>
      </p:scale>
      <p:origin x="0" y="-26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2</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777-7DFA-44EC-9609-B6BFC825C739}" type="slidenum">
              <a:rPr lang="en-US"/>
              <a:pPr/>
              <a:t>11</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BFE4F-8561-448B-915C-4E5FC6C9C108}" type="slidenum">
              <a:rPr lang="en-US"/>
              <a:pPr/>
              <a:t>12</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315AE-C12C-42FD-8E59-7B2ACF03AFB8}" type="slidenum">
              <a:rPr lang="en-US"/>
              <a:pPr/>
              <a:t>13</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81F28-0BDC-4D50-B348-C50F71506836}" type="slidenum">
              <a:rPr lang="en-US"/>
              <a:pPr/>
              <a:t>14</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7ED7E-2EA9-4B3C-9F39-A8E9AFB3D200}" type="slidenum">
              <a:rPr lang="en-US"/>
              <a:pPr/>
              <a:t>15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9D5FA-B6D3-43D4-8DB1-C8D77CE930CF}" type="slidenum">
              <a:rPr lang="en-US"/>
              <a:pPr/>
              <a:t>16</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84FA-4DD1-41D4-A90A-6937309F07FB}" type="slidenum">
              <a:rPr lang="en-US"/>
              <a:pPr/>
              <a:t>19</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113BD-61BE-4C1F-8A4C-D8B3BE4390B3}" type="slidenum">
              <a:rPr lang="en-US"/>
              <a:pPr/>
              <a:t>20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601C5-5610-4FDE-8125-40A5E2156B1D}" type="slidenum">
              <a:rPr lang="en-US"/>
              <a:pPr/>
              <a:t>21</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22</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6B225-9BA0-4D81-A673-25BAA900EFB3}" type="slidenum">
              <a:rPr lang="en-US"/>
              <a:pPr/>
              <a:t>3</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23</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F6704-BE68-4F83-859F-46AFB63E3AE7}" type="slidenum">
              <a:rPr lang="en-US"/>
              <a:pPr/>
              <a:t>24</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25</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26</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E4182-C7B3-4535-944D-C2A14EFC6F22}" type="slidenum">
              <a:rPr lang="en-US"/>
              <a:pPr/>
              <a:t>27</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925A9-A169-48A9-9DC1-FCDF87C9028D}" type="slidenum">
              <a:rPr lang="en-US"/>
              <a:pPr/>
              <a:t>28</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87190-899B-4EE7-962C-D711EB0F34E5}" type="slidenum">
              <a:rPr lang="en-US"/>
              <a:pPr/>
              <a:t>29</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61C4C-0C8B-40D1-916D-005C2252EB8B}" type="slidenum">
              <a:rPr lang="en-US"/>
              <a:pPr/>
              <a:t>30</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61C4C-0C8B-40D1-916D-005C2252EB8B}" type="slidenum">
              <a:rPr lang="en-US"/>
              <a:pPr/>
              <a:t>31</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9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61C4C-0C8B-40D1-916D-005C2252EB8B}" type="slidenum">
              <a:rPr lang="en-US"/>
              <a:pPr/>
              <a:t>32</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1223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A17D2-8124-4E02-9AB8-6E3B46DD299A}" type="slidenum">
              <a:rPr lang="en-US"/>
              <a:pPr/>
              <a:t>4</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61C4C-0C8B-40D1-916D-005C2252EB8B}" type="slidenum">
              <a:rPr lang="en-US"/>
              <a:pPr/>
              <a:t>33</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1451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60BE5-F6AC-4694-9B80-074544A4EE49}" type="slidenum">
              <a:rPr lang="en-US"/>
              <a:pPr/>
              <a:t>34</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E4A05-ACAA-4EDE-858B-3582F38803B5}" type="slidenum">
              <a:rPr lang="en-US"/>
              <a:pPr/>
              <a:t>35</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2017A-8B53-46AD-BAFE-552B098EF027}" type="slidenum">
              <a:rPr lang="en-US"/>
              <a:pPr/>
              <a:t>36</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FA9A2-97C6-4734-B8BB-7FBEF9A520F2}" type="slidenum">
              <a:rPr lang="en-US"/>
              <a:pPr/>
              <a:t>37</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82D40-482A-465C-8204-6CADB7A178FA}" type="slidenum">
              <a:rPr lang="en-US"/>
              <a:pPr/>
              <a:t>38</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E7814-AC97-43F0-A06C-4C12976A6BD7}" type="slidenum">
              <a:rPr lang="en-US"/>
              <a:pPr/>
              <a:t>39</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E7814-AC97-43F0-A06C-4C12976A6BD7}" type="slidenum">
              <a:rPr lang="en-US"/>
              <a:pPr/>
              <a:t>40</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62171-43A6-4884-A9D9-B38F76861C10}" type="slidenum">
              <a:rPr lang="en-US"/>
              <a:pPr/>
              <a:t>41</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B5CE3-F338-4CE5-80A6-E610D201E598}" type="slidenum">
              <a:rPr lang="en-US"/>
              <a:pPr/>
              <a:t>5</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6</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7</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EE5B8-3213-4D7F-82B5-4AD46421790A}" type="slidenum">
              <a:rPr lang="en-US"/>
              <a:pPr/>
              <a:t>8</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137F3-3757-4E0E-9FBA-19E0766179D6}" type="slidenum">
              <a:rPr lang="en-US"/>
              <a:pPr/>
              <a:t>9</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3EE72-9E01-4B50-9708-723A79C0A277}" type="slidenum">
              <a:rPr lang="en-US"/>
              <a:pPr/>
              <a:t>10</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5 &lt;</a:t>
            </a:r>
            <a:fld id="{D1B2EFE9-D440-4A3B-858C-5FEDF5DD0E10}" type="slidenum">
              <a:rPr lang="en-US" sz="1400" smtClean="0">
                <a:solidFill>
                  <a:schemeClr val="bg1"/>
                </a:solidFill>
              </a:rPr>
              <a:pPr/>
              <a:t>‹N›</a:t>
            </a:fld>
            <a:r>
              <a:rPr lang="en-US" sz="1400" dirty="0">
                <a:solidFill>
                  <a:schemeClr val="bg1"/>
                </a:solidFill>
              </a:rPr>
              <a:t>&gt; </a:t>
            </a: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err="1">
                <a:solidFill>
                  <a:schemeClr val="tx1"/>
                </a:solidFill>
              </a:rPr>
              <a:t>Digtal</a:t>
            </a:r>
            <a:r>
              <a:rPr lang="en-US" sz="1400" dirty="0">
                <a:solidFill>
                  <a:schemeClr val="tx1"/>
                </a:solidFill>
              </a:rPr>
              <a:t> Design and Computer Architecture:</a:t>
            </a:r>
            <a:r>
              <a:rPr lang="en-US" sz="1400" baseline="0" dirty="0">
                <a:solidFill>
                  <a:schemeClr val="tx1"/>
                </a:solidFill>
              </a:rPr>
              <a:t> ARM® Edition © 2015</a:t>
            </a:r>
            <a:endParaRPr lang="en-US" sz="1400" dirty="0">
              <a:solidFill>
                <a:schemeClr val="tx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5 &lt;</a:t>
            </a:r>
            <a:fld id="{D1B2EFE9-D440-4A3B-858C-5FEDF5DD0E10}" type="slidenum">
              <a:rPr lang="en-US" sz="1400" smtClean="0">
                <a:solidFill>
                  <a:schemeClr val="bg1"/>
                </a:solidFill>
              </a:rPr>
              <a:pPr/>
              <a:t>‹N›</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CC12C447-90FA-420C-B74C-1A635C444937}" type="slidenum">
              <a:rPr lang="en-US"/>
              <a:pPr>
                <a:defRPr/>
              </a:pPr>
              <a:t>‹N›</a:t>
            </a:fld>
            <a:r>
              <a:rPr lang="en-US"/>
              <a:t>&gt;</a:t>
            </a:r>
          </a:p>
          <a:p>
            <a:pPr>
              <a:defRPr/>
            </a:pPr>
            <a:endParaRPr lang="en-GB"/>
          </a:p>
        </p:txBody>
      </p:sp>
    </p:spTree>
    <p:extLst>
      <p:ext uri="{BB962C8B-B14F-4D97-AF65-F5344CB8AC3E}">
        <p14:creationId xmlns:p14="http://schemas.microsoft.com/office/powerpoint/2010/main" val="2964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‹N›</a:t>
            </a:fld>
            <a:r>
              <a:rPr lang="en-US"/>
              <a:t>&gt;</a:t>
            </a:r>
          </a:p>
          <a:p>
            <a:pPr>
              <a:defRPr/>
            </a:pPr>
            <a:endParaRPr lang="en-GB"/>
          </a:p>
        </p:txBody>
      </p:sp>
    </p:spTree>
    <p:extLst>
      <p:ext uri="{BB962C8B-B14F-4D97-AF65-F5344CB8AC3E}">
        <p14:creationId xmlns:p14="http://schemas.microsoft.com/office/powerpoint/2010/main" val="1101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‹N›</a:t>
            </a:fld>
            <a:r>
              <a:rPr lang="en-US"/>
              <a:t>&gt;</a:t>
            </a:r>
          </a:p>
          <a:p>
            <a:pPr>
              <a:defRPr/>
            </a:pPr>
            <a:endParaRPr lang="en-GB"/>
          </a:p>
        </p:txBody>
      </p:sp>
    </p:spTree>
    <p:extLst>
      <p:ext uri="{BB962C8B-B14F-4D97-AF65-F5344CB8AC3E}">
        <p14:creationId xmlns:p14="http://schemas.microsoft.com/office/powerpoint/2010/main" val="2293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‹N›</a:t>
            </a:fld>
            <a:r>
              <a:rPr lang="en-US"/>
              <a:t>&gt;</a:t>
            </a:r>
          </a:p>
          <a:p>
            <a:pPr>
              <a:defRPr/>
            </a:pPr>
            <a:endParaRPr lang="en-GB"/>
          </a:p>
        </p:txBody>
      </p:sp>
    </p:spTree>
    <p:extLst>
      <p:ext uri="{BB962C8B-B14F-4D97-AF65-F5344CB8AC3E}">
        <p14:creationId xmlns:p14="http://schemas.microsoft.com/office/powerpoint/2010/main" val="36295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‹N›</a:t>
            </a:fld>
            <a:r>
              <a:rPr lang="en-US"/>
              <a:t>&gt;</a:t>
            </a:r>
          </a:p>
          <a:p>
            <a:pPr>
              <a:defRPr/>
            </a:pPr>
            <a:endParaRPr lang="en-GB"/>
          </a:p>
        </p:txBody>
      </p:sp>
    </p:spTree>
    <p:extLst>
      <p:ext uri="{BB962C8B-B14F-4D97-AF65-F5344CB8AC3E}">
        <p14:creationId xmlns:p14="http://schemas.microsoft.com/office/powerpoint/2010/main" val="82766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CA65BB-B4C2-4782-A594-330385FCA6FA}"/>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B950FE7-52F6-4CAA-A9B3-45D289380F8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D5A89E4-AEBB-4816-BD76-784219EEEBE8}"/>
              </a:ext>
            </a:extLst>
          </p:cNvPr>
          <p:cNvSpPr>
            <a:spLocks noGrp="1"/>
          </p:cNvSpPr>
          <p:nvPr>
            <p:ph type="dt" sz="half" idx="10"/>
          </p:nvPr>
        </p:nvSpPr>
        <p:spPr/>
        <p:txBody>
          <a:bodyPr/>
          <a:lstStyle/>
          <a:p>
            <a:fld id="{6D006162-E65A-422C-84FB-774AB87D5035}" type="datetimeFigureOut">
              <a:rPr lang="it-IT" smtClean="0"/>
              <a:t>03/12/2021</a:t>
            </a:fld>
            <a:endParaRPr lang="it-IT"/>
          </a:p>
        </p:txBody>
      </p:sp>
      <p:sp>
        <p:nvSpPr>
          <p:cNvPr id="5" name="Segnaposto piè di pagina 4">
            <a:extLst>
              <a:ext uri="{FF2B5EF4-FFF2-40B4-BE49-F238E27FC236}">
                <a16:creationId xmlns:a16="http://schemas.microsoft.com/office/drawing/2014/main" id="{E632D082-DDD7-4AA7-A2F9-99577519B9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53F970A-3EF9-4E2B-9B54-143E9FA26B06}"/>
              </a:ext>
            </a:extLst>
          </p:cNvPr>
          <p:cNvSpPr>
            <a:spLocks noGrp="1"/>
          </p:cNvSpPr>
          <p:nvPr>
            <p:ph type="sldNum" sz="quarter" idx="12"/>
          </p:nvPr>
        </p:nvSpPr>
        <p:spPr/>
        <p:txBody>
          <a:bodyPr/>
          <a:lstStyle/>
          <a:p>
            <a:fld id="{4DEDE267-CF7A-446E-B7BD-98F14FFB3176}" type="slidenum">
              <a:rPr lang="it-IT" smtClean="0"/>
              <a:t>‹N›</a:t>
            </a:fld>
            <a:endParaRPr lang="it-IT"/>
          </a:p>
        </p:txBody>
      </p:sp>
    </p:spTree>
    <p:extLst>
      <p:ext uri="{BB962C8B-B14F-4D97-AF65-F5344CB8AC3E}">
        <p14:creationId xmlns:p14="http://schemas.microsoft.com/office/powerpoint/2010/main" val="123225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43.xml"/><Relationship Id="rId7" Type="http://schemas.openxmlformats.org/officeDocument/2006/relationships/notesSlide" Target="../notesSlides/notesSlide12.xml"/><Relationship Id="rId2" Type="http://schemas.openxmlformats.org/officeDocument/2006/relationships/tags" Target="../tags/tag42.xml"/><Relationship Id="rId1" Type="http://schemas.openxmlformats.org/officeDocument/2006/relationships/vmlDrawing" Target="../drawings/vmlDrawing7.vml"/><Relationship Id="rId6" Type="http://schemas.openxmlformats.org/officeDocument/2006/relationships/slideLayout" Target="../slideLayouts/slideLayout2.xml"/><Relationship Id="rId11" Type="http://schemas.openxmlformats.org/officeDocument/2006/relationships/image" Target="../media/image10.wmf"/><Relationship Id="rId5" Type="http://schemas.openxmlformats.org/officeDocument/2006/relationships/tags" Target="../tags/tag45.xml"/><Relationship Id="rId10" Type="http://schemas.openxmlformats.org/officeDocument/2006/relationships/oleObject" Target="../embeddings/oleObject11.bin"/><Relationship Id="rId4" Type="http://schemas.openxmlformats.org/officeDocument/2006/relationships/tags" Target="../tags/tag44.xml"/><Relationship Id="rId9"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tags" Target="../tags/tag47.xml"/><Relationship Id="rId7" Type="http://schemas.openxmlformats.org/officeDocument/2006/relationships/oleObject" Target="../embeddings/oleObject12.bin"/><Relationship Id="rId2" Type="http://schemas.openxmlformats.org/officeDocument/2006/relationships/tags" Target="../tags/tag46.xml"/><Relationship Id="rId1" Type="http://schemas.openxmlformats.org/officeDocument/2006/relationships/vmlDrawing" Target="../drawings/vmlDrawing8.v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8.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50.xml"/><Relationship Id="rId7" Type="http://schemas.openxmlformats.org/officeDocument/2006/relationships/notesSlide" Target="../notesSlides/notesSlide14.xml"/><Relationship Id="rId2" Type="http://schemas.openxmlformats.org/officeDocument/2006/relationships/tags" Target="../tags/tag49.xml"/><Relationship Id="rId1" Type="http://schemas.openxmlformats.org/officeDocument/2006/relationships/vmlDrawing" Target="../drawings/vmlDrawing9.vml"/><Relationship Id="rId6" Type="http://schemas.openxmlformats.org/officeDocument/2006/relationships/slideLayout" Target="../slideLayouts/slideLayout2.xml"/><Relationship Id="rId11" Type="http://schemas.openxmlformats.org/officeDocument/2006/relationships/image" Target="../media/image12.wmf"/><Relationship Id="rId5" Type="http://schemas.openxmlformats.org/officeDocument/2006/relationships/tags" Target="../tags/tag52.xml"/><Relationship Id="rId10" Type="http://schemas.openxmlformats.org/officeDocument/2006/relationships/oleObject" Target="../embeddings/oleObject14.bin"/><Relationship Id="rId4" Type="http://schemas.openxmlformats.org/officeDocument/2006/relationships/tags" Target="../tags/tag51.xml"/><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4.wmf"/><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oleObject" Target="../embeddings/oleObject16.bin"/><Relationship Id="rId2" Type="http://schemas.openxmlformats.org/officeDocument/2006/relationships/tags" Target="../tags/tag53.xml"/><Relationship Id="rId1" Type="http://schemas.openxmlformats.org/officeDocument/2006/relationships/vmlDrawing" Target="../drawings/vmlDrawing10.vml"/><Relationship Id="rId6" Type="http://schemas.openxmlformats.org/officeDocument/2006/relationships/tags" Target="../tags/tag57.xml"/><Relationship Id="rId11" Type="http://schemas.openxmlformats.org/officeDocument/2006/relationships/image" Target="../media/image13.wmf"/><Relationship Id="rId5" Type="http://schemas.openxmlformats.org/officeDocument/2006/relationships/tags" Target="../tags/tag56.xml"/><Relationship Id="rId15" Type="http://schemas.openxmlformats.org/officeDocument/2006/relationships/image" Target="../media/image15.wmf"/><Relationship Id="rId10" Type="http://schemas.openxmlformats.org/officeDocument/2006/relationships/oleObject" Target="../embeddings/oleObject15.bin"/><Relationship Id="rId4" Type="http://schemas.openxmlformats.org/officeDocument/2006/relationships/tags" Target="../tags/tag55.xml"/><Relationship Id="rId9" Type="http://schemas.openxmlformats.org/officeDocument/2006/relationships/notesSlide" Target="../notesSlides/notesSlide15.xml"/><Relationship Id="rId1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1.xml"/><Relationship Id="rId7" Type="http://schemas.openxmlformats.org/officeDocument/2006/relationships/notesSlide" Target="../notesSlides/notesSlide16.xml"/><Relationship Id="rId2" Type="http://schemas.openxmlformats.org/officeDocument/2006/relationships/tags" Target="../tags/tag60.xml"/><Relationship Id="rId1" Type="http://schemas.openxmlformats.org/officeDocument/2006/relationships/vmlDrawing" Target="../drawings/vmlDrawing11.vml"/><Relationship Id="rId6" Type="http://schemas.openxmlformats.org/officeDocument/2006/relationships/slideLayout" Target="../slideLayouts/slideLayout2.xml"/><Relationship Id="rId11" Type="http://schemas.openxmlformats.org/officeDocument/2006/relationships/image" Target="../media/image17.wmf"/><Relationship Id="rId5" Type="http://schemas.openxmlformats.org/officeDocument/2006/relationships/tags" Target="../tags/tag63.xml"/><Relationship Id="rId10" Type="http://schemas.openxmlformats.org/officeDocument/2006/relationships/oleObject" Target="../embeddings/oleObject19.bin"/><Relationship Id="rId4" Type="http://schemas.openxmlformats.org/officeDocument/2006/relationships/tags" Target="../tags/tag62.xml"/><Relationship Id="rId9" Type="http://schemas.openxmlformats.org/officeDocument/2006/relationships/image" Target="../media/image16.e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notesSlide" Target="../notesSlides/notesSlide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65.xml"/><Relationship Id="rId7" Type="http://schemas.openxmlformats.org/officeDocument/2006/relationships/notesSlide" Target="../notesSlides/notesSlide17.xml"/><Relationship Id="rId2" Type="http://schemas.openxmlformats.org/officeDocument/2006/relationships/tags" Target="../tags/tag64.xml"/><Relationship Id="rId1" Type="http://schemas.openxmlformats.org/officeDocument/2006/relationships/vmlDrawing" Target="../drawings/vmlDrawing12.vml"/><Relationship Id="rId6" Type="http://schemas.openxmlformats.org/officeDocument/2006/relationships/slideLayout" Target="../slideLayouts/slideLayout2.xml"/><Relationship Id="rId11" Type="http://schemas.openxmlformats.org/officeDocument/2006/relationships/image" Target="../media/image18.wmf"/><Relationship Id="rId5" Type="http://schemas.openxmlformats.org/officeDocument/2006/relationships/tags" Target="../tags/tag67.xml"/><Relationship Id="rId10" Type="http://schemas.openxmlformats.org/officeDocument/2006/relationships/oleObject" Target="../embeddings/oleObject21.bin"/><Relationship Id="rId4" Type="http://schemas.openxmlformats.org/officeDocument/2006/relationships/tags" Target="../tags/tag66.xml"/><Relationship Id="rId9" Type="http://schemas.openxmlformats.org/officeDocument/2006/relationships/image" Target="../media/image16.emf"/></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vmlDrawing" Target="../drawings/vmlDrawing13.vml"/><Relationship Id="rId6" Type="http://schemas.openxmlformats.org/officeDocument/2006/relationships/tags" Target="../tags/tag72.xml"/><Relationship Id="rId11" Type="http://schemas.openxmlformats.org/officeDocument/2006/relationships/image" Target="../media/image16.emf"/><Relationship Id="rId5" Type="http://schemas.openxmlformats.org/officeDocument/2006/relationships/tags" Target="../tags/tag71.xml"/><Relationship Id="rId10" Type="http://schemas.openxmlformats.org/officeDocument/2006/relationships/oleObject" Target="../embeddings/oleObject22.bin"/><Relationship Id="rId4" Type="http://schemas.openxmlformats.org/officeDocument/2006/relationships/tags" Target="../tags/tag70.xml"/><Relationship Id="rId9"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75.xml"/><Relationship Id="rId7"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vmlDrawing" Target="../drawings/vmlDrawing14.vml"/><Relationship Id="rId6" Type="http://schemas.openxmlformats.org/officeDocument/2006/relationships/tags" Target="../tags/tag78.xml"/><Relationship Id="rId5" Type="http://schemas.openxmlformats.org/officeDocument/2006/relationships/tags" Target="../tags/tag77.xml"/><Relationship Id="rId10" Type="http://schemas.openxmlformats.org/officeDocument/2006/relationships/image" Target="../media/image19.emf"/><Relationship Id="rId4" Type="http://schemas.openxmlformats.org/officeDocument/2006/relationships/tags" Target="../tags/tag76.xml"/><Relationship Id="rId9"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80.xml"/><Relationship Id="rId7"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vmlDrawing" Target="../drawings/vmlDrawing15.v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20.wmf"/><Relationship Id="rId4" Type="http://schemas.openxmlformats.org/officeDocument/2006/relationships/tags" Target="../tags/tag81.xml"/><Relationship Id="rId9"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13.wmf"/><Relationship Id="rId2" Type="http://schemas.openxmlformats.org/officeDocument/2006/relationships/tags" Target="../tags/tag84.xml"/><Relationship Id="rId1" Type="http://schemas.openxmlformats.org/officeDocument/2006/relationships/vmlDrawing" Target="../drawings/vmlDrawing16.vml"/><Relationship Id="rId6" Type="http://schemas.openxmlformats.org/officeDocument/2006/relationships/tags" Target="../tags/tag88.xml"/><Relationship Id="rId11" Type="http://schemas.openxmlformats.org/officeDocument/2006/relationships/oleObject" Target="../embeddings/oleObject25.bin"/><Relationship Id="rId5" Type="http://schemas.openxmlformats.org/officeDocument/2006/relationships/tags" Target="../tags/tag87.xml"/><Relationship Id="rId10" Type="http://schemas.openxmlformats.org/officeDocument/2006/relationships/notesSlide" Target="../notesSlides/notesSlide21.xml"/><Relationship Id="rId4" Type="http://schemas.openxmlformats.org/officeDocument/2006/relationships/tags" Target="../tags/tag86.xml"/><Relationship Id="rId9"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95.xml"/><Relationship Id="rId7" Type="http://schemas.openxmlformats.org/officeDocument/2006/relationships/notesSlide" Target="../notesSlides/notesSlide23.xml"/><Relationship Id="rId2" Type="http://schemas.openxmlformats.org/officeDocument/2006/relationships/tags" Target="../tags/tag94.xml"/><Relationship Id="rId1"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tags" Target="../tags/tag96.xml"/><Relationship Id="rId9" Type="http://schemas.openxmlformats.org/officeDocument/2006/relationships/image" Target="../media/image21.wmf"/></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tags" Target="../tags/tag99.xml"/><Relationship Id="rId7" Type="http://schemas.openxmlformats.org/officeDocument/2006/relationships/oleObject" Target="../embeddings/oleObject27.bin"/><Relationship Id="rId2" Type="http://schemas.openxmlformats.org/officeDocument/2006/relationships/tags" Target="../tags/tag98.xml"/><Relationship Id="rId1" Type="http://schemas.openxmlformats.org/officeDocument/2006/relationships/vmlDrawing" Target="../drawings/vmlDrawing18.v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00.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102.xml"/><Relationship Id="rId7" Type="http://schemas.openxmlformats.org/officeDocument/2006/relationships/notesSlide" Target="../notesSlides/notesSlide25.xml"/><Relationship Id="rId2" Type="http://schemas.openxmlformats.org/officeDocument/2006/relationships/tags" Target="../tags/tag101.xml"/><Relationship Id="rId1" Type="http://schemas.openxmlformats.org/officeDocument/2006/relationships/vmlDrawing" Target="../drawings/vmlDrawing19.vml"/><Relationship Id="rId6" Type="http://schemas.openxmlformats.org/officeDocument/2006/relationships/slideLayout" Target="../slideLayouts/slideLayout2.xml"/><Relationship Id="rId5" Type="http://schemas.openxmlformats.org/officeDocument/2006/relationships/tags" Target="../tags/tag104.xml"/><Relationship Id="rId4" Type="http://schemas.openxmlformats.org/officeDocument/2006/relationships/tags" Target="../tags/tag103.xml"/><Relationship Id="rId9"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6.xml"/><Relationship Id="rId7" Type="http://schemas.openxmlformats.org/officeDocument/2006/relationships/notesSlide" Target="../notesSlides/notesSlide2.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slideLayout" Target="../slideLayouts/slideLayout2.xml"/><Relationship Id="rId11" Type="http://schemas.openxmlformats.org/officeDocument/2006/relationships/image" Target="../media/image4.wmf"/><Relationship Id="rId5" Type="http://schemas.openxmlformats.org/officeDocument/2006/relationships/tags" Target="../tags/tag8.xml"/><Relationship Id="rId10" Type="http://schemas.openxmlformats.org/officeDocument/2006/relationships/oleObject" Target="../embeddings/oleObject3.bin"/><Relationship Id="rId4" Type="http://schemas.openxmlformats.org/officeDocument/2006/relationships/tags" Target="../tags/tag7.xml"/><Relationship Id="rId9"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oleObject" Target="../embeddings/oleObject30.bin"/><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image" Target="../media/image24.wmf"/><Relationship Id="rId2" Type="http://schemas.openxmlformats.org/officeDocument/2006/relationships/tags" Target="../tags/tag108.xml"/><Relationship Id="rId1" Type="http://schemas.openxmlformats.org/officeDocument/2006/relationships/vmlDrawing" Target="../drawings/vmlDrawing20.vml"/><Relationship Id="rId6" Type="http://schemas.openxmlformats.org/officeDocument/2006/relationships/tags" Target="../tags/tag112.xml"/><Relationship Id="rId11" Type="http://schemas.openxmlformats.org/officeDocument/2006/relationships/oleObject" Target="../embeddings/oleObject29.bin"/><Relationship Id="rId5" Type="http://schemas.openxmlformats.org/officeDocument/2006/relationships/tags" Target="../tags/tag111.xml"/><Relationship Id="rId10" Type="http://schemas.openxmlformats.org/officeDocument/2006/relationships/notesSlide" Target="../notesSlides/notesSlide27.xml"/><Relationship Id="rId4" Type="http://schemas.openxmlformats.org/officeDocument/2006/relationships/tags" Target="../tags/tag110.xml"/><Relationship Id="rId9" Type="http://schemas.openxmlformats.org/officeDocument/2006/relationships/slideLayout" Target="../slideLayouts/slideLayout2.xml"/><Relationship Id="rId14" Type="http://schemas.openxmlformats.org/officeDocument/2006/relationships/image" Target="../media/image25.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5.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tags" Target="../tags/tag117.xml"/><Relationship Id="rId7" Type="http://schemas.openxmlformats.org/officeDocument/2006/relationships/image" Target="../media/image25.wmf"/><Relationship Id="rId2" Type="http://schemas.openxmlformats.org/officeDocument/2006/relationships/tags" Target="../tags/tag116.xml"/><Relationship Id="rId1" Type="http://schemas.openxmlformats.org/officeDocument/2006/relationships/vmlDrawing" Target="../drawings/vmlDrawing21.vml"/><Relationship Id="rId6" Type="http://schemas.openxmlformats.org/officeDocument/2006/relationships/oleObject" Target="../embeddings/oleObject30.bin"/><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20.xml"/><Relationship Id="rId7" Type="http://schemas.openxmlformats.org/officeDocument/2006/relationships/notesSlide" Target="../notesSlides/notesSlide3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Layout" Target="../slideLayouts/slideLayout2.xml"/><Relationship Id="rId5" Type="http://schemas.openxmlformats.org/officeDocument/2006/relationships/tags" Target="../tags/tag122.xml"/><Relationship Id="rId4" Type="http://schemas.openxmlformats.org/officeDocument/2006/relationships/tags" Target="../tags/tag121.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tags" Target="../tags/tag124.xml"/><Relationship Id="rId7" Type="http://schemas.openxmlformats.org/officeDocument/2006/relationships/notesSlide" Target="../notesSlides/notesSlide31.xml"/><Relationship Id="rId2" Type="http://schemas.openxmlformats.org/officeDocument/2006/relationships/tags" Target="../tags/tag123.xml"/><Relationship Id="rId1" Type="http://schemas.openxmlformats.org/officeDocument/2006/relationships/vmlDrawing" Target="../drawings/vmlDrawing22.vml"/><Relationship Id="rId6" Type="http://schemas.openxmlformats.org/officeDocument/2006/relationships/slideLayout" Target="../slideLayouts/slideLayout2.xml"/><Relationship Id="rId11" Type="http://schemas.openxmlformats.org/officeDocument/2006/relationships/image" Target="../media/image28.wmf"/><Relationship Id="rId5" Type="http://schemas.openxmlformats.org/officeDocument/2006/relationships/tags" Target="../tags/tag126.xml"/><Relationship Id="rId10" Type="http://schemas.openxmlformats.org/officeDocument/2006/relationships/oleObject" Target="../embeddings/oleObject32.bin"/><Relationship Id="rId4" Type="http://schemas.openxmlformats.org/officeDocument/2006/relationships/tags" Target="../tags/tag125.xml"/><Relationship Id="rId9" Type="http://schemas.openxmlformats.org/officeDocument/2006/relationships/image" Target="../media/image25.wmf"/></Relationships>
</file>

<file path=ppt/slides/_rels/slide35.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30.xml"/></Relationships>
</file>

<file path=ppt/slides/_rels/slide36.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29.png"/><Relationship Id="rId5" Type="http://schemas.openxmlformats.org/officeDocument/2006/relationships/notesSlide" Target="../notesSlides/notesSlide33.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137.xml"/></Relationships>
</file>

<file path=ppt/slides/_rels/slide3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40.xml"/><Relationship Id="rId7" Type="http://schemas.openxmlformats.org/officeDocument/2006/relationships/notesSlide" Target="../notesSlides/notesSlide35.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Layout" Target="../slideLayouts/slideLayout2.xml"/><Relationship Id="rId5" Type="http://schemas.openxmlformats.org/officeDocument/2006/relationships/tags" Target="../tags/tag142.xml"/><Relationship Id="rId4" Type="http://schemas.openxmlformats.org/officeDocument/2006/relationships/tags" Target="../tags/tag141.xml"/></Relationships>
</file>

<file path=ppt/slides/_rels/slide39.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notesSlide" Target="../notesSlides/notesSlide36.xml"/><Relationship Id="rId5" Type="http://schemas.openxmlformats.org/officeDocument/2006/relationships/tags" Target="../tags/tag147.xml"/><Relationship Id="rId10" Type="http://schemas.openxmlformats.org/officeDocument/2006/relationships/slideLayout" Target="../slideLayouts/slideLayout2.xml"/><Relationship Id="rId4" Type="http://schemas.openxmlformats.org/officeDocument/2006/relationships/tags" Target="../tags/tag146.xml"/><Relationship Id="rId9" Type="http://schemas.openxmlformats.org/officeDocument/2006/relationships/tags" Target="../tags/tag15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0.xml"/><Relationship Id="rId7" Type="http://schemas.openxmlformats.org/officeDocument/2006/relationships/notesSlide" Target="../notesSlides/notesSlide3.xml"/><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4.wmf"/></Relationships>
</file>

<file path=ppt/slides/_rels/slide40.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notesSlide" Target="../notesSlides/notesSlide37.xml"/><Relationship Id="rId5" Type="http://schemas.openxmlformats.org/officeDocument/2006/relationships/tags" Target="../tags/tag156.xml"/><Relationship Id="rId10" Type="http://schemas.openxmlformats.org/officeDocument/2006/relationships/slideLayout" Target="../slideLayouts/slideLayout2.xml"/><Relationship Id="rId4" Type="http://schemas.openxmlformats.org/officeDocument/2006/relationships/tags" Target="../tags/tag155.xml"/><Relationship Id="rId9" Type="http://schemas.openxmlformats.org/officeDocument/2006/relationships/tags" Target="../tags/tag160.xml"/></Relationships>
</file>

<file path=ppt/slides/_rels/slide41.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16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6.xml"/><Relationship Id="rId7" Type="http://schemas.openxmlformats.org/officeDocument/2006/relationships/notesSlide" Target="../notesSlides/notesSlide5.xml"/><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Layout" Target="../slideLayouts/slideLayout2.xml"/><Relationship Id="rId11" Type="http://schemas.openxmlformats.org/officeDocument/2006/relationships/image" Target="../media/image7.emf"/><Relationship Id="rId5" Type="http://schemas.openxmlformats.org/officeDocument/2006/relationships/tags" Target="../tags/tag18.xml"/><Relationship Id="rId10" Type="http://schemas.openxmlformats.org/officeDocument/2006/relationships/oleObject" Target="../embeddings/oleObject6.bin"/><Relationship Id="rId4" Type="http://schemas.openxmlformats.org/officeDocument/2006/relationships/tags" Target="../tags/tag17.xml"/><Relationship Id="rId9"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6.emf"/><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oleObject" Target="../embeddings/oleObject7.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11" Type="http://schemas.openxmlformats.org/officeDocument/2006/relationships/notesSlide" Target="../notesSlides/notesSlide6.xml"/><Relationship Id="rId5" Type="http://schemas.openxmlformats.org/officeDocument/2006/relationships/tags" Target="../tags/tag22.xml"/><Relationship Id="rId15" Type="http://schemas.openxmlformats.org/officeDocument/2006/relationships/image" Target="../media/image7.emf"/><Relationship Id="rId10" Type="http://schemas.openxmlformats.org/officeDocument/2006/relationships/slideLayout" Target="../slideLayouts/slideLayout2.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28.xml"/><Relationship Id="rId7" Type="http://schemas.openxmlformats.org/officeDocument/2006/relationships/notesSlide" Target="../notesSlides/notesSlide7.xml"/><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7318A6-C589-4EC5-A7C9-27153BC04DD9}"/>
              </a:ext>
            </a:extLst>
          </p:cNvPr>
          <p:cNvSpPr>
            <a:spLocks noGrp="1"/>
          </p:cNvSpPr>
          <p:nvPr>
            <p:ph type="ctrTitle" idx="4294967295"/>
          </p:nvPr>
        </p:nvSpPr>
        <p:spPr>
          <a:xfrm>
            <a:off x="1143000" y="2360036"/>
            <a:ext cx="6858000" cy="2387600"/>
          </a:xfrm>
        </p:spPr>
        <p:txBody>
          <a:bodyPr/>
          <a:lstStyle/>
          <a:p>
            <a:r>
              <a:rPr lang="it-IT" dirty="0"/>
              <a:t>Memorie</a:t>
            </a:r>
          </a:p>
        </p:txBody>
      </p:sp>
    </p:spTree>
    <p:extLst>
      <p:ext uri="{BB962C8B-B14F-4D97-AF65-F5344CB8AC3E}">
        <p14:creationId xmlns:p14="http://schemas.microsoft.com/office/powerpoint/2010/main" val="343490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942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9430" name="Rectangle 6"/>
          <p:cNvSpPr>
            <a:spLocks noChangeArrowheads="1"/>
          </p:cNvSpPr>
          <p:nvPr>
            <p:custDataLst>
              <p:tags r:id="rId3"/>
            </p:custDataLst>
          </p:nvPr>
        </p:nvSpPr>
        <p:spPr bwMode="auto">
          <a:xfrm>
            <a:off x="6858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rgbClr val="0070C0"/>
                </a:solidFill>
                <a:latin typeface="+mj-lt"/>
                <a:cs typeface="Times New Roman" pitchFamily="18" charset="0"/>
              </a:rPr>
              <a:t>Volatile:</a:t>
            </a:r>
            <a:r>
              <a:rPr lang="en-US" sz="3200" dirty="0">
                <a:latin typeface="+mj-lt"/>
                <a:cs typeface="Times New Roman" pitchFamily="18" charset="0"/>
              </a:rPr>
              <a:t> loses its data when power off</a:t>
            </a:r>
          </a:p>
          <a:p>
            <a:pPr marL="342900" indent="-342900">
              <a:spcBef>
                <a:spcPct val="20000"/>
              </a:spcBef>
              <a:buFontTx/>
              <a:buChar char="•"/>
            </a:pPr>
            <a:r>
              <a:rPr lang="en-US" sz="3200" dirty="0">
                <a:latin typeface="+mj-lt"/>
                <a:cs typeface="Times New Roman" pitchFamily="18" charset="0"/>
              </a:rPr>
              <a:t>Read and written quickly</a:t>
            </a:r>
          </a:p>
          <a:p>
            <a:pPr marL="342900" indent="-342900">
              <a:spcBef>
                <a:spcPct val="20000"/>
              </a:spcBef>
              <a:buFontTx/>
              <a:buChar char="•"/>
            </a:pPr>
            <a:r>
              <a:rPr lang="en-US" sz="3200" dirty="0">
                <a:latin typeface="+mj-lt"/>
                <a:cs typeface="Times New Roman" pitchFamily="18" charset="0"/>
              </a:rPr>
              <a:t>Main memory in your computer is RAM (DRAM)</a:t>
            </a:r>
          </a:p>
          <a:p>
            <a:pPr marL="342900" indent="-342900">
              <a:spcBef>
                <a:spcPct val="20000"/>
              </a:spcBef>
            </a:pPr>
            <a:endParaRPr lang="en-US" sz="3200" dirty="0">
              <a:latin typeface="+mj-lt"/>
              <a:cs typeface="Times New Roman" pitchFamily="18" charset="0"/>
            </a:endParaRPr>
          </a:p>
          <a:p>
            <a:pPr marL="342900" indent="-342900">
              <a:spcBef>
                <a:spcPct val="20000"/>
              </a:spcBef>
            </a:pPr>
            <a:r>
              <a:rPr lang="en-US" sz="2400" dirty="0">
                <a:solidFill>
                  <a:schemeClr val="accent1"/>
                </a:solidFill>
                <a:latin typeface="+mj-lt"/>
                <a:cs typeface="Times New Roman" pitchFamily="18" charset="0"/>
              </a:rPr>
              <a:t>	</a:t>
            </a:r>
            <a:r>
              <a:rPr lang="en-US" sz="2400" dirty="0">
                <a:solidFill>
                  <a:srgbClr val="0070C0"/>
                </a:solidFill>
                <a:latin typeface="+mj-lt"/>
                <a:cs typeface="Times New Roman" pitchFamily="18" charset="0"/>
              </a:rPr>
              <a:t>Historically called </a:t>
            </a:r>
            <a:r>
              <a:rPr lang="en-US" sz="2400" i="1" dirty="0">
                <a:solidFill>
                  <a:srgbClr val="0070C0"/>
                </a:solidFill>
                <a:latin typeface="+mj-lt"/>
                <a:cs typeface="Times New Roman" pitchFamily="18" charset="0"/>
              </a:rPr>
              <a:t>random</a:t>
            </a:r>
            <a:r>
              <a:rPr lang="en-US" sz="2400" dirty="0">
                <a:solidFill>
                  <a:srgbClr val="0070C0"/>
                </a:solidFill>
                <a:latin typeface="+mj-lt"/>
                <a:cs typeface="Times New Roman" pitchFamily="18" charset="0"/>
              </a:rPr>
              <a:t> access memory because any data word accessed as easily as any other (in contrast to sequential access memories such as a tape recorder)</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RAM: Random Access Memory</a:t>
            </a:r>
          </a:p>
        </p:txBody>
      </p:sp>
    </p:spTree>
    <p:extLst>
      <p:ext uri="{BB962C8B-B14F-4D97-AF65-F5344CB8AC3E}">
        <p14:creationId xmlns:p14="http://schemas.microsoft.com/office/powerpoint/2010/main" val="7039130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4005" name="Rectangle 5"/>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mj-lt"/>
                <a:cs typeface="Times New Roman" pitchFamily="18" charset="0"/>
              </a:rPr>
              <a:t>Nonvolatile:</a:t>
            </a:r>
            <a:r>
              <a:rPr lang="en-US" sz="3200" dirty="0">
                <a:solidFill>
                  <a:schemeClr val="accent1"/>
                </a:solidFill>
                <a:latin typeface="+mj-lt"/>
                <a:cs typeface="Times New Roman" pitchFamily="18" charset="0"/>
              </a:rPr>
              <a:t> </a:t>
            </a:r>
            <a:r>
              <a:rPr lang="en-US" sz="3200" dirty="0">
                <a:latin typeface="+mj-lt"/>
                <a:cs typeface="Times New Roman" pitchFamily="18" charset="0"/>
              </a:rPr>
              <a:t>retains data when power off</a:t>
            </a:r>
          </a:p>
          <a:p>
            <a:pPr marL="342900" indent="-342900">
              <a:spcBef>
                <a:spcPct val="20000"/>
              </a:spcBef>
              <a:buFontTx/>
              <a:buChar char="•"/>
            </a:pPr>
            <a:r>
              <a:rPr lang="en-US" sz="3200" dirty="0">
                <a:latin typeface="+mj-lt"/>
                <a:cs typeface="Times New Roman" pitchFamily="18" charset="0"/>
              </a:rPr>
              <a:t>Read quickly, but writing is impossible or slow</a:t>
            </a:r>
          </a:p>
          <a:p>
            <a:pPr marL="342900" indent="-342900">
              <a:spcBef>
                <a:spcPct val="20000"/>
              </a:spcBef>
              <a:buFontTx/>
              <a:buChar char="•"/>
            </a:pPr>
            <a:r>
              <a:rPr lang="en-US" sz="3200" dirty="0">
                <a:latin typeface="+mj-lt"/>
                <a:cs typeface="Times New Roman" pitchFamily="18" charset="0"/>
              </a:rPr>
              <a:t>Flash memory in cameras, thumb drives, and digital cameras are all ROMs</a:t>
            </a:r>
          </a:p>
          <a:p>
            <a:pPr marL="742950" lvl="1" indent="-285750">
              <a:spcBef>
                <a:spcPct val="20000"/>
              </a:spcBef>
            </a:pPr>
            <a:endParaRPr lang="en-US" sz="200" dirty="0">
              <a:latin typeface="+mj-lt"/>
              <a:cs typeface="Times New Roman" pitchFamily="18" charset="0"/>
            </a:endParaRPr>
          </a:p>
          <a:p>
            <a:pPr marL="742950" lvl="1" indent="-285750">
              <a:spcBef>
                <a:spcPct val="20000"/>
              </a:spcBef>
            </a:pPr>
            <a:r>
              <a:rPr lang="en-US" sz="3200" dirty="0">
                <a:latin typeface="+mj-lt"/>
                <a:cs typeface="Times New Roman" pitchFamily="18" charset="0"/>
              </a:rPr>
              <a:t>	</a:t>
            </a:r>
            <a:r>
              <a:rPr lang="en-US" sz="2400" dirty="0">
                <a:solidFill>
                  <a:srgbClr val="0070C0"/>
                </a:solidFill>
                <a:latin typeface="+mj-lt"/>
                <a:cs typeface="Times New Roman" pitchFamily="18" charset="0"/>
              </a:rPr>
              <a:t>Historically called </a:t>
            </a:r>
            <a:r>
              <a:rPr lang="en-US" sz="2400" i="1" dirty="0">
                <a:solidFill>
                  <a:srgbClr val="0070C0"/>
                </a:solidFill>
                <a:latin typeface="+mj-lt"/>
                <a:cs typeface="Times New Roman" pitchFamily="18" charset="0"/>
              </a:rPr>
              <a:t>read only</a:t>
            </a:r>
            <a:r>
              <a:rPr lang="en-US" sz="2400" dirty="0">
                <a:solidFill>
                  <a:srgbClr val="0070C0"/>
                </a:solidFill>
                <a:latin typeface="+mj-lt"/>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ROM: Read Only Memory</a:t>
            </a:r>
          </a:p>
        </p:txBody>
      </p:sp>
    </p:spTree>
    <p:extLst>
      <p:ext uri="{BB962C8B-B14F-4D97-AF65-F5344CB8AC3E}">
        <p14:creationId xmlns:p14="http://schemas.microsoft.com/office/powerpoint/2010/main" val="41229545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045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0453"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DRAM</a:t>
            </a:r>
            <a:r>
              <a:rPr lang="en-US" sz="3200" dirty="0">
                <a:latin typeface="+mj-lt"/>
                <a:cs typeface="Arial" charset="0"/>
              </a:rPr>
              <a:t> (Dynamic random access memory)</a:t>
            </a:r>
          </a:p>
          <a:p>
            <a:pPr marL="342900" indent="-342900">
              <a:spcBef>
                <a:spcPct val="20000"/>
              </a:spcBef>
              <a:buFontTx/>
              <a:buChar char="•"/>
            </a:pPr>
            <a:r>
              <a:rPr lang="en-US" sz="3200" b="1" dirty="0">
                <a:latin typeface="+mj-lt"/>
                <a:cs typeface="Arial" charset="0"/>
              </a:rPr>
              <a:t>SRAM</a:t>
            </a:r>
            <a:r>
              <a:rPr lang="en-US" sz="3200" dirty="0">
                <a:latin typeface="+mj-lt"/>
                <a:cs typeface="Arial" charset="0"/>
              </a:rPr>
              <a:t> (Static random access memory)</a:t>
            </a:r>
          </a:p>
          <a:p>
            <a:pPr marL="342900" indent="-342900">
              <a:spcBef>
                <a:spcPct val="20000"/>
              </a:spcBef>
              <a:buFontTx/>
              <a:buChar char="•"/>
            </a:pPr>
            <a:r>
              <a:rPr lang="en-US" sz="3200" dirty="0">
                <a:latin typeface="+mj-lt"/>
                <a:cs typeface="Arial" charset="0"/>
              </a:rPr>
              <a:t>Differ in how they store data:</a:t>
            </a:r>
          </a:p>
          <a:p>
            <a:pPr marL="742950" lvl="1" indent="-285750">
              <a:spcBef>
                <a:spcPct val="20000"/>
              </a:spcBef>
              <a:buFontTx/>
              <a:buChar char="–"/>
            </a:pPr>
            <a:r>
              <a:rPr lang="en-US" sz="2600" dirty="0">
                <a:latin typeface="+mj-lt"/>
                <a:cs typeface="Times New Roman" pitchFamily="18" charset="0"/>
              </a:rPr>
              <a:t>DRAM uses a capacitor</a:t>
            </a:r>
          </a:p>
          <a:p>
            <a:pPr marL="742950" lvl="1" indent="-285750">
              <a:spcBef>
                <a:spcPct val="20000"/>
              </a:spcBef>
              <a:buFontTx/>
              <a:buChar char="–"/>
            </a:pPr>
            <a:r>
              <a:rPr lang="en-US" sz="2600" dirty="0">
                <a:latin typeface="+mj-lt"/>
                <a:cs typeface="Times New Roman" pitchFamily="18" charset="0"/>
              </a:rPr>
              <a:t>SRAM uses cross-coupled inverters</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Types of RAM</a:t>
            </a:r>
          </a:p>
        </p:txBody>
      </p:sp>
    </p:spTree>
    <p:extLst>
      <p:ext uri="{BB962C8B-B14F-4D97-AF65-F5344CB8AC3E}">
        <p14:creationId xmlns:p14="http://schemas.microsoft.com/office/powerpoint/2010/main" val="14031040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509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624947406"/>
              </p:ext>
            </p:extLst>
          </p:nvPr>
        </p:nvGraphicFramePr>
        <p:xfrm>
          <a:off x="1219200" y="3851031"/>
          <a:ext cx="3097213" cy="1422400"/>
        </p:xfrm>
        <a:graphic>
          <a:graphicData uri="http://schemas.openxmlformats.org/presentationml/2006/ole">
            <mc:AlternateContent xmlns:mc="http://schemas.openxmlformats.org/markup-compatibility/2006">
              <mc:Choice xmlns:v="urn:schemas-microsoft-com:vml" Requires="v">
                <p:oleObj spid="_x0000_s10266" name="Visio" r:id="rId8" imgW="1292047" imgH="620573" progId="Visio.Drawing.11">
                  <p:embed/>
                </p:oleObj>
              </mc:Choice>
              <mc:Fallback>
                <p:oleObj name="Visio" r:id="rId8" imgW="1292047"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851031"/>
                        <a:ext cx="30972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094"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519354257"/>
              </p:ext>
            </p:extLst>
          </p:nvPr>
        </p:nvGraphicFramePr>
        <p:xfrm>
          <a:off x="4545013" y="3784600"/>
          <a:ext cx="3352800" cy="2006600"/>
        </p:xfrm>
        <a:graphic>
          <a:graphicData uri="http://schemas.openxmlformats.org/presentationml/2006/ole">
            <mc:AlternateContent xmlns:mc="http://schemas.openxmlformats.org/markup-compatibility/2006">
              <mc:Choice xmlns:v="urn:schemas-microsoft-com:vml" Requires="v">
                <p:oleObj spid="_x0000_s10267" name="VISIO" r:id="rId10" imgW="1381680" imgH="865080" progId="Visio.Drawing.6">
                  <p:embed/>
                </p:oleObj>
              </mc:Choice>
              <mc:Fallback>
                <p:oleObj name="VISIO" r:id="rId10" imgW="1381680" imgH="8650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5013" y="3784600"/>
                        <a:ext cx="3352800" cy="2006600"/>
                      </a:xfrm>
                      <a:prstGeom prst="rect">
                        <a:avLst/>
                      </a:prstGeom>
                    </p:spPr>
                  </p:pic>
                </p:oleObj>
              </mc:Fallback>
            </mc:AlternateContent>
          </a:graphicData>
        </a:graphic>
      </p:graphicFrame>
      <p:sp>
        <p:nvSpPr>
          <p:cNvPr id="985093" name="Rectangle 5"/>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mj-lt"/>
                <a:cs typeface="Arial" charset="0"/>
              </a:rPr>
              <a:t>Data bits stored on capacitor</a:t>
            </a:r>
          </a:p>
          <a:p>
            <a:pPr marL="342900" indent="-342900">
              <a:spcBef>
                <a:spcPct val="20000"/>
              </a:spcBef>
              <a:buFontTx/>
              <a:buChar char="•"/>
            </a:pPr>
            <a:r>
              <a:rPr lang="en-US" sz="2600" i="1" dirty="0">
                <a:latin typeface="+mj-lt"/>
                <a:cs typeface="Arial" charset="0"/>
              </a:rPr>
              <a:t>Dynamic</a:t>
            </a:r>
            <a:r>
              <a:rPr lang="en-US" sz="2600" dirty="0">
                <a:latin typeface="+mj-lt"/>
                <a:cs typeface="Arial" charset="0"/>
              </a:rPr>
              <a:t> because the value needs to be refreshed (rewritten) periodically and after read:</a:t>
            </a:r>
          </a:p>
          <a:p>
            <a:pPr marL="742950" lvl="1" indent="-285750">
              <a:spcBef>
                <a:spcPct val="20000"/>
              </a:spcBef>
              <a:buFontTx/>
              <a:buChar char="–"/>
            </a:pPr>
            <a:r>
              <a:rPr lang="en-US" sz="2200" dirty="0">
                <a:latin typeface="+mj-lt"/>
                <a:cs typeface="Arial" charset="0"/>
              </a:rPr>
              <a:t>Charge leakage from the capacitor degrades the value</a:t>
            </a:r>
          </a:p>
          <a:p>
            <a:pPr marL="742950" lvl="1" indent="-285750">
              <a:spcBef>
                <a:spcPct val="20000"/>
              </a:spcBef>
              <a:buFontTx/>
              <a:buChar char="–"/>
            </a:pPr>
            <a:r>
              <a:rPr lang="en-US" sz="2200" dirty="0">
                <a:latin typeface="+mj-lt"/>
                <a:cs typeface="Arial" charset="0"/>
              </a:rPr>
              <a:t>Reading destroys the stored value</a:t>
            </a:r>
          </a:p>
        </p:txBody>
      </p:sp>
      <p:sp>
        <p:nvSpPr>
          <p:cNvPr id="98509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DRAM</a:t>
            </a:r>
          </a:p>
        </p:txBody>
      </p:sp>
    </p:spTree>
    <p:extLst>
      <p:ext uri="{BB962C8B-B14F-4D97-AF65-F5344CB8AC3E}">
        <p14:creationId xmlns:p14="http://schemas.microsoft.com/office/powerpoint/2010/main" val="25163707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611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391565983"/>
              </p:ext>
            </p:extLst>
          </p:nvPr>
        </p:nvGraphicFramePr>
        <p:xfrm>
          <a:off x="685800" y="1752600"/>
          <a:ext cx="7924800" cy="2641600"/>
        </p:xfrm>
        <a:graphic>
          <a:graphicData uri="http://schemas.openxmlformats.org/presentationml/2006/ole">
            <mc:AlternateContent xmlns:mc="http://schemas.openxmlformats.org/markup-compatibility/2006">
              <mc:Choice xmlns:v="urn:schemas-microsoft-com:vml" Requires="v">
                <p:oleObj spid="_x0000_s11278" name="VISIO" r:id="rId7" imgW="2979720" imgH="993600" progId="Visio.Drawing.6">
                  <p:embed/>
                </p:oleObj>
              </mc:Choice>
              <mc:Fallback>
                <p:oleObj name="VISIO" r:id="rId7" imgW="2979720" imgH="993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752600"/>
                        <a:ext cx="7924800" cy="2641600"/>
                      </a:xfrm>
                      <a:prstGeom prst="rect">
                        <a:avLst/>
                      </a:prstGeom>
                    </p:spPr>
                  </p:pic>
                </p:oleObj>
              </mc:Fallback>
            </mc:AlternateContent>
          </a:graphicData>
        </a:graphic>
      </p:graphicFrame>
      <p:sp>
        <p:nvSpPr>
          <p:cNvPr id="9861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611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DRAM</a:t>
            </a:r>
          </a:p>
        </p:txBody>
      </p:sp>
    </p:spTree>
    <p:extLst>
      <p:ext uri="{BB962C8B-B14F-4D97-AF65-F5344CB8AC3E}">
        <p14:creationId xmlns:p14="http://schemas.microsoft.com/office/powerpoint/2010/main" val="13634549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1" name="Object 5"/>
          <p:cNvGraphicFramePr>
            <a:graphicFrameLocks noGrp="1" noChangeAspect="1"/>
          </p:cNvGraphicFramePr>
          <p:nvPr>
            <p:ph sz="half" idx="4294967295"/>
            <p:custDataLst>
              <p:tags r:id="rId2"/>
            </p:custDataLst>
          </p:nvPr>
        </p:nvGraphicFramePr>
        <p:xfrm>
          <a:off x="2438400" y="1219200"/>
          <a:ext cx="3657600" cy="1757363"/>
        </p:xfrm>
        <a:graphic>
          <a:graphicData uri="http://schemas.openxmlformats.org/presentationml/2006/ole">
            <mc:AlternateContent xmlns:mc="http://schemas.openxmlformats.org/markup-compatibility/2006">
              <mc:Choice xmlns:v="urn:schemas-microsoft-com:vml" Requires="v">
                <p:oleObj spid="_x0000_s12310" name="Visio" r:id="rId8" imgW="1292047" imgH="620573" progId="Visio.Drawing.11">
                  <p:embed/>
                </p:oleObj>
              </mc:Choice>
              <mc:Fallback>
                <p:oleObj name="Visio" r:id="rId8" imgW="1292047" imgH="620573" progId="Visio.Drawing.11">
                  <p:embed/>
                  <p:pic>
                    <p:nvPicPr>
                      <p:cNvPr id="98714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1219200"/>
                        <a:ext cx="36576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nvPr>
        </p:nvGraphicFramePr>
        <p:xfrm>
          <a:off x="1676400" y="3352800"/>
          <a:ext cx="5486400" cy="2190750"/>
        </p:xfrm>
        <a:graphic>
          <a:graphicData uri="http://schemas.openxmlformats.org/presentationml/2006/ole">
            <mc:AlternateContent xmlns:mc="http://schemas.openxmlformats.org/markup-compatibility/2006">
              <mc:Choice xmlns:v="urn:schemas-microsoft-com:vml" Requires="v">
                <p:oleObj spid="_x0000_s12311" name="VISIO" r:id="rId10" imgW="1876320" imgH="784800" progId="Visio.Drawing.6">
                  <p:embed/>
                </p:oleObj>
              </mc:Choice>
              <mc:Fallback>
                <p:oleObj name="VISIO" r:id="rId10" imgW="1876320" imgH="784800" progId="Visio.Drawing.6">
                  <p:embed/>
                  <p:pic>
                    <p:nvPicPr>
                      <p:cNvPr id="98714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3352800"/>
                        <a:ext cx="5486400" cy="2190750"/>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SRAM</a:t>
            </a:r>
          </a:p>
        </p:txBody>
      </p:sp>
    </p:spTree>
    <p:extLst>
      <p:ext uri="{BB962C8B-B14F-4D97-AF65-F5344CB8AC3E}">
        <p14:creationId xmlns:p14="http://schemas.microsoft.com/office/powerpoint/2010/main" val="40691122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8162" name="Object 2"/>
          <p:cNvGraphicFramePr>
            <a:graphicFrameLocks noGrp="1" noChangeAspect="1"/>
          </p:cNvGraphicFramePr>
          <p:nvPr>
            <p:ph sz="half" idx="4294967295"/>
            <p:custDataLst>
              <p:tags r:id="rId2"/>
            </p:custDataLst>
          </p:nvPr>
        </p:nvGraphicFramePr>
        <p:xfrm>
          <a:off x="1371600" y="987657"/>
          <a:ext cx="5867400" cy="3279543"/>
        </p:xfrm>
        <a:graphic>
          <a:graphicData uri="http://schemas.openxmlformats.org/presentationml/2006/ole">
            <mc:AlternateContent xmlns:mc="http://schemas.openxmlformats.org/markup-compatibility/2006">
              <mc:Choice xmlns:v="urn:schemas-microsoft-com:vml" Requires="v">
                <p:oleObj spid="_x0000_s13344" name="VISIO" r:id="rId10" imgW="4036320" imgH="2255400" progId="Visio.Drawing.6">
                  <p:embed/>
                </p:oleObj>
              </mc:Choice>
              <mc:Fallback>
                <p:oleObj name="VISIO" r:id="rId10" imgW="4036320" imgH="2255400" progId="Visio.Drawing.6">
                  <p:embed/>
                  <p:pic>
                    <p:nvPicPr>
                      <p:cNvPr id="988162"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987657"/>
                        <a:ext cx="5867400" cy="3279543"/>
                      </a:xfrm>
                      <a:prstGeom prst="rect">
                        <a:avLst/>
                      </a:prstGeom>
                    </p:spPr>
                  </p:pic>
                </p:oleObj>
              </mc:Fallback>
            </mc:AlternateContent>
          </a:graphicData>
        </a:graphic>
      </p:graphicFrame>
      <p:graphicFrame>
        <p:nvGraphicFramePr>
          <p:cNvPr id="988165" name="Object 5"/>
          <p:cNvGraphicFramePr>
            <a:graphicFrameLocks noGrp="1" noChangeAspect="1"/>
          </p:cNvGraphicFramePr>
          <p:nvPr>
            <p:ph sz="quarter" idx="4294967295"/>
            <p:custDataLst>
              <p:tags r:id="rId3"/>
            </p:custDataLst>
          </p:nvPr>
        </p:nvGraphicFramePr>
        <p:xfrm>
          <a:off x="4114800" y="4191000"/>
          <a:ext cx="3505200" cy="1530350"/>
        </p:xfrm>
        <a:graphic>
          <a:graphicData uri="http://schemas.openxmlformats.org/presentationml/2006/ole">
            <mc:AlternateContent xmlns:mc="http://schemas.openxmlformats.org/markup-compatibility/2006">
              <mc:Choice xmlns:v="urn:schemas-microsoft-com:vml" Requires="v">
                <p:oleObj spid="_x0000_s13345" name="VISIO" r:id="rId12" imgW="2127960" imgH="971640" progId="Visio.Drawing.6">
                  <p:embed/>
                </p:oleObj>
              </mc:Choice>
              <mc:Fallback>
                <p:oleObj name="VISIO" r:id="rId12" imgW="2127960" imgH="971640" progId="Visio.Drawing.6">
                  <p:embed/>
                  <p:pic>
                    <p:nvPicPr>
                      <p:cNvPr id="988165"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191000"/>
                        <a:ext cx="35052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8167" name="Object 7"/>
          <p:cNvGraphicFramePr>
            <a:graphicFrameLocks noGrp="1" noChangeAspect="1"/>
          </p:cNvGraphicFramePr>
          <p:nvPr>
            <p:ph sz="quarter" idx="4294967295"/>
            <p:custDataLst>
              <p:tags r:id="rId4"/>
            </p:custDataLst>
          </p:nvPr>
        </p:nvGraphicFramePr>
        <p:xfrm>
          <a:off x="1447800" y="4572000"/>
          <a:ext cx="2198739" cy="1377156"/>
        </p:xfrm>
        <a:graphic>
          <a:graphicData uri="http://schemas.openxmlformats.org/presentationml/2006/ole">
            <mc:AlternateContent xmlns:mc="http://schemas.openxmlformats.org/markup-compatibility/2006">
              <mc:Choice xmlns:v="urn:schemas-microsoft-com:vml" Requires="v">
                <p:oleObj spid="_x0000_s13346" name="VISIO" r:id="rId14" imgW="1381680" imgH="865080" progId="Visio.Drawing.6">
                  <p:embed/>
                </p:oleObj>
              </mc:Choice>
              <mc:Fallback>
                <p:oleObj name="VISIO" r:id="rId14" imgW="1381680" imgH="865080" progId="Visio.Drawing.6">
                  <p:embed/>
                  <p:pic>
                    <p:nvPicPr>
                      <p:cNvPr id="988167"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7800" y="4572000"/>
                        <a:ext cx="2198739" cy="1377156"/>
                      </a:xfrm>
                      <a:prstGeom prst="rect">
                        <a:avLst/>
                      </a:prstGeom>
                      <a:noFill/>
                      <a:ln>
                        <a:noFill/>
                      </a:ln>
                      <a:effectLst/>
                    </p:spPr>
                  </p:pic>
                </p:oleObj>
              </mc:Fallback>
            </mc:AlternateContent>
          </a:graphicData>
        </a:graphic>
      </p:graphicFrame>
      <p:sp>
        <p:nvSpPr>
          <p:cNvPr id="988163" name="Rectangle 3"/>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8168" name="Text Box 8"/>
          <p:cNvSpPr txBox="1">
            <a:spLocks noChangeArrowheads="1"/>
          </p:cNvSpPr>
          <p:nvPr>
            <p:custDataLst>
              <p:tags r:id="rId6"/>
            </p:custDataLst>
          </p:nvPr>
        </p:nvSpPr>
        <p:spPr bwMode="auto">
          <a:xfrm>
            <a:off x="2057400" y="4191000"/>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rgbClr val="0070C0"/>
                </a:solidFill>
              </a:rPr>
              <a:t>DRAM bit cell:</a:t>
            </a:r>
          </a:p>
        </p:txBody>
      </p:sp>
      <p:sp>
        <p:nvSpPr>
          <p:cNvPr id="988169" name="Text Box 9"/>
          <p:cNvSpPr txBox="1">
            <a:spLocks noChangeArrowheads="1"/>
          </p:cNvSpPr>
          <p:nvPr>
            <p:custDataLst>
              <p:tags r:id="rId7"/>
            </p:custDataLst>
          </p:nvPr>
        </p:nvSpPr>
        <p:spPr bwMode="auto">
          <a:xfrm>
            <a:off x="5410200" y="4202668"/>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rgbClr val="0070C0"/>
                </a:solidFill>
              </a:rPr>
              <a:t>SRAM bit cell:</a:t>
            </a: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 Review</a:t>
            </a:r>
          </a:p>
        </p:txBody>
      </p:sp>
    </p:spTree>
    <p:extLst>
      <p:ext uri="{BB962C8B-B14F-4D97-AF65-F5344CB8AC3E}">
        <p14:creationId xmlns:p14="http://schemas.microsoft.com/office/powerpoint/2010/main" val="39412636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D88F2AC2-B7C1-467B-BE75-A8E785AC174D}"/>
              </a:ext>
            </a:extLst>
          </p:cNvPr>
          <p:cNvSpPr txBox="1"/>
          <p:nvPr/>
        </p:nvSpPr>
        <p:spPr>
          <a:xfrm>
            <a:off x="457200" y="358914"/>
            <a:ext cx="7924800" cy="707886"/>
          </a:xfrm>
          <a:prstGeom prst="rect">
            <a:avLst/>
          </a:prstGeom>
          <a:noFill/>
        </p:spPr>
        <p:txBody>
          <a:bodyPr wrap="square" rtlCol="0">
            <a:spAutoFit/>
          </a:bodyPr>
          <a:lstStyle/>
          <a:p>
            <a:r>
              <a:rPr lang="en-US" sz="4000" dirty="0" err="1">
                <a:latin typeface="+mj-lt"/>
              </a:rPr>
              <a:t>Esercizi</a:t>
            </a:r>
            <a:endParaRPr lang="en-US" sz="4000" dirty="0">
              <a:latin typeface="+mj-lt"/>
            </a:endParaRPr>
          </a:p>
        </p:txBody>
      </p:sp>
      <p:sp>
        <p:nvSpPr>
          <p:cNvPr id="8" name="Rectangle 4">
            <a:extLst>
              <a:ext uri="{FF2B5EF4-FFF2-40B4-BE49-F238E27FC236}">
                <a16:creationId xmlns:a16="http://schemas.microsoft.com/office/drawing/2014/main" id="{B3CD89E1-04DA-477D-8953-B5943B25DC1F}"/>
              </a:ext>
            </a:extLst>
          </p:cNvPr>
          <p:cNvSpPr>
            <a:spLocks noChangeArrowheads="1"/>
          </p:cNvSpPr>
          <p:nvPr>
            <p:custDataLst>
              <p:tags r:id="rId1"/>
            </p:custDataLst>
          </p:nvPr>
        </p:nvSpPr>
        <p:spPr bwMode="auto">
          <a:xfrm>
            <a:off x="152400" y="990600"/>
            <a:ext cx="9067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b="0" i="0" u="none" strike="noStrike" baseline="0" dirty="0">
              <a:latin typeface="AdvOTb18868a6.B"/>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1: </a:t>
            </a:r>
            <a:r>
              <a:rPr lang="en-US" sz="1800" b="0" i="0" u="none" strike="noStrike" baseline="0" dirty="0" err="1">
                <a:latin typeface="Times New Roman" panose="02020603050405020304" pitchFamily="18" charset="0"/>
                <a:cs typeface="Times New Roman" panose="02020603050405020304" pitchFamily="18" charset="0"/>
              </a:rPr>
              <a:t>Costruire</a:t>
            </a:r>
            <a:r>
              <a:rPr lang="en-US" sz="1800" b="0" i="0" u="none" strike="noStrike" baseline="0" dirty="0">
                <a:latin typeface="Times New Roman" panose="02020603050405020304" pitchFamily="18" charset="0"/>
                <a:cs typeface="Times New Roman" panose="02020603050405020304" pitchFamily="18" charset="0"/>
              </a:rPr>
              <a:t> una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1 MB e </a:t>
            </a:r>
            <a:r>
              <a:rPr lang="en-US" sz="1800" b="0" i="0" u="none" strike="noStrike" baseline="0" dirty="0" err="1">
                <a:latin typeface="Times New Roman" panose="02020603050405020304" pitchFamily="18" charset="0"/>
                <a:cs typeface="Times New Roman" panose="02020603050405020304" pitchFamily="18" charset="0"/>
              </a:rPr>
              <a:t>larghezza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parola</a:t>
            </a:r>
            <a:r>
              <a:rPr lang="en-US" sz="1800" b="0" i="0" u="none" strike="noStrike" baseline="0" dirty="0">
                <a:latin typeface="Times New Roman" panose="02020603050405020304" pitchFamily="18" charset="0"/>
                <a:cs typeface="Times New Roman" panose="02020603050405020304" pitchFamily="18" charset="0"/>
              </a:rPr>
              <a:t> di 32 bits a </a:t>
            </a:r>
            <a:r>
              <a:rPr lang="en-US" sz="1800" b="0" i="0" u="none" strike="noStrike" baseline="0" dirty="0" err="1">
                <a:latin typeface="Times New Roman" panose="02020603050405020304" pitchFamily="18" charset="0"/>
                <a:cs typeface="Times New Roman" panose="02020603050405020304" pitchFamily="18" charset="0"/>
              </a:rPr>
              <a:t>partire</a:t>
            </a:r>
            <a:r>
              <a:rPr lang="en-US" sz="1800" b="0" i="0" u="none" strike="noStrike" baseline="0" dirty="0">
                <a:latin typeface="Times New Roman" panose="02020603050405020304" pitchFamily="18" charset="0"/>
                <a:cs typeface="Times New Roman" panose="02020603050405020304" pitchFamily="18" charset="0"/>
              </a:rPr>
              <a:t> da </a:t>
            </a:r>
            <a:r>
              <a:rPr lang="en-US" sz="1800" b="0" i="0" u="none" strike="noStrike" baseline="0" dirty="0" err="1">
                <a:latin typeface="Times New Roman" panose="02020603050405020304" pitchFamily="18" charset="0"/>
                <a:cs typeface="Times New Roman" panose="02020603050405020304" pitchFamily="18" charset="0"/>
              </a:rPr>
              <a:t>blocchi</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dimensioni</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mj-lt"/>
                <a:cs typeface="Times New Roman" pitchFamily="18" charset="0"/>
              </a:rPr>
              <a:t>2</a:t>
            </a:r>
            <a:r>
              <a:rPr lang="en-US" sz="1800" i="1" baseline="30000" dirty="0">
                <a:latin typeface="+mj-lt"/>
                <a:cs typeface="Arial" charset="0"/>
              </a:rPr>
              <a:t>18</a:t>
            </a:r>
            <a:r>
              <a:rPr lang="en-US" sz="1800" dirty="0">
                <a:latin typeface="+mj-lt"/>
                <a:cs typeface="Arial" charset="0"/>
              </a:rPr>
              <a:t>  </a:t>
            </a:r>
            <a:r>
              <a:rPr lang="en-US" sz="1800" dirty="0">
                <a:latin typeface="+mj-lt"/>
                <a:cs typeface="Times New Roman" pitchFamily="18" charset="0"/>
              </a:rPr>
              <a:t>× 8</a:t>
            </a:r>
            <a:r>
              <a:rPr lang="en-US" sz="1800" dirty="0">
                <a:latin typeface="+mj-lt"/>
                <a:cs typeface="Arial" charset="0"/>
              </a:rPr>
              <a:t>  </a:t>
            </a: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2: </a:t>
            </a:r>
            <a:r>
              <a:rPr lang="en-US" sz="1800" b="0" i="0" u="none" strike="noStrike" baseline="0" dirty="0" err="1">
                <a:latin typeface="Times New Roman" panose="02020603050405020304" pitchFamily="18" charset="0"/>
                <a:cs typeface="Times New Roman" panose="02020603050405020304" pitchFamily="18" charset="0"/>
              </a:rPr>
              <a:t>Costruire</a:t>
            </a:r>
            <a:r>
              <a:rPr lang="en-US" sz="1800" b="0" i="0" u="none" strike="noStrike" baseline="0" dirty="0">
                <a:latin typeface="Times New Roman" panose="02020603050405020304" pitchFamily="18" charset="0"/>
                <a:cs typeface="Times New Roman" panose="02020603050405020304" pitchFamily="18" charset="0"/>
              </a:rPr>
              <a:t> una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1 MB e </a:t>
            </a:r>
            <a:r>
              <a:rPr lang="en-US" sz="1800" b="0" i="0" u="none" strike="noStrike" baseline="0" dirty="0" err="1">
                <a:latin typeface="Times New Roman" panose="02020603050405020304" pitchFamily="18" charset="0"/>
                <a:cs typeface="Times New Roman" panose="02020603050405020304" pitchFamily="18" charset="0"/>
              </a:rPr>
              <a:t>larghezza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parola</a:t>
            </a:r>
            <a:r>
              <a:rPr lang="en-US" sz="1800" b="0" i="0" u="none" strike="noStrike" baseline="0" dirty="0">
                <a:latin typeface="Times New Roman" panose="02020603050405020304" pitchFamily="18" charset="0"/>
                <a:cs typeface="Times New Roman" panose="02020603050405020304" pitchFamily="18" charset="0"/>
              </a:rPr>
              <a:t> di 32 bits a </a:t>
            </a:r>
            <a:r>
              <a:rPr lang="en-US" sz="1800" b="0" i="0" u="none" strike="noStrike" baseline="0" dirty="0" err="1">
                <a:latin typeface="Times New Roman" panose="02020603050405020304" pitchFamily="18" charset="0"/>
                <a:cs typeface="Times New Roman" panose="02020603050405020304" pitchFamily="18" charset="0"/>
              </a:rPr>
              <a:t>partire</a:t>
            </a:r>
            <a:r>
              <a:rPr lang="en-US" sz="1800" b="0" i="0" u="none" strike="noStrike" baseline="0" dirty="0">
                <a:latin typeface="Times New Roman" panose="02020603050405020304" pitchFamily="18" charset="0"/>
                <a:cs typeface="Times New Roman" panose="02020603050405020304" pitchFamily="18" charset="0"/>
              </a:rPr>
              <a:t> da </a:t>
            </a:r>
            <a:r>
              <a:rPr lang="en-US" sz="1800" b="0" i="0" u="none" strike="noStrike" baseline="0" dirty="0" err="1">
                <a:latin typeface="Times New Roman" panose="02020603050405020304" pitchFamily="18" charset="0"/>
                <a:cs typeface="Times New Roman" panose="02020603050405020304" pitchFamily="18" charset="0"/>
              </a:rPr>
              <a:t>blocchi</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dimensioni</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mj-lt"/>
                <a:cs typeface="Times New Roman" pitchFamily="18" charset="0"/>
              </a:rPr>
              <a:t>2</a:t>
            </a:r>
            <a:r>
              <a:rPr lang="en-US" sz="1800" i="1" baseline="30000" dirty="0">
                <a:latin typeface="+mj-lt"/>
                <a:cs typeface="Arial" charset="0"/>
              </a:rPr>
              <a:t>16</a:t>
            </a:r>
            <a:r>
              <a:rPr lang="en-US" sz="1800" dirty="0">
                <a:latin typeface="+mj-lt"/>
                <a:cs typeface="Arial" charset="0"/>
              </a:rPr>
              <a:t>  </a:t>
            </a:r>
            <a:r>
              <a:rPr lang="en-US" sz="1800" dirty="0">
                <a:latin typeface="+mj-lt"/>
                <a:cs typeface="Times New Roman" pitchFamily="18" charset="0"/>
              </a:rPr>
              <a:t>× 32</a:t>
            </a:r>
            <a:r>
              <a:rPr lang="en-US" sz="1800" dirty="0">
                <a:latin typeface="+mj-lt"/>
                <a:cs typeface="Arial" charset="0"/>
              </a:rPr>
              <a:t>  </a:t>
            </a: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3: </a:t>
            </a:r>
            <a:r>
              <a:rPr lang="en-US" sz="1800" b="0" i="0" u="none" strike="noStrike" baseline="0" dirty="0" err="1">
                <a:latin typeface="Times New Roman" panose="02020603050405020304" pitchFamily="18" charset="0"/>
                <a:cs typeface="Times New Roman" panose="02020603050405020304" pitchFamily="18" charset="0"/>
              </a:rPr>
              <a:t>Costruire</a:t>
            </a:r>
            <a:r>
              <a:rPr lang="en-US" sz="1800" b="0" i="0" u="none" strike="noStrike" baseline="0" dirty="0">
                <a:latin typeface="Times New Roman" panose="02020603050405020304" pitchFamily="18" charset="0"/>
                <a:cs typeface="Times New Roman" panose="02020603050405020304" pitchFamily="18" charset="0"/>
              </a:rPr>
              <a:t> una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1 MB e </a:t>
            </a:r>
            <a:r>
              <a:rPr lang="en-US" sz="1800" b="0" i="0" u="none" strike="noStrike" baseline="0" dirty="0" err="1">
                <a:latin typeface="Times New Roman" panose="02020603050405020304" pitchFamily="18" charset="0"/>
                <a:cs typeface="Times New Roman" panose="02020603050405020304" pitchFamily="18" charset="0"/>
              </a:rPr>
              <a:t>larghezza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parola</a:t>
            </a:r>
            <a:r>
              <a:rPr lang="en-US" sz="1800" b="0" i="0" u="none" strike="noStrike" baseline="0" dirty="0">
                <a:latin typeface="Times New Roman" panose="02020603050405020304" pitchFamily="18" charset="0"/>
                <a:cs typeface="Times New Roman" panose="02020603050405020304" pitchFamily="18" charset="0"/>
              </a:rPr>
              <a:t> di 8 bits a </a:t>
            </a:r>
            <a:r>
              <a:rPr lang="en-US" sz="1800" b="0" i="0" u="none" strike="noStrike" baseline="0" dirty="0" err="1">
                <a:latin typeface="Times New Roman" panose="02020603050405020304" pitchFamily="18" charset="0"/>
                <a:cs typeface="Times New Roman" panose="02020603050405020304" pitchFamily="18" charset="0"/>
              </a:rPr>
              <a:t>partire</a:t>
            </a:r>
            <a:r>
              <a:rPr lang="en-US" sz="1800" b="0" i="0" u="none" strike="noStrike" baseline="0" dirty="0">
                <a:latin typeface="Times New Roman" panose="02020603050405020304" pitchFamily="18" charset="0"/>
                <a:cs typeface="Times New Roman" panose="02020603050405020304" pitchFamily="18" charset="0"/>
              </a:rPr>
              <a:t> da </a:t>
            </a:r>
            <a:r>
              <a:rPr lang="en-US" sz="1800" b="0" i="0" u="none" strike="noStrike" baseline="0" dirty="0" err="1">
                <a:latin typeface="Times New Roman" panose="02020603050405020304" pitchFamily="18" charset="0"/>
                <a:cs typeface="Times New Roman" panose="02020603050405020304" pitchFamily="18" charset="0"/>
              </a:rPr>
              <a:t>blocchi</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dimensioni</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mj-lt"/>
                <a:cs typeface="Times New Roman" pitchFamily="18" charset="0"/>
              </a:rPr>
              <a:t>2</a:t>
            </a:r>
            <a:r>
              <a:rPr lang="en-US" sz="1800" i="1" baseline="30000" dirty="0">
                <a:latin typeface="+mj-lt"/>
                <a:cs typeface="Arial" charset="0"/>
              </a:rPr>
              <a:t>18</a:t>
            </a:r>
            <a:r>
              <a:rPr lang="en-US" sz="1800" dirty="0">
                <a:latin typeface="+mj-lt"/>
                <a:cs typeface="Arial" charset="0"/>
              </a:rPr>
              <a:t>  </a:t>
            </a:r>
            <a:r>
              <a:rPr lang="en-US" sz="1800" dirty="0">
                <a:latin typeface="+mj-lt"/>
                <a:cs typeface="Times New Roman" pitchFamily="18" charset="0"/>
              </a:rPr>
              <a:t>× 32</a:t>
            </a:r>
            <a:r>
              <a:rPr lang="en-US" sz="1800" dirty="0">
                <a:latin typeface="+mj-lt"/>
                <a:cs typeface="Arial" charset="0"/>
              </a:rPr>
              <a:t>  </a:t>
            </a: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8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7318A6-C589-4EC5-A7C9-27153BC04DD9}"/>
              </a:ext>
            </a:extLst>
          </p:cNvPr>
          <p:cNvSpPr>
            <a:spLocks noGrp="1"/>
          </p:cNvSpPr>
          <p:nvPr>
            <p:ph type="ctrTitle"/>
          </p:nvPr>
        </p:nvSpPr>
        <p:spPr/>
        <p:txBody>
          <a:bodyPr/>
          <a:lstStyle/>
          <a:p>
            <a:r>
              <a:rPr lang="it-IT" dirty="0" err="1"/>
              <a:t>Logic</a:t>
            </a:r>
            <a:r>
              <a:rPr lang="it-IT" dirty="0"/>
              <a:t> Using ROM/PLA/FPGA</a:t>
            </a:r>
          </a:p>
        </p:txBody>
      </p:sp>
      <p:sp>
        <p:nvSpPr>
          <p:cNvPr id="5" name="Sottotitolo 4">
            <a:extLst>
              <a:ext uri="{FF2B5EF4-FFF2-40B4-BE49-F238E27FC236}">
                <a16:creationId xmlns:a16="http://schemas.microsoft.com/office/drawing/2014/main" id="{481FCE69-C32C-4B47-BBFF-52ACB28AA59A}"/>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11032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88" name="Object 4"/>
          <p:cNvGraphicFramePr>
            <a:graphicFrameLocks noGrp="1" noChangeAspect="1"/>
          </p:cNvGraphicFramePr>
          <p:nvPr>
            <p:ph sz="half" idx="4294967295"/>
            <p:custDataLst>
              <p:tags r:id="rId2"/>
            </p:custDataLst>
          </p:nvPr>
        </p:nvGraphicFramePr>
        <p:xfrm>
          <a:off x="1295400" y="1752600"/>
          <a:ext cx="3810000" cy="3116263"/>
        </p:xfrm>
        <a:graphic>
          <a:graphicData uri="http://schemas.openxmlformats.org/presentationml/2006/ole">
            <mc:AlternateContent xmlns:mc="http://schemas.openxmlformats.org/markup-compatibility/2006">
              <mc:Choice xmlns:v="urn:schemas-microsoft-com:vml" Requires="v">
                <p:oleObj spid="_x0000_s19460" name="Visio" r:id="rId8" imgW="2120798" imgH="1734922" progId="Visio.Drawing.11">
                  <p:embed/>
                </p:oleObj>
              </mc:Choice>
              <mc:Fallback>
                <p:oleObj name="Visio" r:id="rId8" imgW="2120798" imgH="1734922" progId="Visio.Drawing.11">
                  <p:embed/>
                  <p:pic>
                    <p:nvPicPr>
                      <p:cNvPr id="98918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1752600"/>
                        <a:ext cx="3810000" cy="3116263"/>
                      </a:xfrm>
                      <a:prstGeom prst="rect">
                        <a:avLst/>
                      </a:prstGeom>
                    </p:spPr>
                  </p:pic>
                </p:oleObj>
              </mc:Fallback>
            </mc:AlternateContent>
          </a:graphicData>
        </a:graphic>
      </p:graphicFrame>
      <p:graphicFrame>
        <p:nvGraphicFramePr>
          <p:cNvPr id="989190" name="Object 6"/>
          <p:cNvGraphicFramePr>
            <a:graphicFrameLocks noGrp="1" noChangeAspect="1"/>
          </p:cNvGraphicFramePr>
          <p:nvPr>
            <p:ph sz="half" idx="4294967295"/>
            <p:custDataLst>
              <p:tags r:id="rId3"/>
            </p:custDataLst>
          </p:nvPr>
        </p:nvGraphicFramePr>
        <p:xfrm>
          <a:off x="5334000" y="1582738"/>
          <a:ext cx="2728912" cy="3714750"/>
        </p:xfrm>
        <a:graphic>
          <a:graphicData uri="http://schemas.openxmlformats.org/presentationml/2006/ole">
            <mc:AlternateContent xmlns:mc="http://schemas.openxmlformats.org/markup-compatibility/2006">
              <mc:Choice xmlns:v="urn:schemas-microsoft-com:vml" Requires="v">
                <p:oleObj spid="_x0000_s19461" name="VISIO" r:id="rId10" imgW="1249200" imgH="1779480" progId="Visio.Drawing.6">
                  <p:embed/>
                </p:oleObj>
              </mc:Choice>
              <mc:Fallback>
                <p:oleObj name="VISIO" r:id="rId10" imgW="1249200" imgH="1779480" progId="Visio.Drawing.6">
                  <p:embed/>
                  <p:pic>
                    <p:nvPicPr>
                      <p:cNvPr id="98919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1582738"/>
                        <a:ext cx="2728912"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91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9"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ROM: Dot Notation</a:t>
            </a:r>
          </a:p>
        </p:txBody>
      </p:sp>
    </p:spTree>
    <p:extLst>
      <p:ext uri="{BB962C8B-B14F-4D97-AF65-F5344CB8AC3E}">
        <p14:creationId xmlns:p14="http://schemas.microsoft.com/office/powerpoint/2010/main" val="40410395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9"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85246888"/>
              </p:ext>
            </p:extLst>
          </p:nvPr>
        </p:nvGraphicFramePr>
        <p:xfrm>
          <a:off x="4785360" y="3480990"/>
          <a:ext cx="3368040" cy="2462610"/>
        </p:xfrm>
        <a:graphic>
          <a:graphicData uri="http://schemas.openxmlformats.org/presentationml/2006/ole">
            <mc:AlternateContent xmlns:mc="http://schemas.openxmlformats.org/markup-compatibility/2006">
              <mc:Choice xmlns:v="urn:schemas-microsoft-com:vml" Requires="v">
                <p:oleObj spid="_x0000_s4110"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5360" y="3480990"/>
                        <a:ext cx="3368040" cy="2462610"/>
                      </a:xfrm>
                      <a:prstGeom prst="rect">
                        <a:avLst/>
                      </a:prstGeom>
                    </p:spPr>
                  </p:pic>
                </p:oleObj>
              </mc:Fallback>
            </mc:AlternateContent>
          </a:graphicData>
        </a:graphic>
      </p:graphicFrame>
      <p:sp>
        <p:nvSpPr>
          <p:cNvPr id="9789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4"/>
            </p:custDataLst>
          </p:nvPr>
        </p:nvSpPr>
        <p:spPr bwMode="auto">
          <a:xfrm>
            <a:off x="2286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8950" name="Rectangle 6"/>
          <p:cNvSpPr>
            <a:spLocks noChangeArrowheads="1"/>
          </p:cNvSpPr>
          <p:nvPr>
            <p:custDataLst>
              <p:tags r:id="rId5"/>
            </p:custDataLst>
          </p:nvPr>
        </p:nvSpPr>
        <p:spPr bwMode="auto">
          <a:xfrm>
            <a:off x="457200" y="990600"/>
            <a:ext cx="5562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Efficiently store large amounts of data</a:t>
            </a:r>
          </a:p>
          <a:p>
            <a:pPr marL="342900" indent="-342900">
              <a:spcBef>
                <a:spcPct val="20000"/>
              </a:spcBef>
              <a:buFontTx/>
              <a:buChar char="•"/>
            </a:pPr>
            <a:r>
              <a:rPr lang="en-US" sz="2400" dirty="0">
                <a:latin typeface="+mj-lt"/>
                <a:cs typeface="Arial" charset="0"/>
              </a:rPr>
              <a:t>3 common types:</a:t>
            </a:r>
          </a:p>
          <a:p>
            <a:pPr marL="742950" lvl="1" indent="-285750">
              <a:spcBef>
                <a:spcPct val="20000"/>
              </a:spcBef>
              <a:buFontTx/>
              <a:buChar char="–"/>
            </a:pPr>
            <a:r>
              <a:rPr lang="en-US" sz="2000" dirty="0">
                <a:latin typeface="+mj-lt"/>
                <a:cs typeface="Arial" charset="0"/>
              </a:rPr>
              <a:t>Dynamic random access memory (DRAM)</a:t>
            </a:r>
          </a:p>
          <a:p>
            <a:pPr marL="742950" lvl="1" indent="-285750">
              <a:spcBef>
                <a:spcPct val="20000"/>
              </a:spcBef>
              <a:buFontTx/>
              <a:buChar char="–"/>
            </a:pPr>
            <a:r>
              <a:rPr lang="en-US" sz="2000" dirty="0">
                <a:latin typeface="+mj-lt"/>
                <a:cs typeface="Arial" charset="0"/>
              </a:rPr>
              <a:t>Static random access memory (SRAM)</a:t>
            </a:r>
          </a:p>
          <a:p>
            <a:pPr marL="742950" lvl="1" indent="-285750">
              <a:spcBef>
                <a:spcPct val="20000"/>
              </a:spcBef>
              <a:buFontTx/>
              <a:buChar char="–"/>
            </a:pPr>
            <a:r>
              <a:rPr lang="en-US" sz="2000" dirty="0">
                <a:latin typeface="+mj-lt"/>
                <a:cs typeface="Arial" charset="0"/>
              </a:rPr>
              <a:t>Read only memory (ROM)</a:t>
            </a:r>
          </a:p>
          <a:p>
            <a:pPr marL="342900" indent="-342900">
              <a:spcBef>
                <a:spcPct val="20000"/>
              </a:spcBef>
              <a:buFontTx/>
              <a:buChar char="•"/>
            </a:pPr>
            <a:r>
              <a:rPr lang="en-US" sz="2400" i="1" dirty="0">
                <a:latin typeface="+mj-lt"/>
                <a:cs typeface="Arial" charset="0"/>
              </a:rPr>
              <a:t>M</a:t>
            </a:r>
            <a:r>
              <a:rPr lang="en-US" sz="2400" dirty="0">
                <a:latin typeface="+mj-lt"/>
                <a:cs typeface="Arial" charset="0"/>
              </a:rPr>
              <a:t>-bit data value read/ written at each unique </a:t>
            </a:r>
            <a:r>
              <a:rPr lang="en-US" sz="2400" i="1" dirty="0">
                <a:latin typeface="+mj-lt"/>
                <a:cs typeface="Arial" charset="0"/>
              </a:rPr>
              <a:t>N</a:t>
            </a:r>
            <a:r>
              <a:rPr lang="en-US" sz="2400" dirty="0">
                <a:latin typeface="+mj-lt"/>
                <a:cs typeface="Arial" charset="0"/>
              </a:rPr>
              <a:t>-bit address</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a:t>
            </a:r>
          </a:p>
        </p:txBody>
      </p:sp>
    </p:spTree>
    <p:extLst>
      <p:ext uri="{BB962C8B-B14F-4D97-AF65-F5344CB8AC3E}">
        <p14:creationId xmlns:p14="http://schemas.microsoft.com/office/powerpoint/2010/main" val="13763643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0213" name="Object 5"/>
          <p:cNvGraphicFramePr>
            <a:graphicFrameLocks noGrp="1" noChangeAspect="1"/>
          </p:cNvGraphicFramePr>
          <p:nvPr>
            <p:ph sz="half" idx="4294967295"/>
            <p:custDataLst>
              <p:tags r:id="rId2"/>
            </p:custDataLst>
          </p:nvPr>
        </p:nvGraphicFramePr>
        <p:xfrm>
          <a:off x="1225550" y="1947863"/>
          <a:ext cx="3879850" cy="3033712"/>
        </p:xfrm>
        <a:graphic>
          <a:graphicData uri="http://schemas.openxmlformats.org/presentationml/2006/ole">
            <mc:AlternateContent xmlns:mc="http://schemas.openxmlformats.org/markup-compatibility/2006">
              <mc:Choice xmlns:v="urn:schemas-microsoft-com:vml" Requires="v">
                <p:oleObj spid="_x0000_s20484" name="Visio" r:id="rId8" imgW="2120798" imgH="1734922" progId="Visio.Drawing.11">
                  <p:embed/>
                </p:oleObj>
              </mc:Choice>
              <mc:Fallback>
                <p:oleObj name="Visio" r:id="rId8" imgW="2120798" imgH="1734922" progId="Visio.Drawing.11">
                  <p:embed/>
                  <p:pic>
                    <p:nvPicPr>
                      <p:cNvPr id="99021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55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0214" name="Object 6"/>
          <p:cNvGraphicFramePr>
            <a:graphicFrameLocks noGrp="1" noChangeAspect="1"/>
          </p:cNvGraphicFramePr>
          <p:nvPr>
            <p:ph sz="half" idx="4294967295"/>
            <p:custDataLst>
              <p:tags r:id="rId3"/>
            </p:custDataLst>
          </p:nvPr>
        </p:nvGraphicFramePr>
        <p:xfrm>
          <a:off x="5105400" y="1905000"/>
          <a:ext cx="3657600" cy="3338513"/>
        </p:xfrm>
        <a:graphic>
          <a:graphicData uri="http://schemas.openxmlformats.org/presentationml/2006/ole">
            <mc:AlternateContent xmlns:mc="http://schemas.openxmlformats.org/markup-compatibility/2006">
              <mc:Choice xmlns:v="urn:schemas-microsoft-com:vml" Requires="v">
                <p:oleObj spid="_x0000_s20485" name="VISIO" r:id="rId10" imgW="1199520" imgH="1095120" progId="Visio.Drawing.6">
                  <p:embed/>
                </p:oleObj>
              </mc:Choice>
              <mc:Fallback>
                <p:oleObj name="VISIO" r:id="rId10" imgW="1199520" imgH="1095120" progId="Visio.Drawing.6">
                  <p:embed/>
                  <p:pic>
                    <p:nvPicPr>
                      <p:cNvPr id="990214"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1905000"/>
                        <a:ext cx="3657600"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02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ROM Storage</a:t>
            </a:r>
          </a:p>
        </p:txBody>
      </p:sp>
    </p:spTree>
    <p:extLst>
      <p:ext uri="{BB962C8B-B14F-4D97-AF65-F5344CB8AC3E}">
        <p14:creationId xmlns:p14="http://schemas.microsoft.com/office/powerpoint/2010/main" val="8143120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1237" name="Object 5"/>
          <p:cNvGraphicFramePr>
            <a:graphicFrameLocks noGrp="1" noChangeAspect="1"/>
          </p:cNvGraphicFramePr>
          <p:nvPr>
            <p:ph sz="half" idx="4294967295"/>
            <p:custDataLst>
              <p:tags r:id="rId2"/>
            </p:custDataLst>
          </p:nvPr>
        </p:nvGraphicFramePr>
        <p:xfrm>
          <a:off x="1377950" y="1947863"/>
          <a:ext cx="3879850" cy="3033712"/>
        </p:xfrm>
        <a:graphic>
          <a:graphicData uri="http://schemas.openxmlformats.org/presentationml/2006/ole">
            <mc:AlternateContent xmlns:mc="http://schemas.openxmlformats.org/markup-compatibility/2006">
              <mc:Choice xmlns:v="urn:schemas-microsoft-com:vml" Requires="v">
                <p:oleObj spid="_x0000_s21507" name="Visio" r:id="rId10" imgW="2120798" imgH="1734922" progId="Visio.Drawing.11">
                  <p:embed/>
                </p:oleObj>
              </mc:Choice>
              <mc:Fallback>
                <p:oleObj name="Visio" r:id="rId10" imgW="2120798" imgH="1734922" progId="Visio.Drawing.11">
                  <p:embed/>
                  <p:pic>
                    <p:nvPicPr>
                      <p:cNvPr id="99123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79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123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1238" name="Text Box 6"/>
          <p:cNvSpPr txBox="1">
            <a:spLocks noChangeArrowheads="1"/>
          </p:cNvSpPr>
          <p:nvPr>
            <p:custDataLst>
              <p:tags r:id="rId4"/>
            </p:custDataLst>
          </p:nvPr>
        </p:nvSpPr>
        <p:spPr bwMode="auto">
          <a:xfrm>
            <a:off x="5486400" y="2362200"/>
            <a:ext cx="3048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1240" name="Line 8"/>
          <p:cNvSpPr>
            <a:spLocks noChangeShapeType="1"/>
          </p:cNvSpPr>
          <p:nvPr>
            <p:custDataLst>
              <p:tags r:id="rId5"/>
            </p:custDataLst>
          </p:nvPr>
        </p:nvSpPr>
        <p:spPr bwMode="auto">
          <a:xfrm>
            <a:off x="6825762" y="3219207"/>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1" name="Line 9"/>
          <p:cNvSpPr>
            <a:spLocks noChangeShapeType="1"/>
          </p:cNvSpPr>
          <p:nvPr>
            <p:custDataLst>
              <p:tags r:id="rId6"/>
            </p:custDataLst>
          </p:nvPr>
        </p:nvSpPr>
        <p:spPr bwMode="auto">
          <a:xfrm>
            <a:off x="67818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2" name="Line 10"/>
          <p:cNvSpPr>
            <a:spLocks noChangeShapeType="1"/>
          </p:cNvSpPr>
          <p:nvPr>
            <p:custDataLst>
              <p:tags r:id="rId7"/>
            </p:custDataLst>
          </p:nvPr>
        </p:nvSpPr>
        <p:spPr bwMode="auto">
          <a:xfrm>
            <a:off x="73152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a:latin typeface="+mj-lt"/>
              </a:rPr>
              <a:t>ROM Logic</a:t>
            </a:r>
          </a:p>
        </p:txBody>
      </p:sp>
    </p:spTree>
    <p:extLst>
      <p:ext uri="{BB962C8B-B14F-4D97-AF65-F5344CB8AC3E}">
        <p14:creationId xmlns:p14="http://schemas.microsoft.com/office/powerpoint/2010/main" val="12514389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spid="_x0000_s22531" name="VISIO" r:id="rId9" imgW="2192040" imgH="1740240" progId="Visio.Drawing.6">
                  <p:embed/>
                </p:oleObj>
              </mc:Choice>
              <mc:Fallback>
                <p:oleObj name="VISIO" r:id="rId9" imgW="2192040" imgH="1740240" progId="Visio.Drawing.6">
                  <p:embed/>
                  <p:pic>
                    <p:nvPicPr>
                      <p:cNvPr id="1001480" name="Object 8"/>
                      <p:cNvPicPr>
                        <a:picLocks noChangeAspect="1" noChangeArrowheads="1"/>
                      </p:cNvPicPr>
                      <p:nvPr/>
                    </p:nvPicPr>
                    <p:blipFill>
                      <a:blip r:embed="rId10"/>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Implement the following logic functions using a 2</a:t>
            </a:r>
            <a:r>
              <a:rPr lang="en-US" sz="2400" baseline="30000" dirty="0">
                <a:latin typeface="+mj-lt"/>
                <a:cs typeface="Arial" charset="0"/>
              </a:rPr>
              <a:t>2</a:t>
            </a:r>
            <a:r>
              <a:rPr lang="en-US" sz="2400" dirty="0">
                <a:latin typeface="+mj-lt"/>
                <a:cs typeface="Arial" charset="0"/>
              </a:rPr>
              <a:t> </a:t>
            </a:r>
            <a:r>
              <a:rPr lang="en-US" sz="2400" dirty="0">
                <a:latin typeface="+mj-lt"/>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2362200" y="25241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Example: Logic with ROMs</a:t>
            </a:r>
          </a:p>
        </p:txBody>
      </p:sp>
    </p:spTree>
    <p:extLst>
      <p:ext uri="{BB962C8B-B14F-4D97-AF65-F5344CB8AC3E}">
        <p14:creationId xmlns:p14="http://schemas.microsoft.com/office/powerpoint/2010/main" val="205623566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spid="_x0000_s23555" name="VISIO" r:id="rId9" imgW="2192040" imgH="1740240" progId="Visio.Drawing.6">
                  <p:embed/>
                </p:oleObj>
              </mc:Choice>
              <mc:Fallback>
                <p:oleObj name="VISIO" r:id="rId9" imgW="2192040" imgH="1740240" progId="Visio.Drawing.6">
                  <p:embed/>
                  <p:pic>
                    <p:nvPicPr>
                      <p:cNvPr id="100148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Implement the following logic functions using a 2</a:t>
            </a:r>
            <a:r>
              <a:rPr lang="en-US" sz="2400" baseline="30000" dirty="0">
                <a:latin typeface="+mj-lt"/>
                <a:cs typeface="Arial" charset="0"/>
              </a:rPr>
              <a:t>2</a:t>
            </a:r>
            <a:r>
              <a:rPr lang="en-US" sz="2400" dirty="0">
                <a:latin typeface="+mj-lt"/>
                <a:cs typeface="Arial" charset="0"/>
              </a:rPr>
              <a:t> </a:t>
            </a:r>
            <a:r>
              <a:rPr lang="en-US" sz="2400" dirty="0">
                <a:latin typeface="+mj-lt"/>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2362200" y="25241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Example: Logic with ROMs</a:t>
            </a:r>
          </a:p>
        </p:txBody>
      </p:sp>
    </p:spTree>
    <p:extLst>
      <p:ext uri="{BB962C8B-B14F-4D97-AF65-F5344CB8AC3E}">
        <p14:creationId xmlns:p14="http://schemas.microsoft.com/office/powerpoint/2010/main" val="416057042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285" name="Object 5"/>
          <p:cNvGraphicFramePr>
            <a:graphicFrameLocks noGrp="1" noChangeAspect="1"/>
          </p:cNvGraphicFramePr>
          <p:nvPr>
            <p:ph sz="half" idx="4294967295"/>
            <p:custDataLst>
              <p:tags r:id="rId2"/>
            </p:custDataLst>
          </p:nvPr>
        </p:nvGraphicFramePr>
        <p:xfrm>
          <a:off x="1447800" y="1143000"/>
          <a:ext cx="6400800" cy="3417888"/>
        </p:xfrm>
        <a:graphic>
          <a:graphicData uri="http://schemas.openxmlformats.org/presentationml/2006/ole">
            <mc:AlternateContent xmlns:mc="http://schemas.openxmlformats.org/markup-compatibility/2006">
              <mc:Choice xmlns:v="urn:schemas-microsoft-com:vml" Requires="v">
                <p:oleObj spid="_x0000_s24579" name="VISIO" r:id="rId11" imgW="4036320" imgH="2255400" progId="Visio.Drawing.6">
                  <p:embed/>
                </p:oleObj>
              </mc:Choice>
              <mc:Fallback>
                <p:oleObj name="VISIO" r:id="rId11" imgW="4036320" imgH="2255400" progId="Visio.Drawing.6">
                  <p:embed/>
                  <p:pic>
                    <p:nvPicPr>
                      <p:cNvPr id="993285"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1143000"/>
                        <a:ext cx="640080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2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328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3286" name="Text Box 6"/>
          <p:cNvSpPr txBox="1">
            <a:spLocks noChangeArrowheads="1"/>
          </p:cNvSpPr>
          <p:nvPr>
            <p:custDataLst>
              <p:tags r:id="rId5"/>
            </p:custDataLst>
          </p:nvPr>
        </p:nvSpPr>
        <p:spPr bwMode="auto">
          <a:xfrm>
            <a:off x="2286000" y="4414897"/>
            <a:ext cx="3048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3287" name="Line 7"/>
          <p:cNvSpPr>
            <a:spLocks noChangeShapeType="1"/>
          </p:cNvSpPr>
          <p:nvPr>
            <p:custDataLst>
              <p:tags r:id="rId6"/>
            </p:custDataLst>
          </p:nvPr>
        </p:nvSpPr>
        <p:spPr bwMode="auto">
          <a:xfrm>
            <a:off x="3733800" y="501655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457200" y="68759"/>
            <a:ext cx="7924800" cy="769441"/>
          </a:xfrm>
          <a:prstGeom prst="rect">
            <a:avLst/>
          </a:prstGeom>
          <a:noFill/>
        </p:spPr>
        <p:txBody>
          <a:bodyPr wrap="square" rtlCol="0">
            <a:spAutoFit/>
          </a:bodyPr>
          <a:lstStyle/>
          <a:p>
            <a:r>
              <a:rPr lang="en-US" sz="4400" dirty="0">
                <a:latin typeface="+mj-lt"/>
              </a:rPr>
              <a:t>Logic with Any Memory Array</a:t>
            </a:r>
          </a:p>
        </p:txBody>
      </p:sp>
      <p:sp>
        <p:nvSpPr>
          <p:cNvPr id="16" name="Line 7"/>
          <p:cNvSpPr>
            <a:spLocks noChangeShapeType="1"/>
          </p:cNvSpPr>
          <p:nvPr>
            <p:custDataLst>
              <p:tags r:id="rId7"/>
            </p:custDataLst>
          </p:nvPr>
        </p:nvSpPr>
        <p:spPr bwMode="auto">
          <a:xfrm>
            <a:off x="3733800" y="551185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7"/>
          <p:cNvSpPr>
            <a:spLocks noChangeShapeType="1"/>
          </p:cNvSpPr>
          <p:nvPr>
            <p:custDataLst>
              <p:tags r:id="rId8"/>
            </p:custDataLst>
          </p:nvPr>
        </p:nvSpPr>
        <p:spPr bwMode="auto">
          <a:xfrm>
            <a:off x="4114800" y="551185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3284312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Implement the following logic functions using a 2</a:t>
            </a:r>
            <a:r>
              <a:rPr lang="en-US" sz="2400" baseline="30000" dirty="0">
                <a:latin typeface="+mj-lt"/>
                <a:cs typeface="Arial" charset="0"/>
              </a:rPr>
              <a:t>2</a:t>
            </a:r>
            <a:r>
              <a:rPr lang="en-US" sz="2400" dirty="0">
                <a:latin typeface="+mj-lt"/>
                <a:cs typeface="Arial" charset="0"/>
              </a:rPr>
              <a:t> </a:t>
            </a:r>
            <a:r>
              <a:rPr lang="en-US" sz="2400" dirty="0">
                <a:latin typeface="+mj-lt"/>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3"/>
            </p:custDataLst>
          </p:nvPr>
        </p:nvSpPr>
        <p:spPr bwMode="auto">
          <a:xfrm>
            <a:off x="2362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Logic with Memory Arrays</a:t>
            </a:r>
          </a:p>
        </p:txBody>
      </p:sp>
    </p:spTree>
    <p:extLst>
      <p:ext uri="{BB962C8B-B14F-4D97-AF65-F5344CB8AC3E}">
        <p14:creationId xmlns:p14="http://schemas.microsoft.com/office/powerpoint/2010/main" val="6537090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4312" name="Object 8"/>
          <p:cNvGraphicFramePr>
            <a:graphicFrameLocks noGrp="1" noChangeAspect="1"/>
          </p:cNvGraphicFramePr>
          <p:nvPr>
            <p:ph sz="half" idx="4294967295"/>
            <p:custDataLst>
              <p:tags r:id="rId2"/>
            </p:custDataLst>
          </p:nvPr>
        </p:nvGraphicFramePr>
        <p:xfrm>
          <a:off x="2438400" y="2081213"/>
          <a:ext cx="6629400" cy="3709987"/>
        </p:xfrm>
        <a:graphic>
          <a:graphicData uri="http://schemas.openxmlformats.org/presentationml/2006/ole">
            <mc:AlternateContent xmlns:mc="http://schemas.openxmlformats.org/markup-compatibility/2006">
              <mc:Choice xmlns:v="urn:schemas-microsoft-com:vml" Requires="v">
                <p:oleObj spid="_x0000_s25603" name="VISIO" r:id="rId8" imgW="3992760" imgH="2233800" progId="Visio.Drawing.6">
                  <p:embed/>
                </p:oleObj>
              </mc:Choice>
              <mc:Fallback>
                <p:oleObj name="VISIO" r:id="rId8" imgW="3992760" imgH="2233800" progId="Visio.Drawing.6">
                  <p:embed/>
                  <p:pic>
                    <p:nvPicPr>
                      <p:cNvPr id="994312"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2081213"/>
                        <a:ext cx="6629400" cy="3709987"/>
                      </a:xfrm>
                      <a:prstGeom prst="rect">
                        <a:avLst/>
                      </a:prstGeom>
                    </p:spPr>
                  </p:pic>
                </p:oleObj>
              </mc:Fallback>
            </mc:AlternateContent>
          </a:graphicData>
        </a:graphic>
      </p:graphicFrame>
      <p:sp>
        <p:nvSpPr>
          <p:cNvPr id="994308"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Implement the following logic functions using a 2</a:t>
            </a:r>
            <a:r>
              <a:rPr lang="en-US" sz="2400" baseline="30000" dirty="0">
                <a:latin typeface="+mj-lt"/>
                <a:cs typeface="Arial" charset="0"/>
              </a:rPr>
              <a:t>2</a:t>
            </a:r>
            <a:r>
              <a:rPr lang="en-US" sz="2400" dirty="0">
                <a:latin typeface="+mj-lt"/>
                <a:cs typeface="Arial" charset="0"/>
              </a:rPr>
              <a:t> </a:t>
            </a:r>
            <a:r>
              <a:rPr lang="en-US" sz="2400" dirty="0">
                <a:latin typeface="+mj-lt"/>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5"/>
            </p:custDataLst>
          </p:nvPr>
        </p:nvSpPr>
        <p:spPr bwMode="auto">
          <a:xfrm>
            <a:off x="2362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Logic with Memory Arrays</a:t>
            </a:r>
          </a:p>
        </p:txBody>
      </p:sp>
    </p:spTree>
    <p:extLst>
      <p:ext uri="{BB962C8B-B14F-4D97-AF65-F5344CB8AC3E}">
        <p14:creationId xmlns:p14="http://schemas.microsoft.com/office/powerpoint/2010/main" val="14451303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67" name="Object 7"/>
          <p:cNvGraphicFramePr>
            <a:graphicFrameLocks noGrp="1" noChangeAspect="1"/>
          </p:cNvGraphicFramePr>
          <p:nvPr>
            <p:ph sz="half" idx="4294967295"/>
            <p:custDataLst>
              <p:tags r:id="rId2"/>
            </p:custDataLst>
          </p:nvPr>
        </p:nvGraphicFramePr>
        <p:xfrm>
          <a:off x="2133600" y="1981200"/>
          <a:ext cx="5181600" cy="4348162"/>
        </p:xfrm>
        <a:graphic>
          <a:graphicData uri="http://schemas.openxmlformats.org/presentationml/2006/ole">
            <mc:AlternateContent xmlns:mc="http://schemas.openxmlformats.org/markup-compatibility/2006">
              <mc:Choice xmlns:v="urn:schemas-microsoft-com:vml" Requires="v">
                <p:oleObj spid="_x0000_s26627" name="VISIO" r:id="rId7" imgW="2898360" imgH="2431800" progId="Visio.Drawing.6">
                  <p:embed/>
                </p:oleObj>
              </mc:Choice>
              <mc:Fallback>
                <p:oleObj name="VISIO" r:id="rId7" imgW="2898360" imgH="2431800" progId="Visio.Drawing.6">
                  <p:embed/>
                  <p:pic>
                    <p:nvPicPr>
                      <p:cNvPr id="101376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981200"/>
                        <a:ext cx="5181600" cy="4348162"/>
                      </a:xfrm>
                      <a:prstGeom prst="rect">
                        <a:avLst/>
                      </a:prstGeom>
                    </p:spPr>
                  </p:pic>
                </p:oleObj>
              </mc:Fallback>
            </mc:AlternateContent>
          </a:graphicData>
        </a:graphic>
      </p:graphicFrame>
      <p:sp>
        <p:nvSpPr>
          <p:cNvPr id="1013763" name="Rectangle 3"/>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3764" name="Rectangle 4"/>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Called </a:t>
            </a:r>
            <a:r>
              <a:rPr lang="en-US" sz="2400" i="1" dirty="0">
                <a:latin typeface="+mj-lt"/>
                <a:cs typeface="Arial" charset="0"/>
              </a:rPr>
              <a:t>lookup tables </a:t>
            </a:r>
            <a:r>
              <a:rPr lang="en-US" sz="2400" dirty="0">
                <a:latin typeface="+mj-lt"/>
                <a:cs typeface="Arial" charset="0"/>
              </a:rPr>
              <a:t>(LUTs): look up output at each input combination (address)</a:t>
            </a:r>
            <a:endParaRPr lang="en-US" sz="2400" i="1" dirty="0">
              <a:latin typeface="+mj-lt"/>
              <a:cs typeface="Times New Roman" pitchFamily="18"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Logic</a:t>
            </a:r>
            <a:r>
              <a:rPr lang="en-US" sz="4400" dirty="0">
                <a:solidFill>
                  <a:schemeClr val="bg1"/>
                </a:solidFill>
                <a:latin typeface="+mj-lt"/>
              </a:rPr>
              <a:t> with Memory Arrays</a:t>
            </a:r>
          </a:p>
        </p:txBody>
      </p:sp>
    </p:spTree>
    <p:extLst>
      <p:ext uri="{BB962C8B-B14F-4D97-AF65-F5344CB8AC3E}">
        <p14:creationId xmlns:p14="http://schemas.microsoft.com/office/powerpoint/2010/main" val="8207687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8405" name="Object 5"/>
          <p:cNvGraphicFramePr>
            <a:graphicFrameLocks noGrp="1" noChangeAspect="1"/>
          </p:cNvGraphicFramePr>
          <p:nvPr>
            <p:ph sz="half" idx="4294967295"/>
            <p:custDataLst>
              <p:tags r:id="rId2"/>
            </p:custDataLst>
          </p:nvPr>
        </p:nvGraphicFramePr>
        <p:xfrm>
          <a:off x="2590800" y="2819400"/>
          <a:ext cx="3810000" cy="3044825"/>
        </p:xfrm>
        <a:graphic>
          <a:graphicData uri="http://schemas.openxmlformats.org/presentationml/2006/ole">
            <mc:AlternateContent xmlns:mc="http://schemas.openxmlformats.org/markup-compatibility/2006">
              <mc:Choice xmlns:v="urn:schemas-microsoft-com:vml" Requires="v">
                <p:oleObj spid="_x0000_s27651" name="VISIO" r:id="rId8" imgW="1114560" imgH="931680" progId="Visio.Drawing.6">
                  <p:embed/>
                </p:oleObj>
              </mc:Choice>
              <mc:Fallback>
                <p:oleObj name="VISIO" r:id="rId8" imgW="1114560" imgH="931680" progId="Visio.Drawing.6">
                  <p:embed/>
                  <p:pic>
                    <p:nvPicPr>
                      <p:cNvPr id="99840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2819400"/>
                        <a:ext cx="3810000" cy="3044825"/>
                      </a:xfrm>
                      <a:prstGeom prst="rect">
                        <a:avLst/>
                      </a:prstGeom>
                    </p:spPr>
                  </p:pic>
                </p:oleObj>
              </mc:Fallback>
            </mc:AlternateContent>
          </a:graphicData>
        </a:graphic>
      </p:graphicFrame>
      <p:sp>
        <p:nvSpPr>
          <p:cNvPr id="99840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840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8406" name="Rectangle 6"/>
          <p:cNvSpPr>
            <a:spLocks noChangeArrowheads="1"/>
          </p:cNvSpPr>
          <p:nvPr>
            <p:custDataLst>
              <p:tags r:id="rId5"/>
            </p:custDataLst>
          </p:nvPr>
        </p:nvSpPr>
        <p:spPr bwMode="auto">
          <a:xfrm>
            <a:off x="762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rgbClr val="0070C0"/>
                </a:solidFill>
                <a:latin typeface="+mj-lt"/>
                <a:cs typeface="Arial" charset="0"/>
              </a:rPr>
              <a:t>Port:</a:t>
            </a:r>
            <a:r>
              <a:rPr lang="en-US" sz="2400" dirty="0">
                <a:solidFill>
                  <a:srgbClr val="0070C0"/>
                </a:solidFill>
                <a:latin typeface="+mj-lt"/>
                <a:cs typeface="Arial" charset="0"/>
              </a:rPr>
              <a:t> </a:t>
            </a:r>
            <a:r>
              <a:rPr lang="en-US" sz="2400" dirty="0">
                <a:latin typeface="+mj-lt"/>
                <a:cs typeface="Arial" charset="0"/>
              </a:rPr>
              <a:t>address/data pair</a:t>
            </a:r>
          </a:p>
          <a:p>
            <a:pPr marL="342900" indent="-342900">
              <a:spcBef>
                <a:spcPct val="20000"/>
              </a:spcBef>
              <a:buFontTx/>
              <a:buChar char="•"/>
            </a:pPr>
            <a:r>
              <a:rPr lang="en-US" sz="2400" dirty="0">
                <a:latin typeface="+mj-lt"/>
                <a:cs typeface="Arial" charset="0"/>
              </a:rPr>
              <a:t>3-ported memory</a:t>
            </a:r>
          </a:p>
          <a:p>
            <a:pPr marL="742950" lvl="1" indent="-285750">
              <a:spcBef>
                <a:spcPct val="20000"/>
              </a:spcBef>
              <a:buFontTx/>
              <a:buChar char="–"/>
            </a:pPr>
            <a:r>
              <a:rPr lang="en-US" sz="2000" dirty="0">
                <a:latin typeface="+mj-lt"/>
                <a:cs typeface="Times New Roman" pitchFamily="18" charset="0"/>
              </a:rPr>
              <a:t>2 read ports (A1/RD1, A2/RD2)</a:t>
            </a:r>
          </a:p>
          <a:p>
            <a:pPr marL="742950" lvl="1" indent="-285750">
              <a:spcBef>
                <a:spcPct val="20000"/>
              </a:spcBef>
              <a:buFontTx/>
              <a:buChar char="–"/>
            </a:pPr>
            <a:r>
              <a:rPr lang="en-US" sz="2000" dirty="0">
                <a:latin typeface="+mj-lt"/>
                <a:cs typeface="Times New Roman" pitchFamily="18" charset="0"/>
              </a:rPr>
              <a:t>1 write port (A3/WD3, WE3 enables writing)</a:t>
            </a:r>
          </a:p>
          <a:p>
            <a:pPr marL="342900" indent="-342900">
              <a:spcBef>
                <a:spcPct val="20000"/>
              </a:spcBef>
              <a:buFontTx/>
              <a:buChar char="•"/>
            </a:pPr>
            <a:r>
              <a:rPr lang="en-US" sz="2400" b="1" dirty="0">
                <a:latin typeface="+mj-lt"/>
                <a:cs typeface="Times New Roman" pitchFamily="18" charset="0"/>
              </a:rPr>
              <a:t>Register file:</a:t>
            </a:r>
            <a:r>
              <a:rPr lang="en-US" sz="2400" dirty="0">
                <a:latin typeface="+mj-lt"/>
                <a:cs typeface="Times New Roman" pitchFamily="18" charset="0"/>
              </a:rPr>
              <a:t> small multi-ported memory</a:t>
            </a:r>
            <a:endParaRPr lang="en-US" sz="2400" b="1" dirty="0">
              <a:latin typeface="+mj-lt"/>
              <a:cs typeface="Times New Roman" pitchFamily="18"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Multi-ported</a:t>
            </a:r>
            <a:r>
              <a:rPr lang="en-US" sz="4400" dirty="0">
                <a:solidFill>
                  <a:schemeClr val="bg1"/>
                </a:solidFill>
                <a:latin typeface="+mj-lt"/>
              </a:rPr>
              <a:t> Memories</a:t>
            </a:r>
          </a:p>
        </p:txBody>
      </p:sp>
    </p:spTree>
    <p:extLst>
      <p:ext uri="{BB962C8B-B14F-4D97-AF65-F5344CB8AC3E}">
        <p14:creationId xmlns:p14="http://schemas.microsoft.com/office/powerpoint/2010/main" val="376679709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069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0694"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PLAs </a:t>
            </a:r>
            <a:r>
              <a:rPr lang="en-US" sz="3200" dirty="0">
                <a:latin typeface="+mj-lt"/>
                <a:cs typeface="Arial" charset="0"/>
              </a:rPr>
              <a:t>(Programmable logic arrays)</a:t>
            </a:r>
          </a:p>
          <a:p>
            <a:pPr marL="742950" lvl="1" indent="-285750">
              <a:spcBef>
                <a:spcPct val="20000"/>
              </a:spcBef>
              <a:buFontTx/>
              <a:buChar char="–"/>
            </a:pPr>
            <a:r>
              <a:rPr lang="en-US" sz="2600" dirty="0">
                <a:latin typeface="+mj-lt"/>
                <a:cs typeface="Arial" charset="0"/>
              </a:rPr>
              <a:t>AND array followed by OR array</a:t>
            </a:r>
          </a:p>
          <a:p>
            <a:pPr marL="742950" lvl="1" indent="-285750">
              <a:spcBef>
                <a:spcPct val="20000"/>
              </a:spcBef>
              <a:buFontTx/>
              <a:buChar char="–"/>
            </a:pPr>
            <a:r>
              <a:rPr lang="en-US" sz="2600" dirty="0">
                <a:latin typeface="+mj-lt"/>
                <a:cs typeface="Arial" charset="0"/>
              </a:rPr>
              <a:t>Combinational logic only</a:t>
            </a:r>
          </a:p>
          <a:p>
            <a:pPr marL="742950" lvl="1" indent="-285750">
              <a:spcBef>
                <a:spcPct val="20000"/>
              </a:spcBef>
              <a:buFontTx/>
              <a:buChar char="–"/>
            </a:pPr>
            <a:r>
              <a:rPr lang="en-US" sz="2600" dirty="0">
                <a:latin typeface="+mj-lt"/>
                <a:cs typeface="Arial" charset="0"/>
              </a:rPr>
              <a:t>Fixed internal connections</a:t>
            </a:r>
          </a:p>
          <a:p>
            <a:pPr marL="342900" indent="-342900">
              <a:spcBef>
                <a:spcPct val="20000"/>
              </a:spcBef>
              <a:buFontTx/>
              <a:buChar char="•"/>
            </a:pPr>
            <a:r>
              <a:rPr lang="en-US" sz="3200" b="1" dirty="0">
                <a:latin typeface="+mj-lt"/>
                <a:cs typeface="Arial" charset="0"/>
              </a:rPr>
              <a:t>FPGAs </a:t>
            </a:r>
            <a:r>
              <a:rPr lang="en-US" sz="3200" dirty="0">
                <a:latin typeface="+mj-lt"/>
                <a:cs typeface="Arial" charset="0"/>
              </a:rPr>
              <a:t>(Field programmable gate arrays)</a:t>
            </a:r>
          </a:p>
          <a:p>
            <a:pPr marL="742950" lvl="1" indent="-285750">
              <a:spcBef>
                <a:spcPct val="20000"/>
              </a:spcBef>
              <a:buFontTx/>
              <a:buChar char="–"/>
            </a:pPr>
            <a:r>
              <a:rPr lang="en-US" sz="2600" dirty="0">
                <a:latin typeface="+mj-lt"/>
                <a:cs typeface="Times New Roman" pitchFamily="18" charset="0"/>
              </a:rPr>
              <a:t>Array of Logic Elements (LEs)</a:t>
            </a:r>
          </a:p>
          <a:p>
            <a:pPr marL="742950" lvl="1" indent="-285750">
              <a:spcBef>
                <a:spcPct val="20000"/>
              </a:spcBef>
              <a:buFontTx/>
              <a:buChar char="–"/>
            </a:pPr>
            <a:r>
              <a:rPr lang="en-US" sz="2600" dirty="0">
                <a:latin typeface="+mj-lt"/>
                <a:cs typeface="Times New Roman" pitchFamily="18" charset="0"/>
              </a:rPr>
              <a:t>Combinational and sequential logic</a:t>
            </a:r>
          </a:p>
          <a:p>
            <a:pPr marL="742950" lvl="1" indent="-285750">
              <a:spcBef>
                <a:spcPct val="20000"/>
              </a:spcBef>
              <a:buFontTx/>
              <a:buChar char="–"/>
            </a:pPr>
            <a:r>
              <a:rPr lang="en-US" sz="2600" dirty="0">
                <a:latin typeface="+mj-lt"/>
                <a:cs typeface="Times New Roman" pitchFamily="18" charset="0"/>
              </a:rPr>
              <a:t>Programmable internal connections</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Logic</a:t>
            </a:r>
            <a:r>
              <a:rPr lang="en-US" sz="4400" dirty="0">
                <a:solidFill>
                  <a:schemeClr val="bg1"/>
                </a:solidFill>
                <a:latin typeface="+mj-lt"/>
              </a:rPr>
              <a:t> Arrays</a:t>
            </a:r>
          </a:p>
        </p:txBody>
      </p:sp>
    </p:spTree>
    <p:extLst>
      <p:ext uri="{BB962C8B-B14F-4D97-AF65-F5344CB8AC3E}">
        <p14:creationId xmlns:p14="http://schemas.microsoft.com/office/powerpoint/2010/main" val="1029576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731715531"/>
              </p:ext>
            </p:extLst>
          </p:nvPr>
        </p:nvGraphicFramePr>
        <p:xfrm>
          <a:off x="6019800" y="1852735"/>
          <a:ext cx="2438400" cy="1784350"/>
        </p:xfrm>
        <a:graphic>
          <a:graphicData uri="http://schemas.openxmlformats.org/presentationml/2006/ole">
            <mc:AlternateContent xmlns:mc="http://schemas.openxmlformats.org/markup-compatibility/2006">
              <mc:Choice xmlns:v="urn:schemas-microsoft-com:vml" Requires="v">
                <p:oleObj spid="_x0000_s5146"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1852735"/>
                        <a:ext cx="2438400" cy="1784350"/>
                      </a:xfrm>
                      <a:prstGeom prst="rect">
                        <a:avLst/>
                      </a:prstGeom>
                    </p:spPr>
                  </p:pic>
                </p:oleObj>
              </mc:Fallback>
            </mc:AlternateContent>
          </a:graphicData>
        </a:graphic>
      </p:graphicFrame>
      <p:graphicFrame>
        <p:nvGraphicFramePr>
          <p:cNvPr id="97997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659398694"/>
              </p:ext>
            </p:extLst>
          </p:nvPr>
        </p:nvGraphicFramePr>
        <p:xfrm>
          <a:off x="1609627" y="4334966"/>
          <a:ext cx="5257800" cy="2454275"/>
        </p:xfrm>
        <a:graphic>
          <a:graphicData uri="http://schemas.openxmlformats.org/presentationml/2006/ole">
            <mc:AlternateContent xmlns:mc="http://schemas.openxmlformats.org/markup-compatibility/2006">
              <mc:Choice xmlns:v="urn:schemas-microsoft-com:vml" Requires="v">
                <p:oleObj spid="_x0000_s5147" name="VISIO" r:id="rId10" imgW="2552400" imgH="1246680" progId="Visio.Drawing.6">
                  <p:embed/>
                </p:oleObj>
              </mc:Choice>
              <mc:Fallback>
                <p:oleObj name="VISIO" r:id="rId10" imgW="2552400" imgH="12466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9627" y="4334966"/>
                        <a:ext cx="52578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6" name="Rectangle 8"/>
          <p:cNvSpPr>
            <a:spLocks noChangeArrowheads="1"/>
          </p:cNvSpPr>
          <p:nvPr>
            <p:custDataLst>
              <p:tags r:id="rId4"/>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2-dimensional array of bit cells </a:t>
            </a:r>
          </a:p>
          <a:p>
            <a:pPr marL="342900" indent="-342900">
              <a:spcBef>
                <a:spcPct val="20000"/>
              </a:spcBef>
              <a:buFontTx/>
              <a:buChar char="•"/>
            </a:pPr>
            <a:r>
              <a:rPr lang="en-US" sz="2400" dirty="0">
                <a:latin typeface="+mj-lt"/>
                <a:cs typeface="Arial" charset="0"/>
              </a:rPr>
              <a:t>Each bit cell stores one bit</a:t>
            </a:r>
          </a:p>
          <a:p>
            <a:pPr marL="342900" indent="-342900">
              <a:spcBef>
                <a:spcPct val="20000"/>
              </a:spcBef>
              <a:buFontTx/>
              <a:buChar char="•"/>
            </a:pPr>
            <a:r>
              <a:rPr lang="en-US" sz="2400" i="1" dirty="0">
                <a:latin typeface="+mj-lt"/>
                <a:cs typeface="Arial" charset="0"/>
              </a:rPr>
              <a:t>N</a:t>
            </a:r>
            <a:r>
              <a:rPr lang="en-US" sz="2400" dirty="0">
                <a:latin typeface="+mj-lt"/>
                <a:cs typeface="Arial" charset="0"/>
              </a:rPr>
              <a:t> address bits and </a:t>
            </a:r>
            <a:r>
              <a:rPr lang="en-US" sz="2400" i="1" dirty="0">
                <a:latin typeface="+mj-lt"/>
                <a:cs typeface="Arial" charset="0"/>
              </a:rPr>
              <a:t>M</a:t>
            </a:r>
            <a:r>
              <a:rPr lang="en-US" sz="2400" dirty="0">
                <a:latin typeface="+mj-lt"/>
                <a:cs typeface="Arial" charset="0"/>
              </a:rPr>
              <a:t> data bits:</a:t>
            </a:r>
          </a:p>
          <a:p>
            <a:pPr marL="742950" lvl="1" indent="-285750">
              <a:spcBef>
                <a:spcPct val="20000"/>
              </a:spcBef>
              <a:buFontTx/>
              <a:buChar char="–"/>
            </a:pPr>
            <a:r>
              <a:rPr lang="en-US" sz="2000" dirty="0">
                <a:latin typeface="+mj-lt"/>
                <a:cs typeface="Arial" charset="0"/>
              </a:rPr>
              <a:t>2</a:t>
            </a:r>
            <a:r>
              <a:rPr lang="en-US" sz="2000" i="1" baseline="30000" dirty="0">
                <a:latin typeface="+mj-lt"/>
                <a:cs typeface="Arial" charset="0"/>
              </a:rPr>
              <a:t>N</a:t>
            </a:r>
            <a:r>
              <a:rPr lang="en-US" sz="2000" dirty="0">
                <a:latin typeface="+mj-lt"/>
                <a:cs typeface="Arial" charset="0"/>
              </a:rPr>
              <a:t> rows and </a:t>
            </a:r>
            <a:r>
              <a:rPr lang="en-US" sz="2000" i="1" dirty="0">
                <a:latin typeface="+mj-lt"/>
                <a:cs typeface="Arial" charset="0"/>
              </a:rPr>
              <a:t>M</a:t>
            </a:r>
            <a:r>
              <a:rPr lang="en-US" sz="2000" dirty="0">
                <a:latin typeface="+mj-lt"/>
                <a:cs typeface="Arial" charset="0"/>
              </a:rPr>
              <a:t> columns</a:t>
            </a:r>
          </a:p>
          <a:p>
            <a:pPr marL="742950" lvl="1" indent="-285750">
              <a:spcBef>
                <a:spcPct val="20000"/>
              </a:spcBef>
              <a:buFontTx/>
              <a:buChar char="–"/>
            </a:pPr>
            <a:r>
              <a:rPr lang="en-US" sz="2000" b="1" dirty="0">
                <a:solidFill>
                  <a:schemeClr val="accent1"/>
                </a:solidFill>
                <a:latin typeface="+mj-lt"/>
                <a:cs typeface="Arial" charset="0"/>
              </a:rPr>
              <a:t>Depth:</a:t>
            </a:r>
            <a:r>
              <a:rPr lang="en-US" sz="2000" dirty="0">
                <a:latin typeface="+mj-lt"/>
                <a:cs typeface="Arial" charset="0"/>
              </a:rPr>
              <a:t> number of rows (number of words)</a:t>
            </a:r>
          </a:p>
          <a:p>
            <a:pPr marL="742950" lvl="1" indent="-285750">
              <a:spcBef>
                <a:spcPct val="20000"/>
              </a:spcBef>
              <a:buFontTx/>
              <a:buChar char="–"/>
            </a:pPr>
            <a:r>
              <a:rPr lang="en-US" sz="2000" b="1" dirty="0">
                <a:solidFill>
                  <a:schemeClr val="accent1"/>
                </a:solidFill>
                <a:latin typeface="+mj-lt"/>
                <a:cs typeface="Arial" charset="0"/>
              </a:rPr>
              <a:t>Width:</a:t>
            </a:r>
            <a:r>
              <a:rPr lang="en-US" sz="2000" dirty="0">
                <a:latin typeface="+mj-lt"/>
                <a:cs typeface="Arial" charset="0"/>
              </a:rPr>
              <a:t> number of columns (size of word)</a:t>
            </a:r>
          </a:p>
          <a:p>
            <a:pPr marL="742950" lvl="1" indent="-285750">
              <a:spcBef>
                <a:spcPct val="20000"/>
              </a:spcBef>
              <a:buFontTx/>
              <a:buChar char="–"/>
            </a:pPr>
            <a:r>
              <a:rPr lang="en-US" sz="2000" b="1" dirty="0">
                <a:solidFill>
                  <a:schemeClr val="accent1"/>
                </a:solidFill>
                <a:latin typeface="+mj-lt"/>
                <a:cs typeface="Arial" charset="0"/>
              </a:rPr>
              <a:t>Array size:</a:t>
            </a:r>
            <a:r>
              <a:rPr lang="en-US" sz="2000" dirty="0">
                <a:solidFill>
                  <a:schemeClr val="accent1"/>
                </a:solidFill>
                <a:latin typeface="+mj-lt"/>
                <a:cs typeface="Arial" charset="0"/>
              </a:rPr>
              <a:t> </a:t>
            </a:r>
            <a:r>
              <a:rPr lang="en-US" sz="2000" dirty="0">
                <a:latin typeface="+mj-lt"/>
                <a:cs typeface="Arial" charset="0"/>
              </a:rPr>
              <a:t>depth </a:t>
            </a:r>
            <a:r>
              <a:rPr lang="en-US" sz="2000" dirty="0">
                <a:latin typeface="+mj-lt"/>
                <a:cs typeface="Times New Roman" pitchFamily="18" charset="0"/>
              </a:rPr>
              <a:t>× width = 2</a:t>
            </a:r>
            <a:r>
              <a:rPr lang="en-US" sz="2000" i="1" baseline="30000" dirty="0">
                <a:latin typeface="+mj-lt"/>
                <a:cs typeface="Arial" charset="0"/>
              </a:rPr>
              <a:t>N</a:t>
            </a:r>
            <a:r>
              <a:rPr lang="en-US" sz="2000" dirty="0">
                <a:latin typeface="+mj-lt"/>
                <a:cs typeface="Arial" charset="0"/>
              </a:rPr>
              <a:t>  </a:t>
            </a:r>
            <a:r>
              <a:rPr lang="en-US" sz="2000" dirty="0">
                <a:latin typeface="+mj-lt"/>
                <a:cs typeface="Times New Roman" pitchFamily="18" charset="0"/>
              </a:rPr>
              <a:t>× </a:t>
            </a:r>
            <a:r>
              <a:rPr lang="en-US" sz="2000" dirty="0">
                <a:latin typeface="+mj-lt"/>
                <a:cs typeface="Arial" charset="0"/>
              </a:rPr>
              <a:t> </a:t>
            </a:r>
            <a:r>
              <a:rPr lang="en-US" sz="2000" i="1" dirty="0">
                <a:latin typeface="+mj-lt"/>
                <a:cs typeface="Arial" charset="0"/>
              </a:rPr>
              <a:t>M</a:t>
            </a:r>
            <a:r>
              <a:rPr lang="en-US" sz="2000" dirty="0">
                <a:latin typeface="+mj-lt"/>
                <a:cs typeface="Arial" charset="0"/>
              </a:rPr>
              <a:t> </a:t>
            </a:r>
          </a:p>
          <a:p>
            <a:pPr>
              <a:spcBef>
                <a:spcPct val="20000"/>
              </a:spcBef>
            </a:pPr>
            <a:endParaRPr lang="en-US" sz="2400" dirty="0">
              <a:latin typeface="+mj-lt"/>
              <a:cs typeface="Times New Roman" pitchFamily="18" charset="0"/>
            </a:endParaRPr>
          </a:p>
        </p:txBody>
      </p:sp>
      <p:sp>
        <p:nvSpPr>
          <p:cNvPr id="97997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a:t>
            </a:r>
          </a:p>
        </p:txBody>
      </p:sp>
    </p:spTree>
    <p:extLst>
      <p:ext uri="{BB962C8B-B14F-4D97-AF65-F5344CB8AC3E}">
        <p14:creationId xmlns:p14="http://schemas.microsoft.com/office/powerpoint/2010/main" val="232014558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8453" name="Object 5"/>
          <p:cNvGraphicFramePr>
            <a:graphicFrameLocks noGrp="1" noChangeAspect="1"/>
          </p:cNvGraphicFramePr>
          <p:nvPr>
            <p:ph sz="half" idx="4294967295"/>
            <p:custDataLst>
              <p:tags r:id="rId2"/>
            </p:custDataLst>
          </p:nvPr>
        </p:nvGraphicFramePr>
        <p:xfrm>
          <a:off x="2209800" y="3276600"/>
          <a:ext cx="4267200" cy="2622550"/>
        </p:xfrm>
        <a:graphic>
          <a:graphicData uri="http://schemas.openxmlformats.org/presentationml/2006/ole">
            <mc:AlternateContent xmlns:mc="http://schemas.openxmlformats.org/markup-compatibility/2006">
              <mc:Choice xmlns:v="urn:schemas-microsoft-com:vml" Requires="v">
                <p:oleObj spid="_x0000_s28676" name="VISIO" r:id="rId11" imgW="3675960" imgH="2259720" progId="Visio.Drawing.6">
                  <p:embed/>
                </p:oleObj>
              </mc:Choice>
              <mc:Fallback>
                <p:oleObj name="VISIO" r:id="rId11" imgW="3675960" imgH="2259720" progId="Visio.Drawing.6">
                  <p:embed/>
                  <p:pic>
                    <p:nvPicPr>
                      <p:cNvPr id="1128453"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3276600"/>
                        <a:ext cx="42672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8460" name="Object 12"/>
          <p:cNvGraphicFramePr>
            <a:graphicFrameLocks noGrp="1" noChangeAspect="1"/>
          </p:cNvGraphicFramePr>
          <p:nvPr>
            <p:ph sz="half" idx="4294967295"/>
            <p:custDataLst>
              <p:tags r:id="rId3"/>
            </p:custDataLst>
          </p:nvPr>
        </p:nvGraphicFramePr>
        <p:xfrm>
          <a:off x="2667000" y="1524000"/>
          <a:ext cx="3200400" cy="1747838"/>
        </p:xfrm>
        <a:graphic>
          <a:graphicData uri="http://schemas.openxmlformats.org/presentationml/2006/ole">
            <mc:AlternateContent xmlns:mc="http://schemas.openxmlformats.org/markup-compatibility/2006">
              <mc:Choice xmlns:v="urn:schemas-microsoft-com:vml" Requires="v">
                <p:oleObj spid="_x0000_s28677" name="VISIO" r:id="rId13" imgW="2447280" imgH="1335960" progId="Visio.Drawing.6">
                  <p:embed/>
                </p:oleObj>
              </mc:Choice>
              <mc:Fallback>
                <p:oleObj name="VISIO" r:id="rId13" imgW="2447280" imgH="1335960" progId="Visio.Drawing.6">
                  <p:embed/>
                  <p:pic>
                    <p:nvPicPr>
                      <p:cNvPr id="112846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1524000"/>
                        <a:ext cx="3200400"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455" name="Rectangle 7"/>
          <p:cNvSpPr>
            <a:spLocks noChangeArrowheads="1"/>
          </p:cNvSpPr>
          <p:nvPr>
            <p:custDataLst>
              <p:tags r:id="rId4"/>
            </p:custDataLst>
          </p:nvPr>
        </p:nvSpPr>
        <p:spPr bwMode="auto">
          <a:xfrm>
            <a:off x="4572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X = ABC + ABC</a:t>
            </a:r>
          </a:p>
          <a:p>
            <a:pPr marL="342900" indent="-342900">
              <a:spcBef>
                <a:spcPct val="20000"/>
              </a:spcBef>
              <a:buFontTx/>
              <a:buChar char="•"/>
            </a:pPr>
            <a:r>
              <a:rPr lang="en-US" sz="2400" dirty="0">
                <a:latin typeface="+mj-lt"/>
                <a:cs typeface="Arial" charset="0"/>
              </a:rPr>
              <a:t>Y = AB</a:t>
            </a:r>
            <a:endParaRPr lang="en-US" sz="2400" dirty="0">
              <a:latin typeface="+mj-lt"/>
              <a:cs typeface="Times New Roman" pitchFamily="18" charset="0"/>
            </a:endParaRPr>
          </a:p>
        </p:txBody>
      </p:sp>
      <p:sp>
        <p:nvSpPr>
          <p:cNvPr id="1128456" name="Line 8"/>
          <p:cNvSpPr>
            <a:spLocks noChangeShapeType="1"/>
          </p:cNvSpPr>
          <p:nvPr>
            <p:custDataLst>
              <p:tags r:id="rId5"/>
            </p:custDataLst>
          </p:nvPr>
        </p:nvSpPr>
        <p:spPr bwMode="auto">
          <a:xfrm>
            <a:off x="1524000" y="1600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7" name="Line 9"/>
          <p:cNvSpPr>
            <a:spLocks noChangeShapeType="1"/>
          </p:cNvSpPr>
          <p:nvPr>
            <p:custDataLst>
              <p:tags r:id="rId6"/>
            </p:custDataLst>
          </p:nvPr>
        </p:nvSpPr>
        <p:spPr bwMode="auto">
          <a:xfrm>
            <a:off x="1295400" y="1143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8" name="Line 10"/>
          <p:cNvSpPr>
            <a:spLocks noChangeShapeType="1"/>
          </p:cNvSpPr>
          <p:nvPr>
            <p:custDataLst>
              <p:tags r:id="rId7"/>
            </p:custDataLst>
          </p:nvPr>
        </p:nvSpPr>
        <p:spPr bwMode="auto">
          <a:xfrm>
            <a:off x="1524000" y="1143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9" name="Line 11"/>
          <p:cNvSpPr>
            <a:spLocks noChangeShapeType="1"/>
          </p:cNvSpPr>
          <p:nvPr>
            <p:custDataLst>
              <p:tags r:id="rId8"/>
            </p:custDataLst>
          </p:nvPr>
        </p:nvSpPr>
        <p:spPr bwMode="auto">
          <a:xfrm>
            <a:off x="2514600" y="1143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457200" y="68759"/>
            <a:ext cx="7924800" cy="769441"/>
          </a:xfrm>
          <a:prstGeom prst="rect">
            <a:avLst/>
          </a:prstGeom>
          <a:noFill/>
        </p:spPr>
        <p:txBody>
          <a:bodyPr wrap="square" rtlCol="0">
            <a:spAutoFit/>
          </a:bodyPr>
          <a:lstStyle/>
          <a:p>
            <a:r>
              <a:rPr lang="en-US" sz="4400" dirty="0">
                <a:latin typeface="+mj-lt"/>
              </a:rPr>
              <a:t>PLAs</a:t>
            </a:r>
          </a:p>
        </p:txBody>
      </p:sp>
    </p:spTree>
    <p:extLst>
      <p:ext uri="{BB962C8B-B14F-4D97-AF65-F5344CB8AC3E}">
        <p14:creationId xmlns:p14="http://schemas.microsoft.com/office/powerpoint/2010/main" val="2535027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5" name="Rectangle 7"/>
          <p:cNvSpPr>
            <a:spLocks noChangeArrowheads="1"/>
          </p:cNvSpPr>
          <p:nvPr>
            <p:custDataLst>
              <p:tags r:id="rId1"/>
            </p:custDataLst>
          </p:nvPr>
        </p:nvSpPr>
        <p:spPr bwMode="auto">
          <a:xfrm>
            <a:off x="457199" y="1066800"/>
            <a:ext cx="8281447"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it-IT" sz="2000" dirty="0"/>
              <a:t>Un PLA (</a:t>
            </a:r>
            <a:r>
              <a:rPr lang="it-IT" sz="2000" dirty="0" err="1"/>
              <a:t>Programmable</a:t>
            </a:r>
            <a:r>
              <a:rPr lang="it-IT" sz="2000" dirty="0"/>
              <a:t> </a:t>
            </a:r>
            <a:r>
              <a:rPr lang="it-IT" sz="2000" dirty="0" err="1"/>
              <a:t>Logic</a:t>
            </a:r>
            <a:r>
              <a:rPr lang="it-IT" sz="2000" dirty="0"/>
              <a:t> Array) è una rete combinatoria con: </a:t>
            </a:r>
          </a:p>
          <a:p>
            <a:pPr>
              <a:spcBef>
                <a:spcPct val="20000"/>
              </a:spcBef>
            </a:pPr>
            <a:r>
              <a:rPr lang="it-IT" sz="2000" dirty="0"/>
              <a:t>- M ingressi</a:t>
            </a:r>
          </a:p>
          <a:p>
            <a:pPr>
              <a:spcBef>
                <a:spcPct val="20000"/>
              </a:spcBef>
            </a:pPr>
            <a:r>
              <a:rPr lang="it-IT" sz="2000" dirty="0"/>
              <a:t>- P uscite </a:t>
            </a:r>
          </a:p>
          <a:p>
            <a:pPr marL="342900" indent="-342900">
              <a:spcBef>
                <a:spcPct val="20000"/>
              </a:spcBef>
              <a:buFontTx/>
              <a:buChar char="-"/>
            </a:pPr>
            <a:r>
              <a:rPr lang="it-IT" sz="2000" dirty="0"/>
              <a:t>3 stadi interni: </a:t>
            </a:r>
          </a:p>
          <a:p>
            <a:pPr marL="800100" lvl="1" indent="-342900">
              <a:spcBef>
                <a:spcPct val="20000"/>
              </a:spcBef>
              <a:buFontTx/>
              <a:buChar char="-"/>
            </a:pPr>
            <a:r>
              <a:rPr lang="it-IT" sz="2000" dirty="0"/>
              <a:t>uno stadio di inversione dei segnali di ingresso, </a:t>
            </a:r>
          </a:p>
          <a:p>
            <a:pPr marL="800100" lvl="1" indent="-342900">
              <a:spcBef>
                <a:spcPct val="20000"/>
              </a:spcBef>
              <a:buFontTx/>
              <a:buChar char="-"/>
            </a:pPr>
            <a:r>
              <a:rPr lang="it-IT" sz="2000" dirty="0"/>
              <a:t>una matrice di AND </a:t>
            </a:r>
          </a:p>
          <a:p>
            <a:pPr marL="800100" lvl="1" indent="-342900">
              <a:spcBef>
                <a:spcPct val="20000"/>
              </a:spcBef>
              <a:buFontTx/>
              <a:buChar char="-"/>
            </a:pPr>
            <a:r>
              <a:rPr lang="it-IT" sz="2000" dirty="0"/>
              <a:t>una matrice di OR.</a:t>
            </a:r>
            <a:endParaRPr lang="en-US" sz="2000" dirty="0">
              <a:latin typeface="+mj-lt"/>
              <a:cs typeface="Times New Roman" pitchFamily="18" charset="0"/>
            </a:endParaRPr>
          </a:p>
        </p:txBody>
      </p:sp>
      <p:sp>
        <p:nvSpPr>
          <p:cNvPr id="12" name="TextBox 11"/>
          <p:cNvSpPr txBox="1"/>
          <p:nvPr/>
        </p:nvSpPr>
        <p:spPr>
          <a:xfrm>
            <a:off x="457200" y="68759"/>
            <a:ext cx="7924800" cy="769441"/>
          </a:xfrm>
          <a:prstGeom prst="rect">
            <a:avLst/>
          </a:prstGeom>
          <a:noFill/>
        </p:spPr>
        <p:txBody>
          <a:bodyPr wrap="square" rtlCol="0">
            <a:spAutoFit/>
          </a:bodyPr>
          <a:lstStyle/>
          <a:p>
            <a:r>
              <a:rPr lang="en-US" sz="4400" dirty="0">
                <a:latin typeface="+mj-lt"/>
              </a:rPr>
              <a:t>PLAs</a:t>
            </a:r>
          </a:p>
        </p:txBody>
      </p:sp>
      <p:pic>
        <p:nvPicPr>
          <p:cNvPr id="5" name="Immagine 4">
            <a:extLst>
              <a:ext uri="{FF2B5EF4-FFF2-40B4-BE49-F238E27FC236}">
                <a16:creationId xmlns:a16="http://schemas.microsoft.com/office/drawing/2014/main" id="{F859F8A1-2C92-4849-AE91-E5AD628E4E81}"/>
              </a:ext>
            </a:extLst>
          </p:cNvPr>
          <p:cNvPicPr>
            <a:picLocks noChangeAspect="1"/>
          </p:cNvPicPr>
          <p:nvPr/>
        </p:nvPicPr>
        <p:blipFill>
          <a:blip r:embed="rId4"/>
          <a:stretch>
            <a:fillRect/>
          </a:stretch>
        </p:blipFill>
        <p:spPr>
          <a:xfrm>
            <a:off x="4038600" y="2964180"/>
            <a:ext cx="5105400" cy="3390900"/>
          </a:xfrm>
          <a:prstGeom prst="rect">
            <a:avLst/>
          </a:prstGeom>
        </p:spPr>
      </p:pic>
    </p:spTree>
    <p:extLst>
      <p:ext uri="{BB962C8B-B14F-4D97-AF65-F5344CB8AC3E}">
        <p14:creationId xmlns:p14="http://schemas.microsoft.com/office/powerpoint/2010/main" val="4227322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5" name="Rectangle 7"/>
          <p:cNvSpPr>
            <a:spLocks noChangeArrowheads="1"/>
          </p:cNvSpPr>
          <p:nvPr>
            <p:custDataLst>
              <p:tags r:id="rId2"/>
            </p:custDataLst>
          </p:nvPr>
        </p:nvSpPr>
        <p:spPr bwMode="auto">
          <a:xfrm>
            <a:off x="457199" y="1066800"/>
            <a:ext cx="8281447"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it-IT" sz="2400" dirty="0"/>
              <a:t>Un PLA (</a:t>
            </a:r>
            <a:r>
              <a:rPr lang="it-IT" sz="2400" dirty="0" err="1"/>
              <a:t>Programmable</a:t>
            </a:r>
            <a:r>
              <a:rPr lang="it-IT" sz="2400" dirty="0"/>
              <a:t> </a:t>
            </a:r>
            <a:r>
              <a:rPr lang="it-IT" sz="2400" dirty="0" err="1"/>
              <a:t>Logic</a:t>
            </a:r>
            <a:r>
              <a:rPr lang="it-IT" sz="2400" dirty="0"/>
              <a:t> Array) è una rete combinatoria con: </a:t>
            </a:r>
          </a:p>
          <a:p>
            <a:pPr marL="342900" indent="-342900">
              <a:spcBef>
                <a:spcPct val="20000"/>
              </a:spcBef>
              <a:buFontTx/>
              <a:buChar char="-"/>
            </a:pPr>
            <a:r>
              <a:rPr lang="it-IT" sz="2400" dirty="0"/>
              <a:t>Il piano AND  può  realizzare fino ad </a:t>
            </a:r>
            <a:r>
              <a:rPr lang="it-IT" sz="2400" b="1" dirty="0"/>
              <a:t>N</a:t>
            </a:r>
            <a:r>
              <a:rPr lang="it-IT" sz="2400" dirty="0"/>
              <a:t> implicanti</a:t>
            </a:r>
          </a:p>
          <a:p>
            <a:pPr marL="342900" indent="-342900">
              <a:spcBef>
                <a:spcPct val="20000"/>
              </a:spcBef>
              <a:buFontTx/>
              <a:buChar char="-"/>
            </a:pPr>
            <a:r>
              <a:rPr lang="it-IT" sz="2400" dirty="0">
                <a:latin typeface="+mj-lt"/>
                <a:cs typeface="Times New Roman" pitchFamily="18" charset="0"/>
              </a:rPr>
              <a:t>Questi implicanti possono essere utilizzati per realizzare fino a </a:t>
            </a:r>
            <a:r>
              <a:rPr lang="it-IT" sz="2400" b="1" dirty="0"/>
              <a:t>P</a:t>
            </a:r>
            <a:r>
              <a:rPr lang="it-IT" sz="2400" dirty="0">
                <a:latin typeface="+mj-lt"/>
                <a:cs typeface="Times New Roman" pitchFamily="18" charset="0"/>
              </a:rPr>
              <a:t> funzioni logiche nella forma SOP</a:t>
            </a:r>
          </a:p>
        </p:txBody>
      </p:sp>
      <p:sp>
        <p:nvSpPr>
          <p:cNvPr id="12" name="TextBox 11"/>
          <p:cNvSpPr txBox="1"/>
          <p:nvPr/>
        </p:nvSpPr>
        <p:spPr>
          <a:xfrm>
            <a:off x="457200" y="68759"/>
            <a:ext cx="7924800" cy="769441"/>
          </a:xfrm>
          <a:prstGeom prst="rect">
            <a:avLst/>
          </a:prstGeom>
          <a:noFill/>
        </p:spPr>
        <p:txBody>
          <a:bodyPr wrap="square" rtlCol="0">
            <a:spAutoFit/>
          </a:bodyPr>
          <a:lstStyle/>
          <a:p>
            <a:r>
              <a:rPr lang="en-US" sz="4400" dirty="0">
                <a:latin typeface="+mj-lt"/>
              </a:rPr>
              <a:t>PLAs</a:t>
            </a:r>
          </a:p>
        </p:txBody>
      </p:sp>
      <p:graphicFrame>
        <p:nvGraphicFramePr>
          <p:cNvPr id="6" name="Object 12">
            <a:extLst>
              <a:ext uri="{FF2B5EF4-FFF2-40B4-BE49-F238E27FC236}">
                <a16:creationId xmlns:a16="http://schemas.microsoft.com/office/drawing/2014/main" id="{66E5CC87-DA89-42C0-9208-1D356F996C92}"/>
              </a:ext>
            </a:extLst>
          </p:cNvPr>
          <p:cNvGraphicFramePr>
            <a:graphicFrameLocks noChangeAspect="1"/>
          </p:cNvGraphicFramePr>
          <p:nvPr>
            <p:custDataLst>
              <p:tags r:id="rId3"/>
            </p:custDataLst>
          </p:nvPr>
        </p:nvGraphicFramePr>
        <p:xfrm>
          <a:off x="3116580" y="2910840"/>
          <a:ext cx="3200400" cy="1747838"/>
        </p:xfrm>
        <a:graphic>
          <a:graphicData uri="http://schemas.openxmlformats.org/presentationml/2006/ole">
            <mc:AlternateContent xmlns:mc="http://schemas.openxmlformats.org/markup-compatibility/2006">
              <mc:Choice xmlns:v="urn:schemas-microsoft-com:vml" Requires="v">
                <p:oleObj spid="_x0000_s29699" name="VISIO" r:id="rId6" imgW="2447280" imgH="1335960" progId="Visio.Drawing.6">
                  <p:embed/>
                </p:oleObj>
              </mc:Choice>
              <mc:Fallback>
                <p:oleObj name="VISIO" r:id="rId6" imgW="2447280" imgH="1335960" progId="Visio.Drawing.6">
                  <p:embed/>
                  <p:pic>
                    <p:nvPicPr>
                      <p:cNvPr id="6" name="Object 12">
                        <a:extLst>
                          <a:ext uri="{FF2B5EF4-FFF2-40B4-BE49-F238E27FC236}">
                            <a16:creationId xmlns:a16="http://schemas.microsoft.com/office/drawing/2014/main" id="{66E5CC87-DA89-42C0-9208-1D356F996C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6580" y="2910840"/>
                        <a:ext cx="3200400"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944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5" name="Rectangle 7"/>
          <p:cNvSpPr>
            <a:spLocks noChangeArrowheads="1"/>
          </p:cNvSpPr>
          <p:nvPr>
            <p:custDataLst>
              <p:tags r:id="rId1"/>
            </p:custDataLst>
          </p:nvPr>
        </p:nvSpPr>
        <p:spPr bwMode="auto">
          <a:xfrm>
            <a:off x="4572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X = ABC + ABC</a:t>
            </a:r>
          </a:p>
          <a:p>
            <a:pPr marL="342900" indent="-342900">
              <a:spcBef>
                <a:spcPct val="20000"/>
              </a:spcBef>
              <a:buFontTx/>
              <a:buChar char="•"/>
            </a:pPr>
            <a:r>
              <a:rPr lang="en-US" sz="2400" dirty="0">
                <a:latin typeface="+mj-lt"/>
                <a:cs typeface="Arial" charset="0"/>
              </a:rPr>
              <a:t>Y = AB</a:t>
            </a:r>
            <a:endParaRPr lang="en-US" sz="2400" dirty="0">
              <a:latin typeface="+mj-lt"/>
              <a:cs typeface="Times New Roman" pitchFamily="18" charset="0"/>
            </a:endParaRPr>
          </a:p>
        </p:txBody>
      </p:sp>
      <p:sp>
        <p:nvSpPr>
          <p:cNvPr id="1128456" name="Line 8"/>
          <p:cNvSpPr>
            <a:spLocks noChangeShapeType="1"/>
          </p:cNvSpPr>
          <p:nvPr>
            <p:custDataLst>
              <p:tags r:id="rId2"/>
            </p:custDataLst>
          </p:nvPr>
        </p:nvSpPr>
        <p:spPr bwMode="auto">
          <a:xfrm>
            <a:off x="1524000" y="1600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7" name="Line 9"/>
          <p:cNvSpPr>
            <a:spLocks noChangeShapeType="1"/>
          </p:cNvSpPr>
          <p:nvPr>
            <p:custDataLst>
              <p:tags r:id="rId3"/>
            </p:custDataLst>
          </p:nvPr>
        </p:nvSpPr>
        <p:spPr bwMode="auto">
          <a:xfrm>
            <a:off x="1295400" y="1143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8" name="Line 10"/>
          <p:cNvSpPr>
            <a:spLocks noChangeShapeType="1"/>
          </p:cNvSpPr>
          <p:nvPr>
            <p:custDataLst>
              <p:tags r:id="rId4"/>
            </p:custDataLst>
          </p:nvPr>
        </p:nvSpPr>
        <p:spPr bwMode="auto">
          <a:xfrm>
            <a:off x="1524000" y="1143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9" name="Line 11"/>
          <p:cNvSpPr>
            <a:spLocks noChangeShapeType="1"/>
          </p:cNvSpPr>
          <p:nvPr>
            <p:custDataLst>
              <p:tags r:id="rId5"/>
            </p:custDataLst>
          </p:nvPr>
        </p:nvSpPr>
        <p:spPr bwMode="auto">
          <a:xfrm>
            <a:off x="2514600" y="1143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457200" y="68759"/>
            <a:ext cx="7924800" cy="769441"/>
          </a:xfrm>
          <a:prstGeom prst="rect">
            <a:avLst/>
          </a:prstGeom>
          <a:noFill/>
        </p:spPr>
        <p:txBody>
          <a:bodyPr wrap="square" rtlCol="0">
            <a:spAutoFit/>
          </a:bodyPr>
          <a:lstStyle/>
          <a:p>
            <a:r>
              <a:rPr lang="en-US" sz="4400" dirty="0" err="1">
                <a:latin typeface="+mj-lt"/>
              </a:rPr>
              <a:t>Esempio</a:t>
            </a:r>
            <a:r>
              <a:rPr lang="en-US" sz="4400" dirty="0">
                <a:latin typeface="+mj-lt"/>
              </a:rPr>
              <a:t> di </a:t>
            </a:r>
            <a:r>
              <a:rPr lang="en-US" sz="4400" dirty="0" err="1">
                <a:latin typeface="+mj-lt"/>
              </a:rPr>
              <a:t>programmazione</a:t>
            </a:r>
            <a:r>
              <a:rPr lang="en-US" sz="4400" dirty="0">
                <a:latin typeface="+mj-lt"/>
              </a:rPr>
              <a:t> PLA</a:t>
            </a:r>
          </a:p>
        </p:txBody>
      </p:sp>
      <p:pic>
        <p:nvPicPr>
          <p:cNvPr id="3" name="Immagine 2">
            <a:extLst>
              <a:ext uri="{FF2B5EF4-FFF2-40B4-BE49-F238E27FC236}">
                <a16:creationId xmlns:a16="http://schemas.microsoft.com/office/drawing/2014/main" id="{7DEC9D24-52BD-433E-B73A-3A1D8A4BBE66}"/>
              </a:ext>
            </a:extLst>
          </p:cNvPr>
          <p:cNvPicPr>
            <a:picLocks noChangeAspect="1"/>
          </p:cNvPicPr>
          <p:nvPr/>
        </p:nvPicPr>
        <p:blipFill>
          <a:blip r:embed="rId8"/>
          <a:stretch>
            <a:fillRect/>
          </a:stretch>
        </p:blipFill>
        <p:spPr>
          <a:xfrm>
            <a:off x="2751772" y="2066925"/>
            <a:ext cx="4371975" cy="2724150"/>
          </a:xfrm>
          <a:prstGeom prst="rect">
            <a:avLst/>
          </a:prstGeom>
        </p:spPr>
      </p:pic>
    </p:spTree>
    <p:extLst>
      <p:ext uri="{BB962C8B-B14F-4D97-AF65-F5344CB8AC3E}">
        <p14:creationId xmlns:p14="http://schemas.microsoft.com/office/powerpoint/2010/main" val="220645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25" name="Object 5"/>
          <p:cNvGraphicFramePr>
            <a:graphicFrameLocks noGrp="1" noChangeAspect="1"/>
          </p:cNvGraphicFramePr>
          <p:nvPr>
            <p:ph sz="half" idx="4294967295"/>
            <p:custDataLst>
              <p:tags r:id="rId2"/>
            </p:custDataLst>
          </p:nvPr>
        </p:nvGraphicFramePr>
        <p:xfrm>
          <a:off x="2286000" y="914400"/>
          <a:ext cx="4191000" cy="2290038"/>
        </p:xfrm>
        <a:graphic>
          <a:graphicData uri="http://schemas.openxmlformats.org/presentationml/2006/ole">
            <mc:AlternateContent xmlns:mc="http://schemas.openxmlformats.org/markup-compatibility/2006">
              <mc:Choice xmlns:v="urn:schemas-microsoft-com:vml" Requires="v">
                <p:oleObj spid="_x0000_s30724" name="VISIO" r:id="rId8" imgW="2447280" imgH="1335960" progId="Visio.Drawing.6">
                  <p:embed/>
                </p:oleObj>
              </mc:Choice>
              <mc:Fallback>
                <p:oleObj name="VISIO" r:id="rId8" imgW="2447280" imgH="1335960" progId="Visio.Drawing.6">
                  <p:embed/>
                  <p:pic>
                    <p:nvPicPr>
                      <p:cNvPr id="100352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914400"/>
                        <a:ext cx="4191000" cy="2290038"/>
                      </a:xfrm>
                      <a:prstGeom prst="rect">
                        <a:avLst/>
                      </a:prstGeom>
                    </p:spPr>
                  </p:pic>
                </p:oleObj>
              </mc:Fallback>
            </mc:AlternateContent>
          </a:graphicData>
        </a:graphic>
      </p:graphicFrame>
      <p:graphicFrame>
        <p:nvGraphicFramePr>
          <p:cNvPr id="1003526" name="Object 6"/>
          <p:cNvGraphicFramePr>
            <a:graphicFrameLocks noGrp="1" noChangeAspect="1"/>
          </p:cNvGraphicFramePr>
          <p:nvPr>
            <p:ph sz="half" idx="4294967295"/>
            <p:custDataLst>
              <p:tags r:id="rId3"/>
            </p:custDataLst>
          </p:nvPr>
        </p:nvGraphicFramePr>
        <p:xfrm>
          <a:off x="1981200" y="3048000"/>
          <a:ext cx="4648200" cy="2937859"/>
        </p:xfrm>
        <a:graphic>
          <a:graphicData uri="http://schemas.openxmlformats.org/presentationml/2006/ole">
            <mc:AlternateContent xmlns:mc="http://schemas.openxmlformats.org/markup-compatibility/2006">
              <mc:Choice xmlns:v="urn:schemas-microsoft-com:vml" Requires="v">
                <p:oleObj spid="_x0000_s30725" name="VISIO" r:id="rId10" imgW="3590280" imgH="2270880" progId="Visio.Drawing.6">
                  <p:embed/>
                </p:oleObj>
              </mc:Choice>
              <mc:Fallback>
                <p:oleObj name="VISIO" r:id="rId10" imgW="3590280" imgH="2270880" progId="Visio.Drawing.6">
                  <p:embed/>
                  <p:pic>
                    <p:nvPicPr>
                      <p:cNvPr id="1003526"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3048000"/>
                        <a:ext cx="4648200" cy="2937859"/>
                      </a:xfrm>
                      <a:prstGeom prst="rect">
                        <a:avLst/>
                      </a:prstGeom>
                    </p:spPr>
                  </p:pic>
                </p:oleObj>
              </mc:Fallback>
            </mc:AlternateContent>
          </a:graphicData>
        </a:graphic>
      </p:graphicFrame>
      <p:sp>
        <p:nvSpPr>
          <p:cNvPr id="100352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352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PLAs: Dot Notation</a:t>
            </a:r>
          </a:p>
        </p:txBody>
      </p:sp>
    </p:spTree>
    <p:extLst>
      <p:ext uri="{BB962C8B-B14F-4D97-AF65-F5344CB8AC3E}">
        <p14:creationId xmlns:p14="http://schemas.microsoft.com/office/powerpoint/2010/main" val="262252100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888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8885"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8886" name="Rectangle 6"/>
          <p:cNvSpPr>
            <a:spLocks noChangeArrowheads="1"/>
          </p:cNvSpPr>
          <p:nvPr>
            <p:custDataLst>
              <p:tags r:id="rId4"/>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Composed of:</a:t>
            </a:r>
          </a:p>
          <a:p>
            <a:pPr marL="742950" lvl="1" indent="-285750">
              <a:spcBef>
                <a:spcPct val="20000"/>
              </a:spcBef>
              <a:buFontTx/>
              <a:buChar char="–"/>
            </a:pPr>
            <a:r>
              <a:rPr lang="en-US" sz="2600" b="1" dirty="0">
                <a:solidFill>
                  <a:srgbClr val="0070C0"/>
                </a:solidFill>
                <a:latin typeface="+mj-lt"/>
                <a:cs typeface="Times New Roman" pitchFamily="18" charset="0"/>
              </a:rPr>
              <a:t>LEs</a:t>
            </a:r>
            <a:r>
              <a:rPr lang="en-US" sz="2600" dirty="0">
                <a:solidFill>
                  <a:schemeClr val="accent2"/>
                </a:solidFill>
                <a:latin typeface="+mj-lt"/>
                <a:cs typeface="Times New Roman" pitchFamily="18" charset="0"/>
              </a:rPr>
              <a:t> </a:t>
            </a:r>
            <a:r>
              <a:rPr lang="en-US" sz="2600" dirty="0">
                <a:latin typeface="+mj-lt"/>
                <a:cs typeface="Times New Roman" pitchFamily="18" charset="0"/>
              </a:rPr>
              <a:t>(Logic elements): perform logic</a:t>
            </a:r>
          </a:p>
          <a:p>
            <a:pPr marL="742950" lvl="1" indent="-285750">
              <a:spcBef>
                <a:spcPct val="20000"/>
              </a:spcBef>
              <a:buFontTx/>
              <a:buChar char="–"/>
            </a:pPr>
            <a:r>
              <a:rPr lang="en-US" sz="2600" b="1" dirty="0">
                <a:solidFill>
                  <a:srgbClr val="0070C0"/>
                </a:solidFill>
                <a:latin typeface="+mj-lt"/>
                <a:cs typeface="Times New Roman" pitchFamily="18" charset="0"/>
              </a:rPr>
              <a:t>I/O Blocks</a:t>
            </a:r>
            <a:r>
              <a:rPr lang="en-US" sz="2600" dirty="0">
                <a:solidFill>
                  <a:srgbClr val="0070C0"/>
                </a:solidFill>
                <a:latin typeface="+mj-lt"/>
                <a:cs typeface="Times New Roman" pitchFamily="18" charset="0"/>
              </a:rPr>
              <a:t> </a:t>
            </a:r>
            <a:r>
              <a:rPr lang="en-US" sz="2600" dirty="0">
                <a:latin typeface="+mj-lt"/>
                <a:cs typeface="Times New Roman" pitchFamily="18" charset="0"/>
              </a:rPr>
              <a:t>(Input/output elements): interface with outside world</a:t>
            </a:r>
          </a:p>
          <a:p>
            <a:pPr marL="742950" lvl="1" indent="-285750">
              <a:spcBef>
                <a:spcPct val="20000"/>
              </a:spcBef>
              <a:buFontTx/>
              <a:buChar char="–"/>
            </a:pPr>
            <a:r>
              <a:rPr lang="en-US" sz="2600" b="1" dirty="0">
                <a:solidFill>
                  <a:srgbClr val="0070C0"/>
                </a:solidFill>
                <a:latin typeface="+mj-lt"/>
                <a:cs typeface="Times New Roman" pitchFamily="18" charset="0"/>
              </a:rPr>
              <a:t>Programmable interconnection:</a:t>
            </a:r>
            <a:r>
              <a:rPr lang="en-US" sz="2600" dirty="0">
                <a:latin typeface="+mj-lt"/>
                <a:cs typeface="Times New Roman" pitchFamily="18" charset="0"/>
              </a:rPr>
              <a:t> connect LEs and IOEs</a:t>
            </a:r>
          </a:p>
          <a:p>
            <a:pPr marL="742950" lvl="1" indent="-285750">
              <a:spcBef>
                <a:spcPct val="20000"/>
              </a:spcBef>
              <a:buFontTx/>
              <a:buChar char="–"/>
            </a:pPr>
            <a:r>
              <a:rPr lang="en-US" sz="2600" dirty="0">
                <a:latin typeface="+mj-lt"/>
                <a:cs typeface="Times New Roman" pitchFamily="18" charset="0"/>
              </a:rPr>
              <a:t>Some FPGAs include other building blocks such as multipliers and RAMs</a:t>
            </a:r>
          </a:p>
        </p:txBody>
      </p:sp>
      <p:sp>
        <p:nvSpPr>
          <p:cNvPr id="9" name="TextBox 8"/>
          <p:cNvSpPr txBox="1"/>
          <p:nvPr/>
        </p:nvSpPr>
        <p:spPr>
          <a:xfrm>
            <a:off x="457200" y="68759"/>
            <a:ext cx="7924800" cy="646331"/>
          </a:xfrm>
          <a:prstGeom prst="rect">
            <a:avLst/>
          </a:prstGeom>
          <a:noFill/>
        </p:spPr>
        <p:txBody>
          <a:bodyPr wrap="square" rtlCol="0">
            <a:spAutoFit/>
          </a:bodyPr>
          <a:lstStyle/>
          <a:p>
            <a:r>
              <a:rPr lang="en-US" sz="3600" dirty="0">
                <a:latin typeface="+mj-lt"/>
              </a:rPr>
              <a:t>FPGA: Field Programmable Gate Array</a:t>
            </a:r>
          </a:p>
        </p:txBody>
      </p:sp>
    </p:spTree>
    <p:extLst>
      <p:ext uri="{BB962C8B-B14F-4D97-AF65-F5344CB8AC3E}">
        <p14:creationId xmlns:p14="http://schemas.microsoft.com/office/powerpoint/2010/main" val="30719078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171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1717"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General FPGA Layout</a:t>
            </a:r>
          </a:p>
        </p:txBody>
      </p:sp>
      <p:pic>
        <p:nvPicPr>
          <p:cNvPr id="5" name="Immagine 4">
            <a:extLst>
              <a:ext uri="{FF2B5EF4-FFF2-40B4-BE49-F238E27FC236}">
                <a16:creationId xmlns:a16="http://schemas.microsoft.com/office/drawing/2014/main" id="{913446A1-068F-4454-9D6D-B5223A3156F7}"/>
              </a:ext>
            </a:extLst>
          </p:cNvPr>
          <p:cNvPicPr>
            <a:picLocks noChangeAspect="1"/>
          </p:cNvPicPr>
          <p:nvPr/>
        </p:nvPicPr>
        <p:blipFill>
          <a:blip r:embed="rId6"/>
          <a:stretch>
            <a:fillRect/>
          </a:stretch>
        </p:blipFill>
        <p:spPr>
          <a:xfrm>
            <a:off x="1652696" y="886947"/>
            <a:ext cx="6661745" cy="5541305"/>
          </a:xfrm>
          <a:prstGeom prst="rect">
            <a:avLst/>
          </a:prstGeom>
        </p:spPr>
      </p:pic>
    </p:spTree>
    <p:extLst>
      <p:ext uri="{BB962C8B-B14F-4D97-AF65-F5344CB8AC3E}">
        <p14:creationId xmlns:p14="http://schemas.microsoft.com/office/powerpoint/2010/main" val="325016079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274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274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2742" name="Rectangle 6"/>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Composed of:</a:t>
            </a:r>
          </a:p>
          <a:p>
            <a:pPr marL="742950" lvl="1" indent="-285750">
              <a:spcBef>
                <a:spcPct val="20000"/>
              </a:spcBef>
              <a:buFontTx/>
              <a:buChar char="–"/>
            </a:pPr>
            <a:r>
              <a:rPr lang="en-US" sz="2600" b="1" dirty="0">
                <a:solidFill>
                  <a:srgbClr val="0070C0"/>
                </a:solidFill>
                <a:latin typeface="+mj-lt"/>
                <a:cs typeface="Times New Roman" pitchFamily="18" charset="0"/>
              </a:rPr>
              <a:t>LUTs</a:t>
            </a:r>
            <a:r>
              <a:rPr lang="en-US" sz="2600" dirty="0">
                <a:solidFill>
                  <a:schemeClr val="accent2"/>
                </a:solidFill>
                <a:latin typeface="+mj-lt"/>
                <a:cs typeface="Times New Roman" pitchFamily="18" charset="0"/>
              </a:rPr>
              <a:t> </a:t>
            </a:r>
            <a:r>
              <a:rPr lang="en-US" sz="2600" dirty="0">
                <a:latin typeface="+mj-lt"/>
                <a:cs typeface="Times New Roman" pitchFamily="18" charset="0"/>
              </a:rPr>
              <a:t>(lookup tables): perform combinational logic</a:t>
            </a:r>
          </a:p>
          <a:p>
            <a:pPr marL="742950" lvl="1" indent="-285750">
              <a:spcBef>
                <a:spcPct val="20000"/>
              </a:spcBef>
              <a:buFontTx/>
              <a:buChar char="–"/>
            </a:pPr>
            <a:r>
              <a:rPr lang="en-US" sz="2600" b="1" dirty="0">
                <a:solidFill>
                  <a:srgbClr val="0070C0"/>
                </a:solidFill>
                <a:latin typeface="+mj-lt"/>
                <a:cs typeface="Times New Roman" pitchFamily="18" charset="0"/>
              </a:rPr>
              <a:t>Flip-flops:</a:t>
            </a:r>
            <a:r>
              <a:rPr lang="en-US" sz="2600" dirty="0">
                <a:latin typeface="+mj-lt"/>
                <a:cs typeface="Times New Roman" pitchFamily="18" charset="0"/>
              </a:rPr>
              <a:t> perform sequential logic</a:t>
            </a:r>
          </a:p>
          <a:p>
            <a:pPr marL="742950" lvl="1" indent="-285750">
              <a:spcBef>
                <a:spcPct val="20000"/>
              </a:spcBef>
              <a:buFontTx/>
              <a:buChar char="–"/>
            </a:pPr>
            <a:r>
              <a:rPr lang="en-US" sz="2600" b="1" dirty="0">
                <a:solidFill>
                  <a:srgbClr val="0070C0"/>
                </a:solidFill>
                <a:latin typeface="+mj-lt"/>
                <a:cs typeface="Times New Roman" pitchFamily="18" charset="0"/>
              </a:rPr>
              <a:t>Multiplexers:</a:t>
            </a:r>
            <a:r>
              <a:rPr lang="en-US" sz="2600" dirty="0">
                <a:latin typeface="+mj-lt"/>
                <a:cs typeface="Times New Roman" pitchFamily="18" charset="0"/>
              </a:rPr>
              <a:t> connect LUTs and flip-flops</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LE: Logic Element</a:t>
            </a:r>
          </a:p>
        </p:txBody>
      </p:sp>
    </p:spTree>
    <p:extLst>
      <p:ext uri="{BB962C8B-B14F-4D97-AF65-F5344CB8AC3E}">
        <p14:creationId xmlns:p14="http://schemas.microsoft.com/office/powerpoint/2010/main" val="23921603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659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6597"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6598"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Logic Element</a:t>
            </a:r>
          </a:p>
        </p:txBody>
      </p:sp>
      <p:pic>
        <p:nvPicPr>
          <p:cNvPr id="3" name="Immagine 2">
            <a:extLst>
              <a:ext uri="{FF2B5EF4-FFF2-40B4-BE49-F238E27FC236}">
                <a16:creationId xmlns:a16="http://schemas.microsoft.com/office/drawing/2014/main" id="{284DD134-AB0C-4687-9D67-2E9C802CCC6C}"/>
              </a:ext>
            </a:extLst>
          </p:cNvPr>
          <p:cNvPicPr>
            <a:picLocks noChangeAspect="1"/>
          </p:cNvPicPr>
          <p:nvPr/>
        </p:nvPicPr>
        <p:blipFill>
          <a:blip r:embed="rId8"/>
          <a:stretch>
            <a:fillRect/>
          </a:stretch>
        </p:blipFill>
        <p:spPr>
          <a:xfrm>
            <a:off x="4143375" y="1362077"/>
            <a:ext cx="4810125" cy="4400550"/>
          </a:xfrm>
          <a:prstGeom prst="rect">
            <a:avLst/>
          </a:prstGeom>
        </p:spPr>
      </p:pic>
      <p:sp>
        <p:nvSpPr>
          <p:cNvPr id="11" name="Rectangle 6">
            <a:extLst>
              <a:ext uri="{FF2B5EF4-FFF2-40B4-BE49-F238E27FC236}">
                <a16:creationId xmlns:a16="http://schemas.microsoft.com/office/drawing/2014/main" id="{E0D5871F-58C1-467F-A5DD-C13B5783663F}"/>
              </a:ext>
            </a:extLst>
          </p:cNvPr>
          <p:cNvSpPr>
            <a:spLocks noChangeArrowheads="1"/>
          </p:cNvSpPr>
          <p:nvPr>
            <p:custDataLst>
              <p:tags r:id="rId5"/>
            </p:custDataLst>
          </p:nvPr>
        </p:nvSpPr>
        <p:spPr bwMode="auto">
          <a:xfrm>
            <a:off x="304800" y="993458"/>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mj-lt"/>
                <a:cs typeface="Arial" charset="0"/>
              </a:rPr>
              <a:t>The Logic element has:</a:t>
            </a:r>
          </a:p>
          <a:p>
            <a:pPr marL="285750" indent="-285750">
              <a:spcBef>
                <a:spcPct val="20000"/>
              </a:spcBef>
              <a:buFontTx/>
              <a:buChar char="–"/>
            </a:pPr>
            <a:r>
              <a:rPr lang="en-US" sz="2600" dirty="0">
                <a:latin typeface="+mj-lt"/>
                <a:cs typeface="Times New Roman" pitchFamily="18" charset="0"/>
              </a:rPr>
              <a:t>1 four-input LUT </a:t>
            </a:r>
            <a:endParaRPr lang="en-US" sz="2000" dirty="0">
              <a:latin typeface="+mj-lt"/>
              <a:cs typeface="Times New Roman" pitchFamily="18" charset="0"/>
            </a:endParaRPr>
          </a:p>
          <a:p>
            <a:pPr marL="285750" indent="-285750">
              <a:spcBef>
                <a:spcPct val="20000"/>
              </a:spcBef>
              <a:buFontTx/>
              <a:buChar char="–"/>
            </a:pPr>
            <a:r>
              <a:rPr lang="en-US" sz="2600" dirty="0">
                <a:latin typeface="+mj-lt"/>
                <a:cs typeface="Times New Roman" pitchFamily="18" charset="0"/>
              </a:rPr>
              <a:t>1 registered output </a:t>
            </a:r>
          </a:p>
          <a:p>
            <a:pPr marL="285750" indent="-285750">
              <a:spcBef>
                <a:spcPct val="20000"/>
              </a:spcBef>
              <a:buFontTx/>
              <a:buChar char="–"/>
            </a:pPr>
            <a:r>
              <a:rPr lang="en-US" sz="2600" dirty="0">
                <a:latin typeface="+mj-lt"/>
                <a:cs typeface="Times New Roman" pitchFamily="18" charset="0"/>
              </a:rPr>
              <a:t>1 combinational output</a:t>
            </a:r>
          </a:p>
        </p:txBody>
      </p:sp>
    </p:spTree>
    <p:extLst>
      <p:ext uri="{BB962C8B-B14F-4D97-AF65-F5344CB8AC3E}">
        <p14:creationId xmlns:p14="http://schemas.microsoft.com/office/powerpoint/2010/main" val="330937544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762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762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2"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6" name="Rectangle 10"/>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Show how to configure a Cyclone IV LE to perform the following functions:</a:t>
            </a:r>
          </a:p>
          <a:p>
            <a:pPr marL="742950" lvl="1" indent="-285750">
              <a:spcBef>
                <a:spcPct val="20000"/>
              </a:spcBef>
              <a:buFontTx/>
              <a:buChar char="–"/>
            </a:pPr>
            <a:r>
              <a:rPr lang="en-US" sz="2000" i="1" dirty="0">
                <a:latin typeface="Times New Roman" pitchFamily="18" charset="0"/>
                <a:cs typeface="Times New Roman" pitchFamily="18" charset="0"/>
              </a:rPr>
              <a:t>X = ABC + ABC</a:t>
            </a:r>
          </a:p>
          <a:p>
            <a:pPr marL="742950" lvl="1" indent="-285750">
              <a:spcBef>
                <a:spcPct val="20000"/>
              </a:spcBef>
              <a:buFontTx/>
              <a:buChar char="–"/>
            </a:pPr>
            <a:r>
              <a:rPr lang="en-US" sz="2000" i="1" dirty="0">
                <a:latin typeface="Times New Roman" pitchFamily="18" charset="0"/>
                <a:cs typeface="Times New Roman" pitchFamily="18" charset="0"/>
              </a:rPr>
              <a:t>Y = AB</a:t>
            </a:r>
          </a:p>
        </p:txBody>
      </p:sp>
      <p:sp>
        <p:nvSpPr>
          <p:cNvPr id="1007627" name="Line 11"/>
          <p:cNvSpPr>
            <a:spLocks noChangeShapeType="1"/>
          </p:cNvSpPr>
          <p:nvPr>
            <p:custDataLst>
              <p:tags r:id="rId6"/>
            </p:custDataLst>
          </p:nvPr>
        </p:nvSpPr>
        <p:spPr bwMode="auto">
          <a:xfrm>
            <a:off x="2209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8" name="Line 12"/>
          <p:cNvSpPr>
            <a:spLocks noChangeShapeType="1"/>
          </p:cNvSpPr>
          <p:nvPr>
            <p:custDataLst>
              <p:tags r:id="rId7"/>
            </p:custDataLst>
          </p:nvPr>
        </p:nvSpPr>
        <p:spPr bwMode="auto">
          <a:xfrm>
            <a:off x="24384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9" name="Line 13"/>
          <p:cNvSpPr>
            <a:spLocks noChangeShapeType="1"/>
          </p:cNvSpPr>
          <p:nvPr>
            <p:custDataLst>
              <p:tags r:id="rId8"/>
            </p:custDataLst>
          </p:nvPr>
        </p:nvSpPr>
        <p:spPr bwMode="auto">
          <a:xfrm>
            <a:off x="3352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30" name="Line 14"/>
          <p:cNvSpPr>
            <a:spLocks noChangeShapeType="1"/>
          </p:cNvSpPr>
          <p:nvPr>
            <p:custDataLst>
              <p:tags r:id="rId9"/>
            </p:custDataLst>
          </p:nvPr>
        </p:nvSpPr>
        <p:spPr bwMode="auto">
          <a:xfrm>
            <a:off x="2362200" y="2438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457200" y="68759"/>
            <a:ext cx="7924800" cy="769441"/>
          </a:xfrm>
          <a:prstGeom prst="rect">
            <a:avLst/>
          </a:prstGeom>
          <a:noFill/>
        </p:spPr>
        <p:txBody>
          <a:bodyPr wrap="square" rtlCol="0">
            <a:spAutoFit/>
          </a:bodyPr>
          <a:lstStyle/>
          <a:p>
            <a:r>
              <a:rPr lang="en-US" sz="4400" dirty="0">
                <a:latin typeface="+mj-lt"/>
              </a:rPr>
              <a:t>LE Configuration Example</a:t>
            </a:r>
          </a:p>
        </p:txBody>
      </p:sp>
    </p:spTree>
    <p:extLst>
      <p:ext uri="{BB962C8B-B14F-4D97-AF65-F5344CB8AC3E}">
        <p14:creationId xmlns:p14="http://schemas.microsoft.com/office/powerpoint/2010/main" val="13912895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1131719030"/>
              </p:ext>
            </p:extLst>
          </p:nvPr>
        </p:nvGraphicFramePr>
        <p:xfrm>
          <a:off x="1600200" y="3276600"/>
          <a:ext cx="5943600" cy="2774950"/>
        </p:xfrm>
        <a:graphic>
          <a:graphicData uri="http://schemas.openxmlformats.org/presentationml/2006/ole">
            <mc:AlternateContent xmlns:mc="http://schemas.openxmlformats.org/markup-compatibility/2006">
              <mc:Choice xmlns:v="urn:schemas-microsoft-com:vml" Requires="v">
                <p:oleObj spid="_x0000_s6158" name="VISIO" r:id="rId8" imgW="2552400" imgH="1246680" progId="Visio.Drawing.6">
                  <p:embed/>
                </p:oleObj>
              </mc:Choice>
              <mc:Fallback>
                <p:oleObj name="VISIO" r:id="rId8" imgW="2552400" imgH="1246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276600"/>
                        <a:ext cx="5943600" cy="2774950"/>
                      </a:xfrm>
                      <a:prstGeom prst="rect">
                        <a:avLst/>
                      </a:prstGeom>
                    </p:spPr>
                  </p:pic>
                </p:oleObj>
              </mc:Fallback>
            </mc:AlternateContent>
          </a:graphicData>
        </a:graphic>
      </p:graphicFrame>
      <p:sp>
        <p:nvSpPr>
          <p:cNvPr id="997384" name="Rectangle 8"/>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a:t>
            </a:r>
            <a:r>
              <a:rPr lang="en-US" sz="2400" dirty="0">
                <a:latin typeface="Times New Roman" pitchFamily="18" charset="0"/>
                <a:cs typeface="Arial" charset="0"/>
              </a:rPr>
              <a:t> 3-bit array</a:t>
            </a:r>
          </a:p>
          <a:p>
            <a:pPr marL="342900" indent="-342900">
              <a:spcBef>
                <a:spcPct val="20000"/>
              </a:spcBef>
              <a:buFontTx/>
              <a:buChar char="•"/>
            </a:pPr>
            <a:r>
              <a:rPr lang="en-US" sz="2400" dirty="0">
                <a:latin typeface="Times New Roman" pitchFamily="18" charset="0"/>
                <a:cs typeface="Arial" charset="0"/>
              </a:rPr>
              <a:t>Number of words: 4</a:t>
            </a:r>
          </a:p>
          <a:p>
            <a:pPr marL="342900" indent="-342900">
              <a:spcBef>
                <a:spcPct val="20000"/>
              </a:spcBef>
              <a:buFontTx/>
              <a:buChar char="•"/>
            </a:pPr>
            <a:r>
              <a:rPr lang="en-US" sz="2400" dirty="0">
                <a:latin typeface="Times New Roman" pitchFamily="18" charset="0"/>
                <a:cs typeface="Arial" charset="0"/>
              </a:rPr>
              <a:t>Word size: 3-bits</a:t>
            </a:r>
          </a:p>
          <a:p>
            <a:pPr marL="342900" indent="-342900">
              <a:spcBef>
                <a:spcPct val="20000"/>
              </a:spcBef>
              <a:buFontTx/>
              <a:buChar char="•"/>
            </a:pPr>
            <a:r>
              <a:rPr lang="en-US" sz="2400" dirty="0">
                <a:latin typeface="Times New Roman" pitchFamily="18" charset="0"/>
                <a:cs typeface="Arial" charset="0"/>
              </a:rPr>
              <a:t>For example, the 3-bit word stored at address 10 is 100</a:t>
            </a:r>
            <a:endParaRPr lang="en-US" sz="24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973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 Example</a:t>
            </a:r>
          </a:p>
        </p:txBody>
      </p:sp>
    </p:spTree>
    <p:extLst>
      <p:ext uri="{BB962C8B-B14F-4D97-AF65-F5344CB8AC3E}">
        <p14:creationId xmlns:p14="http://schemas.microsoft.com/office/powerpoint/2010/main" val="152583836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762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762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2"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6" name="Rectangle 10"/>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Show how to configure a Cyclone IV LE to perform the following functions:</a:t>
            </a:r>
          </a:p>
          <a:p>
            <a:pPr marL="742950" lvl="1" indent="-285750">
              <a:spcBef>
                <a:spcPct val="20000"/>
              </a:spcBef>
              <a:buFontTx/>
              <a:buChar char="–"/>
            </a:pPr>
            <a:r>
              <a:rPr lang="en-US" sz="2000" i="1" dirty="0">
                <a:latin typeface="Times New Roman" pitchFamily="18" charset="0"/>
                <a:cs typeface="Times New Roman" pitchFamily="18" charset="0"/>
              </a:rPr>
              <a:t>X = ABC + ABC</a:t>
            </a:r>
          </a:p>
          <a:p>
            <a:pPr marL="742950" lvl="1" indent="-285750">
              <a:spcBef>
                <a:spcPct val="20000"/>
              </a:spcBef>
              <a:buFontTx/>
              <a:buChar char="–"/>
            </a:pPr>
            <a:r>
              <a:rPr lang="en-US" sz="2000" i="1" dirty="0">
                <a:latin typeface="Times New Roman" pitchFamily="18" charset="0"/>
                <a:cs typeface="Times New Roman" pitchFamily="18" charset="0"/>
              </a:rPr>
              <a:t>Y = AB</a:t>
            </a:r>
          </a:p>
        </p:txBody>
      </p:sp>
      <p:sp>
        <p:nvSpPr>
          <p:cNvPr id="1007627" name="Line 11"/>
          <p:cNvSpPr>
            <a:spLocks noChangeShapeType="1"/>
          </p:cNvSpPr>
          <p:nvPr>
            <p:custDataLst>
              <p:tags r:id="rId6"/>
            </p:custDataLst>
          </p:nvPr>
        </p:nvSpPr>
        <p:spPr bwMode="auto">
          <a:xfrm>
            <a:off x="2209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8" name="Line 12"/>
          <p:cNvSpPr>
            <a:spLocks noChangeShapeType="1"/>
          </p:cNvSpPr>
          <p:nvPr>
            <p:custDataLst>
              <p:tags r:id="rId7"/>
            </p:custDataLst>
          </p:nvPr>
        </p:nvSpPr>
        <p:spPr bwMode="auto">
          <a:xfrm>
            <a:off x="24384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9" name="Line 13"/>
          <p:cNvSpPr>
            <a:spLocks noChangeShapeType="1"/>
          </p:cNvSpPr>
          <p:nvPr>
            <p:custDataLst>
              <p:tags r:id="rId8"/>
            </p:custDataLst>
          </p:nvPr>
        </p:nvSpPr>
        <p:spPr bwMode="auto">
          <a:xfrm>
            <a:off x="3352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30" name="Line 14"/>
          <p:cNvSpPr>
            <a:spLocks noChangeShapeType="1"/>
          </p:cNvSpPr>
          <p:nvPr>
            <p:custDataLst>
              <p:tags r:id="rId9"/>
            </p:custDataLst>
          </p:nvPr>
        </p:nvSpPr>
        <p:spPr bwMode="auto">
          <a:xfrm>
            <a:off x="2362200" y="2438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457200" y="68759"/>
            <a:ext cx="7924800" cy="769441"/>
          </a:xfrm>
          <a:prstGeom prst="rect">
            <a:avLst/>
          </a:prstGeom>
          <a:noFill/>
        </p:spPr>
        <p:txBody>
          <a:bodyPr wrap="square" rtlCol="0">
            <a:spAutoFit/>
          </a:bodyPr>
          <a:lstStyle/>
          <a:p>
            <a:r>
              <a:rPr lang="en-US" sz="4400" dirty="0">
                <a:latin typeface="+mj-lt"/>
              </a:rPr>
              <a:t>LE Configuration Example</a:t>
            </a:r>
          </a:p>
        </p:txBody>
      </p:sp>
      <p:grpSp>
        <p:nvGrpSpPr>
          <p:cNvPr id="2" name="Group 4">
            <a:extLst>
              <a:ext uri="{FF2B5EF4-FFF2-40B4-BE49-F238E27FC236}">
                <a16:creationId xmlns:a16="http://schemas.microsoft.com/office/drawing/2014/main" id="{1DDAAD24-7B6C-43A8-8DB8-00EB02F77D7A}"/>
              </a:ext>
            </a:extLst>
          </p:cNvPr>
          <p:cNvGrpSpPr>
            <a:grpSpLocks noChangeAspect="1"/>
          </p:cNvGrpSpPr>
          <p:nvPr/>
        </p:nvGrpSpPr>
        <p:grpSpPr bwMode="auto">
          <a:xfrm>
            <a:off x="2790825" y="2362200"/>
            <a:ext cx="5972175" cy="3429000"/>
            <a:chOff x="1758" y="1488"/>
            <a:chExt cx="3762" cy="2160"/>
          </a:xfrm>
        </p:grpSpPr>
        <p:sp>
          <p:nvSpPr>
            <p:cNvPr id="3" name="AutoShape 3">
              <a:extLst>
                <a:ext uri="{FF2B5EF4-FFF2-40B4-BE49-F238E27FC236}">
                  <a16:creationId xmlns:a16="http://schemas.microsoft.com/office/drawing/2014/main" id="{6F7D1EE6-C67B-459D-9B8C-B15AF9BD5490}"/>
                </a:ext>
              </a:extLst>
            </p:cNvPr>
            <p:cNvSpPr>
              <a:spLocks noChangeAspect="1" noChangeArrowheads="1" noTextEdit="1"/>
            </p:cNvSpPr>
            <p:nvPr/>
          </p:nvSpPr>
          <p:spPr bwMode="auto">
            <a:xfrm>
              <a:off x="1758" y="1488"/>
              <a:ext cx="3762"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sp>
          <p:nvSpPr>
            <p:cNvPr id="4" name="Freeform 5">
              <a:extLst>
                <a:ext uri="{FF2B5EF4-FFF2-40B4-BE49-F238E27FC236}">
                  <a16:creationId xmlns:a16="http://schemas.microsoft.com/office/drawing/2014/main" id="{77F3945A-FB4C-4E6F-B010-E530E8E3ACD9}"/>
                </a:ext>
              </a:extLst>
            </p:cNvPr>
            <p:cNvSpPr>
              <a:spLocks/>
            </p:cNvSpPr>
            <p:nvPr/>
          </p:nvSpPr>
          <p:spPr bwMode="auto">
            <a:xfrm>
              <a:off x="3834" y="2852"/>
              <a:ext cx="1667" cy="728"/>
            </a:xfrm>
            <a:custGeom>
              <a:avLst/>
              <a:gdLst>
                <a:gd name="T0" fmla="*/ 105 w 1667"/>
                <a:gd name="T1" fmla="*/ 728 h 728"/>
                <a:gd name="T2" fmla="*/ 1563 w 1667"/>
                <a:gd name="T3" fmla="*/ 728 h 728"/>
                <a:gd name="T4" fmla="*/ 1587 w 1667"/>
                <a:gd name="T5" fmla="*/ 725 h 728"/>
                <a:gd name="T6" fmla="*/ 1609 w 1667"/>
                <a:gd name="T7" fmla="*/ 718 h 728"/>
                <a:gd name="T8" fmla="*/ 1628 w 1667"/>
                <a:gd name="T9" fmla="*/ 706 h 728"/>
                <a:gd name="T10" fmla="*/ 1645 w 1667"/>
                <a:gd name="T11" fmla="*/ 689 h 728"/>
                <a:gd name="T12" fmla="*/ 1657 w 1667"/>
                <a:gd name="T13" fmla="*/ 670 h 728"/>
                <a:gd name="T14" fmla="*/ 1664 w 1667"/>
                <a:gd name="T15" fmla="*/ 647 h 728"/>
                <a:gd name="T16" fmla="*/ 1667 w 1667"/>
                <a:gd name="T17" fmla="*/ 624 h 728"/>
                <a:gd name="T18" fmla="*/ 1667 w 1667"/>
                <a:gd name="T19" fmla="*/ 104 h 728"/>
                <a:gd name="T20" fmla="*/ 1664 w 1667"/>
                <a:gd name="T21" fmla="*/ 82 h 728"/>
                <a:gd name="T22" fmla="*/ 1657 w 1667"/>
                <a:gd name="T23" fmla="*/ 60 h 728"/>
                <a:gd name="T24" fmla="*/ 1645 w 1667"/>
                <a:gd name="T25" fmla="*/ 40 h 728"/>
                <a:gd name="T26" fmla="*/ 1628 w 1667"/>
                <a:gd name="T27" fmla="*/ 24 h 728"/>
                <a:gd name="T28" fmla="*/ 1609 w 1667"/>
                <a:gd name="T29" fmla="*/ 11 h 728"/>
                <a:gd name="T30" fmla="*/ 1587 w 1667"/>
                <a:gd name="T31" fmla="*/ 3 h 728"/>
                <a:gd name="T32" fmla="*/ 1563 w 1667"/>
                <a:gd name="T33" fmla="*/ 0 h 728"/>
                <a:gd name="T34" fmla="*/ 105 w 1667"/>
                <a:gd name="T35" fmla="*/ 0 h 728"/>
                <a:gd name="T36" fmla="*/ 81 w 1667"/>
                <a:gd name="T37" fmla="*/ 3 h 728"/>
                <a:gd name="T38" fmla="*/ 59 w 1667"/>
                <a:gd name="T39" fmla="*/ 11 h 728"/>
                <a:gd name="T40" fmla="*/ 39 w 1667"/>
                <a:gd name="T41" fmla="*/ 24 h 728"/>
                <a:gd name="T42" fmla="*/ 23 w 1667"/>
                <a:gd name="T43" fmla="*/ 40 h 728"/>
                <a:gd name="T44" fmla="*/ 10 w 1667"/>
                <a:gd name="T45" fmla="*/ 60 h 728"/>
                <a:gd name="T46" fmla="*/ 3 w 1667"/>
                <a:gd name="T47" fmla="*/ 82 h 728"/>
                <a:gd name="T48" fmla="*/ 0 w 1667"/>
                <a:gd name="T49" fmla="*/ 104 h 728"/>
                <a:gd name="T50" fmla="*/ 0 w 1667"/>
                <a:gd name="T51" fmla="*/ 624 h 728"/>
                <a:gd name="T52" fmla="*/ 3 w 1667"/>
                <a:gd name="T53" fmla="*/ 647 h 728"/>
                <a:gd name="T54" fmla="*/ 10 w 1667"/>
                <a:gd name="T55" fmla="*/ 670 h 728"/>
                <a:gd name="T56" fmla="*/ 23 w 1667"/>
                <a:gd name="T57" fmla="*/ 689 h 728"/>
                <a:gd name="T58" fmla="*/ 39 w 1667"/>
                <a:gd name="T59" fmla="*/ 706 h 728"/>
                <a:gd name="T60" fmla="*/ 59 w 1667"/>
                <a:gd name="T61" fmla="*/ 718 h 728"/>
                <a:gd name="T62" fmla="*/ 81 w 1667"/>
                <a:gd name="T63" fmla="*/ 725 h 728"/>
                <a:gd name="T64" fmla="*/ 105 w 1667"/>
                <a:gd name="T65"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7" h="728">
                  <a:moveTo>
                    <a:pt x="105" y="728"/>
                  </a:moveTo>
                  <a:lnTo>
                    <a:pt x="1563" y="728"/>
                  </a:lnTo>
                  <a:lnTo>
                    <a:pt x="1587" y="725"/>
                  </a:lnTo>
                  <a:lnTo>
                    <a:pt x="1609" y="718"/>
                  </a:lnTo>
                  <a:lnTo>
                    <a:pt x="1628" y="706"/>
                  </a:lnTo>
                  <a:lnTo>
                    <a:pt x="1645" y="689"/>
                  </a:lnTo>
                  <a:lnTo>
                    <a:pt x="1657" y="670"/>
                  </a:lnTo>
                  <a:lnTo>
                    <a:pt x="1664" y="647"/>
                  </a:lnTo>
                  <a:lnTo>
                    <a:pt x="1667" y="624"/>
                  </a:lnTo>
                  <a:lnTo>
                    <a:pt x="1667" y="104"/>
                  </a:lnTo>
                  <a:lnTo>
                    <a:pt x="1664" y="82"/>
                  </a:lnTo>
                  <a:lnTo>
                    <a:pt x="1657" y="60"/>
                  </a:lnTo>
                  <a:lnTo>
                    <a:pt x="1645" y="40"/>
                  </a:lnTo>
                  <a:lnTo>
                    <a:pt x="1628" y="24"/>
                  </a:lnTo>
                  <a:lnTo>
                    <a:pt x="1609" y="11"/>
                  </a:lnTo>
                  <a:lnTo>
                    <a:pt x="1587" y="3"/>
                  </a:lnTo>
                  <a:lnTo>
                    <a:pt x="1563" y="0"/>
                  </a:lnTo>
                  <a:lnTo>
                    <a:pt x="105" y="0"/>
                  </a:lnTo>
                  <a:lnTo>
                    <a:pt x="81" y="3"/>
                  </a:lnTo>
                  <a:lnTo>
                    <a:pt x="59" y="11"/>
                  </a:lnTo>
                  <a:lnTo>
                    <a:pt x="39" y="24"/>
                  </a:lnTo>
                  <a:lnTo>
                    <a:pt x="23" y="40"/>
                  </a:lnTo>
                  <a:lnTo>
                    <a:pt x="10" y="60"/>
                  </a:lnTo>
                  <a:lnTo>
                    <a:pt x="3" y="82"/>
                  </a:lnTo>
                  <a:lnTo>
                    <a:pt x="0" y="104"/>
                  </a:lnTo>
                  <a:lnTo>
                    <a:pt x="0" y="624"/>
                  </a:lnTo>
                  <a:lnTo>
                    <a:pt x="3" y="647"/>
                  </a:lnTo>
                  <a:lnTo>
                    <a:pt x="10" y="670"/>
                  </a:lnTo>
                  <a:lnTo>
                    <a:pt x="23" y="689"/>
                  </a:lnTo>
                  <a:lnTo>
                    <a:pt x="39" y="706"/>
                  </a:lnTo>
                  <a:lnTo>
                    <a:pt x="59" y="718"/>
                  </a:lnTo>
                  <a:lnTo>
                    <a:pt x="81" y="725"/>
                  </a:lnTo>
                  <a:lnTo>
                    <a:pt x="105" y="728"/>
                  </a:lnTo>
                  <a:close/>
                </a:path>
              </a:pathLst>
            </a:custGeom>
            <a:solidFill>
              <a:srgbClr val="FFFF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5" name="Freeform 6">
              <a:extLst>
                <a:ext uri="{FF2B5EF4-FFF2-40B4-BE49-F238E27FC236}">
                  <a16:creationId xmlns:a16="http://schemas.microsoft.com/office/drawing/2014/main" id="{4D605341-F3A5-40FA-A84D-4262B8ADE59D}"/>
                </a:ext>
              </a:extLst>
            </p:cNvPr>
            <p:cNvSpPr>
              <a:spLocks/>
            </p:cNvSpPr>
            <p:nvPr/>
          </p:nvSpPr>
          <p:spPr bwMode="auto">
            <a:xfrm>
              <a:off x="3822" y="1812"/>
              <a:ext cx="1667" cy="728"/>
            </a:xfrm>
            <a:custGeom>
              <a:avLst/>
              <a:gdLst>
                <a:gd name="T0" fmla="*/ 104 w 1667"/>
                <a:gd name="T1" fmla="*/ 728 h 728"/>
                <a:gd name="T2" fmla="*/ 1563 w 1667"/>
                <a:gd name="T3" fmla="*/ 728 h 728"/>
                <a:gd name="T4" fmla="*/ 1585 w 1667"/>
                <a:gd name="T5" fmla="*/ 725 h 728"/>
                <a:gd name="T6" fmla="*/ 1607 w 1667"/>
                <a:gd name="T7" fmla="*/ 718 h 728"/>
                <a:gd name="T8" fmla="*/ 1628 w 1667"/>
                <a:gd name="T9" fmla="*/ 706 h 728"/>
                <a:gd name="T10" fmla="*/ 1643 w 1667"/>
                <a:gd name="T11" fmla="*/ 689 h 728"/>
                <a:gd name="T12" fmla="*/ 1656 w 1667"/>
                <a:gd name="T13" fmla="*/ 670 h 728"/>
                <a:gd name="T14" fmla="*/ 1664 w 1667"/>
                <a:gd name="T15" fmla="*/ 648 h 728"/>
                <a:gd name="T16" fmla="*/ 1667 w 1667"/>
                <a:gd name="T17" fmla="*/ 624 h 728"/>
                <a:gd name="T18" fmla="*/ 1667 w 1667"/>
                <a:gd name="T19" fmla="*/ 104 h 728"/>
                <a:gd name="T20" fmla="*/ 1664 w 1667"/>
                <a:gd name="T21" fmla="*/ 82 h 728"/>
                <a:gd name="T22" fmla="*/ 1656 w 1667"/>
                <a:gd name="T23" fmla="*/ 60 h 728"/>
                <a:gd name="T24" fmla="*/ 1643 w 1667"/>
                <a:gd name="T25" fmla="*/ 39 h 728"/>
                <a:gd name="T26" fmla="*/ 1628 w 1667"/>
                <a:gd name="T27" fmla="*/ 24 h 728"/>
                <a:gd name="T28" fmla="*/ 1607 w 1667"/>
                <a:gd name="T29" fmla="*/ 11 h 728"/>
                <a:gd name="T30" fmla="*/ 1585 w 1667"/>
                <a:gd name="T31" fmla="*/ 3 h 728"/>
                <a:gd name="T32" fmla="*/ 1563 w 1667"/>
                <a:gd name="T33" fmla="*/ 0 h 728"/>
                <a:gd name="T34" fmla="*/ 104 w 1667"/>
                <a:gd name="T35" fmla="*/ 0 h 728"/>
                <a:gd name="T36" fmla="*/ 81 w 1667"/>
                <a:gd name="T37" fmla="*/ 3 h 728"/>
                <a:gd name="T38" fmla="*/ 58 w 1667"/>
                <a:gd name="T39" fmla="*/ 11 h 728"/>
                <a:gd name="T40" fmla="*/ 39 w 1667"/>
                <a:gd name="T41" fmla="*/ 24 h 728"/>
                <a:gd name="T42" fmla="*/ 22 w 1667"/>
                <a:gd name="T43" fmla="*/ 39 h 728"/>
                <a:gd name="T44" fmla="*/ 10 w 1667"/>
                <a:gd name="T45" fmla="*/ 60 h 728"/>
                <a:gd name="T46" fmla="*/ 1 w 1667"/>
                <a:gd name="T47" fmla="*/ 82 h 728"/>
                <a:gd name="T48" fmla="*/ 0 w 1667"/>
                <a:gd name="T49" fmla="*/ 104 h 728"/>
                <a:gd name="T50" fmla="*/ 0 w 1667"/>
                <a:gd name="T51" fmla="*/ 624 h 728"/>
                <a:gd name="T52" fmla="*/ 1 w 1667"/>
                <a:gd name="T53" fmla="*/ 648 h 728"/>
                <a:gd name="T54" fmla="*/ 10 w 1667"/>
                <a:gd name="T55" fmla="*/ 670 h 728"/>
                <a:gd name="T56" fmla="*/ 22 w 1667"/>
                <a:gd name="T57" fmla="*/ 689 h 728"/>
                <a:gd name="T58" fmla="*/ 39 w 1667"/>
                <a:gd name="T59" fmla="*/ 706 h 728"/>
                <a:gd name="T60" fmla="*/ 58 w 1667"/>
                <a:gd name="T61" fmla="*/ 718 h 728"/>
                <a:gd name="T62" fmla="*/ 81 w 1667"/>
                <a:gd name="T63" fmla="*/ 725 h 728"/>
                <a:gd name="T64" fmla="*/ 104 w 1667"/>
                <a:gd name="T65" fmla="*/ 72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7" h="728">
                  <a:moveTo>
                    <a:pt x="104" y="728"/>
                  </a:moveTo>
                  <a:lnTo>
                    <a:pt x="1563" y="728"/>
                  </a:lnTo>
                  <a:lnTo>
                    <a:pt x="1585" y="725"/>
                  </a:lnTo>
                  <a:lnTo>
                    <a:pt x="1607" y="718"/>
                  </a:lnTo>
                  <a:lnTo>
                    <a:pt x="1628" y="706"/>
                  </a:lnTo>
                  <a:lnTo>
                    <a:pt x="1643" y="689"/>
                  </a:lnTo>
                  <a:lnTo>
                    <a:pt x="1656" y="670"/>
                  </a:lnTo>
                  <a:lnTo>
                    <a:pt x="1664" y="648"/>
                  </a:lnTo>
                  <a:lnTo>
                    <a:pt x="1667" y="624"/>
                  </a:lnTo>
                  <a:lnTo>
                    <a:pt x="1667" y="104"/>
                  </a:lnTo>
                  <a:lnTo>
                    <a:pt x="1664" y="82"/>
                  </a:lnTo>
                  <a:lnTo>
                    <a:pt x="1656" y="60"/>
                  </a:lnTo>
                  <a:lnTo>
                    <a:pt x="1643" y="39"/>
                  </a:lnTo>
                  <a:lnTo>
                    <a:pt x="1628" y="24"/>
                  </a:lnTo>
                  <a:lnTo>
                    <a:pt x="1607" y="11"/>
                  </a:lnTo>
                  <a:lnTo>
                    <a:pt x="1585" y="3"/>
                  </a:lnTo>
                  <a:lnTo>
                    <a:pt x="1563" y="0"/>
                  </a:lnTo>
                  <a:lnTo>
                    <a:pt x="104" y="0"/>
                  </a:lnTo>
                  <a:lnTo>
                    <a:pt x="81" y="3"/>
                  </a:lnTo>
                  <a:lnTo>
                    <a:pt x="58" y="11"/>
                  </a:lnTo>
                  <a:lnTo>
                    <a:pt x="39" y="24"/>
                  </a:lnTo>
                  <a:lnTo>
                    <a:pt x="22" y="39"/>
                  </a:lnTo>
                  <a:lnTo>
                    <a:pt x="10" y="60"/>
                  </a:lnTo>
                  <a:lnTo>
                    <a:pt x="1" y="82"/>
                  </a:lnTo>
                  <a:lnTo>
                    <a:pt x="0" y="104"/>
                  </a:lnTo>
                  <a:lnTo>
                    <a:pt x="0" y="624"/>
                  </a:lnTo>
                  <a:lnTo>
                    <a:pt x="1" y="648"/>
                  </a:lnTo>
                  <a:lnTo>
                    <a:pt x="10" y="670"/>
                  </a:lnTo>
                  <a:lnTo>
                    <a:pt x="22" y="689"/>
                  </a:lnTo>
                  <a:lnTo>
                    <a:pt x="39" y="706"/>
                  </a:lnTo>
                  <a:lnTo>
                    <a:pt x="58" y="718"/>
                  </a:lnTo>
                  <a:lnTo>
                    <a:pt x="81" y="725"/>
                  </a:lnTo>
                  <a:lnTo>
                    <a:pt x="104" y="728"/>
                  </a:lnTo>
                  <a:close/>
                </a:path>
              </a:pathLst>
            </a:custGeom>
            <a:solidFill>
              <a:srgbClr val="FFFFFF"/>
            </a:solidFill>
            <a:ln w="127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6" name="Line 7">
              <a:extLst>
                <a:ext uri="{FF2B5EF4-FFF2-40B4-BE49-F238E27FC236}">
                  <a16:creationId xmlns:a16="http://schemas.microsoft.com/office/drawing/2014/main" id="{934EEC21-7BF7-4C1C-8B98-5DC353803BBE}"/>
                </a:ext>
              </a:extLst>
            </p:cNvPr>
            <p:cNvSpPr>
              <a:spLocks noChangeShapeType="1"/>
            </p:cNvSpPr>
            <p:nvPr/>
          </p:nvSpPr>
          <p:spPr bwMode="auto">
            <a:xfrm>
              <a:off x="1790" y="1761"/>
              <a:ext cx="192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7" name="Line 8">
              <a:extLst>
                <a:ext uri="{FF2B5EF4-FFF2-40B4-BE49-F238E27FC236}">
                  <a16:creationId xmlns:a16="http://schemas.microsoft.com/office/drawing/2014/main" id="{50243CE9-4941-42C7-AE4B-7B4E27FF5F84}"/>
                </a:ext>
              </a:extLst>
            </p:cNvPr>
            <p:cNvSpPr>
              <a:spLocks noChangeShapeType="1"/>
            </p:cNvSpPr>
            <p:nvPr/>
          </p:nvSpPr>
          <p:spPr bwMode="auto">
            <a:xfrm>
              <a:off x="3093" y="1604"/>
              <a:ext cx="0" cy="98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8" name="Rectangle 9">
              <a:extLst>
                <a:ext uri="{FF2B5EF4-FFF2-40B4-BE49-F238E27FC236}">
                  <a16:creationId xmlns:a16="http://schemas.microsoft.com/office/drawing/2014/main" id="{AD87570A-0295-42EC-8E88-C962D0679C5C}"/>
                </a:ext>
              </a:extLst>
            </p:cNvPr>
            <p:cNvSpPr>
              <a:spLocks noChangeArrowheads="1"/>
            </p:cNvSpPr>
            <p:nvPr/>
          </p:nvSpPr>
          <p:spPr bwMode="auto">
            <a:xfrm>
              <a:off x="3175" y="1651"/>
              <a:ext cx="51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Arial" panose="020B0604020202020204" pitchFamily="34" charset="0"/>
                </a:rPr>
                <a:t>LUT output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 name="Rectangle 10">
              <a:extLst>
                <a:ext uri="{FF2B5EF4-FFF2-40B4-BE49-F238E27FC236}">
                  <a16:creationId xmlns:a16="http://schemas.microsoft.com/office/drawing/2014/main" id="{D1B62E4C-1532-402C-98F6-B529D1379D97}"/>
                </a:ext>
              </a:extLst>
            </p:cNvPr>
            <p:cNvSpPr>
              <a:spLocks noChangeArrowheads="1"/>
            </p:cNvSpPr>
            <p:nvPr/>
          </p:nvSpPr>
          <p:spPr bwMode="auto">
            <a:xfrm>
              <a:off x="2230" y="17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 name="Rectangle 11">
              <a:extLst>
                <a:ext uri="{FF2B5EF4-FFF2-40B4-BE49-F238E27FC236}">
                  <a16:creationId xmlns:a16="http://schemas.microsoft.com/office/drawing/2014/main" id="{F063CA83-97BB-49CE-940D-9ED3260BAFD8}"/>
                </a:ext>
              </a:extLst>
            </p:cNvPr>
            <p:cNvSpPr>
              <a:spLocks noChangeArrowheads="1"/>
            </p:cNvSpPr>
            <p:nvPr/>
          </p:nvSpPr>
          <p:spPr bwMode="auto">
            <a:xfrm>
              <a:off x="2557" y="17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 name="Rectangle 12">
              <a:extLst>
                <a:ext uri="{FF2B5EF4-FFF2-40B4-BE49-F238E27FC236}">
                  <a16:creationId xmlns:a16="http://schemas.microsoft.com/office/drawing/2014/main" id="{543C5A97-1A5E-4FE9-B3B0-F70A3F58C795}"/>
                </a:ext>
              </a:extLst>
            </p:cNvPr>
            <p:cNvSpPr>
              <a:spLocks noChangeArrowheads="1"/>
            </p:cNvSpPr>
            <p:nvPr/>
          </p:nvSpPr>
          <p:spPr bwMode="auto">
            <a:xfrm>
              <a:off x="2230" y="18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 name="Rectangle 13">
              <a:extLst>
                <a:ext uri="{FF2B5EF4-FFF2-40B4-BE49-F238E27FC236}">
                  <a16:creationId xmlns:a16="http://schemas.microsoft.com/office/drawing/2014/main" id="{C5CE39C9-D5D1-4301-9C54-E01707526271}"/>
                </a:ext>
              </a:extLst>
            </p:cNvPr>
            <p:cNvSpPr>
              <a:spLocks noChangeArrowheads="1"/>
            </p:cNvSpPr>
            <p:nvPr/>
          </p:nvSpPr>
          <p:spPr bwMode="auto">
            <a:xfrm>
              <a:off x="2557" y="18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D5C4BC2B-FEA4-49BC-BFFE-DADBC3872569}"/>
                </a:ext>
              </a:extLst>
            </p:cNvPr>
            <p:cNvSpPr>
              <a:spLocks noChangeArrowheads="1"/>
            </p:cNvSpPr>
            <p:nvPr/>
          </p:nvSpPr>
          <p:spPr bwMode="auto">
            <a:xfrm>
              <a:off x="2230" y="19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4" name="Rectangle 15">
              <a:extLst>
                <a:ext uri="{FF2B5EF4-FFF2-40B4-BE49-F238E27FC236}">
                  <a16:creationId xmlns:a16="http://schemas.microsoft.com/office/drawing/2014/main" id="{7F924E59-A901-482D-945E-D36BF9DC856A}"/>
                </a:ext>
              </a:extLst>
            </p:cNvPr>
            <p:cNvSpPr>
              <a:spLocks noChangeArrowheads="1"/>
            </p:cNvSpPr>
            <p:nvPr/>
          </p:nvSpPr>
          <p:spPr bwMode="auto">
            <a:xfrm>
              <a:off x="2557" y="19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6" name="Rectangle 16">
              <a:extLst>
                <a:ext uri="{FF2B5EF4-FFF2-40B4-BE49-F238E27FC236}">
                  <a16:creationId xmlns:a16="http://schemas.microsoft.com/office/drawing/2014/main" id="{EC008A8F-5442-425B-BD21-4E60C0242517}"/>
                </a:ext>
              </a:extLst>
            </p:cNvPr>
            <p:cNvSpPr>
              <a:spLocks noChangeArrowheads="1"/>
            </p:cNvSpPr>
            <p:nvPr/>
          </p:nvSpPr>
          <p:spPr bwMode="auto">
            <a:xfrm>
              <a:off x="2230" y="2078"/>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7" name="Rectangle 17">
              <a:extLst>
                <a:ext uri="{FF2B5EF4-FFF2-40B4-BE49-F238E27FC236}">
                  <a16:creationId xmlns:a16="http://schemas.microsoft.com/office/drawing/2014/main" id="{F67A274D-D184-4741-B714-1B096D565886}"/>
                </a:ext>
              </a:extLst>
            </p:cNvPr>
            <p:cNvSpPr>
              <a:spLocks noChangeArrowheads="1"/>
            </p:cNvSpPr>
            <p:nvPr/>
          </p:nvSpPr>
          <p:spPr bwMode="auto">
            <a:xfrm>
              <a:off x="2557" y="2078"/>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8" name="Rectangle 18">
              <a:extLst>
                <a:ext uri="{FF2B5EF4-FFF2-40B4-BE49-F238E27FC236}">
                  <a16:creationId xmlns:a16="http://schemas.microsoft.com/office/drawing/2014/main" id="{AB927652-B008-4CC1-9308-88454FE097B0}"/>
                </a:ext>
              </a:extLst>
            </p:cNvPr>
            <p:cNvSpPr>
              <a:spLocks noChangeArrowheads="1"/>
            </p:cNvSpPr>
            <p:nvPr/>
          </p:nvSpPr>
          <p:spPr bwMode="auto">
            <a:xfrm>
              <a:off x="3351" y="17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9" name="Rectangle 19">
              <a:extLst>
                <a:ext uri="{FF2B5EF4-FFF2-40B4-BE49-F238E27FC236}">
                  <a16:creationId xmlns:a16="http://schemas.microsoft.com/office/drawing/2014/main" id="{62DA630F-A558-4127-BDAE-30F4CA0EAEA3}"/>
                </a:ext>
              </a:extLst>
            </p:cNvPr>
            <p:cNvSpPr>
              <a:spLocks noChangeArrowheads="1"/>
            </p:cNvSpPr>
            <p:nvPr/>
          </p:nvSpPr>
          <p:spPr bwMode="auto">
            <a:xfrm>
              <a:off x="3351" y="18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0" name="Rectangle 20">
              <a:extLst>
                <a:ext uri="{FF2B5EF4-FFF2-40B4-BE49-F238E27FC236}">
                  <a16:creationId xmlns:a16="http://schemas.microsoft.com/office/drawing/2014/main" id="{14109D31-88FD-4F12-8CA1-AEAFB148D2FE}"/>
                </a:ext>
              </a:extLst>
            </p:cNvPr>
            <p:cNvSpPr>
              <a:spLocks noChangeArrowheads="1"/>
            </p:cNvSpPr>
            <p:nvPr/>
          </p:nvSpPr>
          <p:spPr bwMode="auto">
            <a:xfrm>
              <a:off x="3351" y="19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1" name="Rectangle 21">
              <a:extLst>
                <a:ext uri="{FF2B5EF4-FFF2-40B4-BE49-F238E27FC236}">
                  <a16:creationId xmlns:a16="http://schemas.microsoft.com/office/drawing/2014/main" id="{227A17D6-6C4A-42BA-8363-E42381EDC41D}"/>
                </a:ext>
              </a:extLst>
            </p:cNvPr>
            <p:cNvSpPr>
              <a:spLocks noChangeArrowheads="1"/>
            </p:cNvSpPr>
            <p:nvPr/>
          </p:nvSpPr>
          <p:spPr bwMode="auto">
            <a:xfrm>
              <a:off x="3351" y="2078"/>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2" name="Rectangle 22">
              <a:extLst>
                <a:ext uri="{FF2B5EF4-FFF2-40B4-BE49-F238E27FC236}">
                  <a16:creationId xmlns:a16="http://schemas.microsoft.com/office/drawing/2014/main" id="{91C49EE6-EE34-4639-AF73-913F3A082078}"/>
                </a:ext>
              </a:extLst>
            </p:cNvPr>
            <p:cNvSpPr>
              <a:spLocks noChangeArrowheads="1"/>
            </p:cNvSpPr>
            <p:nvPr/>
          </p:nvSpPr>
          <p:spPr bwMode="auto">
            <a:xfrm>
              <a:off x="2148" y="1651"/>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3" name="Rectangle 23">
              <a:extLst>
                <a:ext uri="{FF2B5EF4-FFF2-40B4-BE49-F238E27FC236}">
                  <a16:creationId xmlns:a16="http://schemas.microsoft.com/office/drawing/2014/main" id="{62342938-F5C9-48BC-90FF-DCC20C9A719A}"/>
                </a:ext>
              </a:extLst>
            </p:cNvPr>
            <p:cNvSpPr>
              <a:spLocks noChangeArrowheads="1"/>
            </p:cNvSpPr>
            <p:nvPr/>
          </p:nvSpPr>
          <p:spPr bwMode="auto">
            <a:xfrm>
              <a:off x="1905" y="17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4" name="Rectangle 24">
              <a:extLst>
                <a:ext uri="{FF2B5EF4-FFF2-40B4-BE49-F238E27FC236}">
                  <a16:creationId xmlns:a16="http://schemas.microsoft.com/office/drawing/2014/main" id="{4C63E1FA-556D-4D12-AB25-A90A7DFEDC52}"/>
                </a:ext>
              </a:extLst>
            </p:cNvPr>
            <p:cNvSpPr>
              <a:spLocks noChangeArrowheads="1"/>
            </p:cNvSpPr>
            <p:nvPr/>
          </p:nvSpPr>
          <p:spPr bwMode="auto">
            <a:xfrm>
              <a:off x="1905" y="18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5" name="Rectangle 25">
              <a:extLst>
                <a:ext uri="{FF2B5EF4-FFF2-40B4-BE49-F238E27FC236}">
                  <a16:creationId xmlns:a16="http://schemas.microsoft.com/office/drawing/2014/main" id="{1627A077-30C4-43F0-B837-C33E7AC10541}"/>
                </a:ext>
              </a:extLst>
            </p:cNvPr>
            <p:cNvSpPr>
              <a:spLocks noChangeArrowheads="1"/>
            </p:cNvSpPr>
            <p:nvPr/>
          </p:nvSpPr>
          <p:spPr bwMode="auto">
            <a:xfrm>
              <a:off x="1905" y="19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6" name="Rectangle 26">
              <a:extLst>
                <a:ext uri="{FF2B5EF4-FFF2-40B4-BE49-F238E27FC236}">
                  <a16:creationId xmlns:a16="http://schemas.microsoft.com/office/drawing/2014/main" id="{A6326283-3F24-4BA1-91F0-B22B619E6B74}"/>
                </a:ext>
              </a:extLst>
            </p:cNvPr>
            <p:cNvSpPr>
              <a:spLocks noChangeArrowheads="1"/>
            </p:cNvSpPr>
            <p:nvPr/>
          </p:nvSpPr>
          <p:spPr bwMode="auto">
            <a:xfrm>
              <a:off x="1905" y="2078"/>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7" name="Rectangle 27">
              <a:extLst>
                <a:ext uri="{FF2B5EF4-FFF2-40B4-BE49-F238E27FC236}">
                  <a16:creationId xmlns:a16="http://schemas.microsoft.com/office/drawing/2014/main" id="{59EA81B1-6049-4B4B-8361-681E26D265DC}"/>
                </a:ext>
              </a:extLst>
            </p:cNvPr>
            <p:cNvSpPr>
              <a:spLocks noChangeArrowheads="1"/>
            </p:cNvSpPr>
            <p:nvPr/>
          </p:nvSpPr>
          <p:spPr bwMode="auto">
            <a:xfrm>
              <a:off x="2230" y="218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8" name="Rectangle 28">
              <a:extLst>
                <a:ext uri="{FF2B5EF4-FFF2-40B4-BE49-F238E27FC236}">
                  <a16:creationId xmlns:a16="http://schemas.microsoft.com/office/drawing/2014/main" id="{CE904B72-8870-4AF6-999B-D395E473966C}"/>
                </a:ext>
              </a:extLst>
            </p:cNvPr>
            <p:cNvSpPr>
              <a:spLocks noChangeArrowheads="1"/>
            </p:cNvSpPr>
            <p:nvPr/>
          </p:nvSpPr>
          <p:spPr bwMode="auto">
            <a:xfrm>
              <a:off x="2557" y="218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9" name="Rectangle 29">
              <a:extLst>
                <a:ext uri="{FF2B5EF4-FFF2-40B4-BE49-F238E27FC236}">
                  <a16:creationId xmlns:a16="http://schemas.microsoft.com/office/drawing/2014/main" id="{6A333BF1-A519-40B3-85CC-2E1762B79E6C}"/>
                </a:ext>
              </a:extLst>
            </p:cNvPr>
            <p:cNvSpPr>
              <a:spLocks noChangeArrowheads="1"/>
            </p:cNvSpPr>
            <p:nvPr/>
          </p:nvSpPr>
          <p:spPr bwMode="auto">
            <a:xfrm>
              <a:off x="2230" y="228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0" name="Rectangle 30">
              <a:extLst>
                <a:ext uri="{FF2B5EF4-FFF2-40B4-BE49-F238E27FC236}">
                  <a16:creationId xmlns:a16="http://schemas.microsoft.com/office/drawing/2014/main" id="{6AA91F81-40F5-47F7-92D0-6032156AD8E4}"/>
                </a:ext>
              </a:extLst>
            </p:cNvPr>
            <p:cNvSpPr>
              <a:spLocks noChangeArrowheads="1"/>
            </p:cNvSpPr>
            <p:nvPr/>
          </p:nvSpPr>
          <p:spPr bwMode="auto">
            <a:xfrm>
              <a:off x="2557" y="228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1" name="Rectangle 31">
              <a:extLst>
                <a:ext uri="{FF2B5EF4-FFF2-40B4-BE49-F238E27FC236}">
                  <a16:creationId xmlns:a16="http://schemas.microsoft.com/office/drawing/2014/main" id="{7960F7DE-1A36-4826-A7F5-E18DF1A29E7A}"/>
                </a:ext>
              </a:extLst>
            </p:cNvPr>
            <p:cNvSpPr>
              <a:spLocks noChangeArrowheads="1"/>
            </p:cNvSpPr>
            <p:nvPr/>
          </p:nvSpPr>
          <p:spPr bwMode="auto">
            <a:xfrm>
              <a:off x="2230" y="239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2" name="Rectangle 32">
              <a:extLst>
                <a:ext uri="{FF2B5EF4-FFF2-40B4-BE49-F238E27FC236}">
                  <a16:creationId xmlns:a16="http://schemas.microsoft.com/office/drawing/2014/main" id="{FD17762E-53DE-435B-A161-352732034B34}"/>
                </a:ext>
              </a:extLst>
            </p:cNvPr>
            <p:cNvSpPr>
              <a:spLocks noChangeArrowheads="1"/>
            </p:cNvSpPr>
            <p:nvPr/>
          </p:nvSpPr>
          <p:spPr bwMode="auto">
            <a:xfrm>
              <a:off x="2557" y="239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3" name="Rectangle 33">
              <a:extLst>
                <a:ext uri="{FF2B5EF4-FFF2-40B4-BE49-F238E27FC236}">
                  <a16:creationId xmlns:a16="http://schemas.microsoft.com/office/drawing/2014/main" id="{77F2AA67-2F3E-4401-A769-0BA8AC03971D}"/>
                </a:ext>
              </a:extLst>
            </p:cNvPr>
            <p:cNvSpPr>
              <a:spLocks noChangeArrowheads="1"/>
            </p:cNvSpPr>
            <p:nvPr/>
          </p:nvSpPr>
          <p:spPr bwMode="auto">
            <a:xfrm>
              <a:off x="2230" y="249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4" name="Rectangle 34">
              <a:extLst>
                <a:ext uri="{FF2B5EF4-FFF2-40B4-BE49-F238E27FC236}">
                  <a16:creationId xmlns:a16="http://schemas.microsoft.com/office/drawing/2014/main" id="{17804A21-8169-4486-8AF2-9C2F7F450F7C}"/>
                </a:ext>
              </a:extLst>
            </p:cNvPr>
            <p:cNvSpPr>
              <a:spLocks noChangeArrowheads="1"/>
            </p:cNvSpPr>
            <p:nvPr/>
          </p:nvSpPr>
          <p:spPr bwMode="auto">
            <a:xfrm>
              <a:off x="2557" y="249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5" name="Rectangle 35">
              <a:extLst>
                <a:ext uri="{FF2B5EF4-FFF2-40B4-BE49-F238E27FC236}">
                  <a16:creationId xmlns:a16="http://schemas.microsoft.com/office/drawing/2014/main" id="{8594F00D-668F-43B1-98C7-B18202CA4ABB}"/>
                </a:ext>
              </a:extLst>
            </p:cNvPr>
            <p:cNvSpPr>
              <a:spLocks noChangeArrowheads="1"/>
            </p:cNvSpPr>
            <p:nvPr/>
          </p:nvSpPr>
          <p:spPr bwMode="auto">
            <a:xfrm>
              <a:off x="1905" y="218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6" name="Rectangle 36">
              <a:extLst>
                <a:ext uri="{FF2B5EF4-FFF2-40B4-BE49-F238E27FC236}">
                  <a16:creationId xmlns:a16="http://schemas.microsoft.com/office/drawing/2014/main" id="{22E66C20-04CA-4527-98A0-DF99AFCFCB8F}"/>
                </a:ext>
              </a:extLst>
            </p:cNvPr>
            <p:cNvSpPr>
              <a:spLocks noChangeArrowheads="1"/>
            </p:cNvSpPr>
            <p:nvPr/>
          </p:nvSpPr>
          <p:spPr bwMode="auto">
            <a:xfrm>
              <a:off x="1905" y="228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7" name="Rectangle 37">
              <a:extLst>
                <a:ext uri="{FF2B5EF4-FFF2-40B4-BE49-F238E27FC236}">
                  <a16:creationId xmlns:a16="http://schemas.microsoft.com/office/drawing/2014/main" id="{3DCC403A-FBE2-4DF7-AD70-27C2401B603E}"/>
                </a:ext>
              </a:extLst>
            </p:cNvPr>
            <p:cNvSpPr>
              <a:spLocks noChangeArrowheads="1"/>
            </p:cNvSpPr>
            <p:nvPr/>
          </p:nvSpPr>
          <p:spPr bwMode="auto">
            <a:xfrm>
              <a:off x="1905" y="239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8" name="Rectangle 38">
              <a:extLst>
                <a:ext uri="{FF2B5EF4-FFF2-40B4-BE49-F238E27FC236}">
                  <a16:creationId xmlns:a16="http://schemas.microsoft.com/office/drawing/2014/main" id="{94FDEBE9-55B1-4408-BB03-A6D093F35429}"/>
                </a:ext>
              </a:extLst>
            </p:cNvPr>
            <p:cNvSpPr>
              <a:spLocks noChangeArrowheads="1"/>
            </p:cNvSpPr>
            <p:nvPr/>
          </p:nvSpPr>
          <p:spPr bwMode="auto">
            <a:xfrm>
              <a:off x="1905" y="249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 name="Rectangle 39">
              <a:extLst>
                <a:ext uri="{FF2B5EF4-FFF2-40B4-BE49-F238E27FC236}">
                  <a16:creationId xmlns:a16="http://schemas.microsoft.com/office/drawing/2014/main" id="{DAAB5F56-9E45-447A-BC04-9B93B33FA270}"/>
                </a:ext>
              </a:extLst>
            </p:cNvPr>
            <p:cNvSpPr>
              <a:spLocks noChangeArrowheads="1"/>
            </p:cNvSpPr>
            <p:nvPr/>
          </p:nvSpPr>
          <p:spPr bwMode="auto">
            <a:xfrm>
              <a:off x="3351" y="218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 name="Rectangle 40">
              <a:extLst>
                <a:ext uri="{FF2B5EF4-FFF2-40B4-BE49-F238E27FC236}">
                  <a16:creationId xmlns:a16="http://schemas.microsoft.com/office/drawing/2014/main" id="{F8DF6AEE-1CCF-42BF-96C8-8A699CB28A4F}"/>
                </a:ext>
              </a:extLst>
            </p:cNvPr>
            <p:cNvSpPr>
              <a:spLocks noChangeArrowheads="1"/>
            </p:cNvSpPr>
            <p:nvPr/>
          </p:nvSpPr>
          <p:spPr bwMode="auto">
            <a:xfrm>
              <a:off x="3351" y="228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 name="Rectangle 41">
              <a:extLst>
                <a:ext uri="{FF2B5EF4-FFF2-40B4-BE49-F238E27FC236}">
                  <a16:creationId xmlns:a16="http://schemas.microsoft.com/office/drawing/2014/main" id="{5EB30F2C-8371-4864-979D-2D50A2CE244E}"/>
                </a:ext>
              </a:extLst>
            </p:cNvPr>
            <p:cNvSpPr>
              <a:spLocks noChangeArrowheads="1"/>
            </p:cNvSpPr>
            <p:nvPr/>
          </p:nvSpPr>
          <p:spPr bwMode="auto">
            <a:xfrm>
              <a:off x="3351" y="239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2" name="Rectangle 42">
              <a:extLst>
                <a:ext uri="{FF2B5EF4-FFF2-40B4-BE49-F238E27FC236}">
                  <a16:creationId xmlns:a16="http://schemas.microsoft.com/office/drawing/2014/main" id="{B858BFC8-5ACF-42EC-8419-5D501695D360}"/>
                </a:ext>
              </a:extLst>
            </p:cNvPr>
            <p:cNvSpPr>
              <a:spLocks noChangeArrowheads="1"/>
            </p:cNvSpPr>
            <p:nvPr/>
          </p:nvSpPr>
          <p:spPr bwMode="auto">
            <a:xfrm>
              <a:off x="3351" y="249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3" name="Rectangle 43">
              <a:extLst>
                <a:ext uri="{FF2B5EF4-FFF2-40B4-BE49-F238E27FC236}">
                  <a16:creationId xmlns:a16="http://schemas.microsoft.com/office/drawing/2014/main" id="{D69C48EC-18F7-434A-8E6D-B6126409A862}"/>
                </a:ext>
              </a:extLst>
            </p:cNvPr>
            <p:cNvSpPr>
              <a:spLocks noChangeArrowheads="1"/>
            </p:cNvSpPr>
            <p:nvPr/>
          </p:nvSpPr>
          <p:spPr bwMode="auto">
            <a:xfrm>
              <a:off x="2882" y="17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4" name="Rectangle 44">
              <a:extLst>
                <a:ext uri="{FF2B5EF4-FFF2-40B4-BE49-F238E27FC236}">
                  <a16:creationId xmlns:a16="http://schemas.microsoft.com/office/drawing/2014/main" id="{EE926142-D5BA-4419-8229-F3DE30DDD9A0}"/>
                </a:ext>
              </a:extLst>
            </p:cNvPr>
            <p:cNvSpPr>
              <a:spLocks noChangeArrowheads="1"/>
            </p:cNvSpPr>
            <p:nvPr/>
          </p:nvSpPr>
          <p:spPr bwMode="auto">
            <a:xfrm>
              <a:off x="2882" y="18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5" name="Rectangle 45">
              <a:extLst>
                <a:ext uri="{FF2B5EF4-FFF2-40B4-BE49-F238E27FC236}">
                  <a16:creationId xmlns:a16="http://schemas.microsoft.com/office/drawing/2014/main" id="{C2FBC580-2FA9-44EC-A50D-617CC9CE6C81}"/>
                </a:ext>
              </a:extLst>
            </p:cNvPr>
            <p:cNvSpPr>
              <a:spLocks noChangeArrowheads="1"/>
            </p:cNvSpPr>
            <p:nvPr/>
          </p:nvSpPr>
          <p:spPr bwMode="auto">
            <a:xfrm>
              <a:off x="2882" y="19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6" name="Rectangle 46">
              <a:extLst>
                <a:ext uri="{FF2B5EF4-FFF2-40B4-BE49-F238E27FC236}">
                  <a16:creationId xmlns:a16="http://schemas.microsoft.com/office/drawing/2014/main" id="{FF2199AA-BE45-4D64-9076-09DB85587896}"/>
                </a:ext>
              </a:extLst>
            </p:cNvPr>
            <p:cNvSpPr>
              <a:spLocks noChangeArrowheads="1"/>
            </p:cNvSpPr>
            <p:nvPr/>
          </p:nvSpPr>
          <p:spPr bwMode="auto">
            <a:xfrm>
              <a:off x="2882" y="2078"/>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7" name="Rectangle 47">
              <a:extLst>
                <a:ext uri="{FF2B5EF4-FFF2-40B4-BE49-F238E27FC236}">
                  <a16:creationId xmlns:a16="http://schemas.microsoft.com/office/drawing/2014/main" id="{40AC008E-DD58-4A7D-9266-AD66D5BECD83}"/>
                </a:ext>
              </a:extLst>
            </p:cNvPr>
            <p:cNvSpPr>
              <a:spLocks noChangeArrowheads="1"/>
            </p:cNvSpPr>
            <p:nvPr/>
          </p:nvSpPr>
          <p:spPr bwMode="auto">
            <a:xfrm>
              <a:off x="2882" y="218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8" name="Rectangle 48">
              <a:extLst>
                <a:ext uri="{FF2B5EF4-FFF2-40B4-BE49-F238E27FC236}">
                  <a16:creationId xmlns:a16="http://schemas.microsoft.com/office/drawing/2014/main" id="{548BEDAD-111D-444A-BAE9-4C559BC4E712}"/>
                </a:ext>
              </a:extLst>
            </p:cNvPr>
            <p:cNvSpPr>
              <a:spLocks noChangeArrowheads="1"/>
            </p:cNvSpPr>
            <p:nvPr/>
          </p:nvSpPr>
          <p:spPr bwMode="auto">
            <a:xfrm>
              <a:off x="2882" y="228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9" name="Rectangle 49">
              <a:extLst>
                <a:ext uri="{FF2B5EF4-FFF2-40B4-BE49-F238E27FC236}">
                  <a16:creationId xmlns:a16="http://schemas.microsoft.com/office/drawing/2014/main" id="{9C2AFD3E-8C29-4C7F-AFDC-CC076C16BB33}"/>
                </a:ext>
              </a:extLst>
            </p:cNvPr>
            <p:cNvSpPr>
              <a:spLocks noChangeArrowheads="1"/>
            </p:cNvSpPr>
            <p:nvPr/>
          </p:nvSpPr>
          <p:spPr bwMode="auto">
            <a:xfrm>
              <a:off x="2882" y="239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0" name="Rectangle 50">
              <a:extLst>
                <a:ext uri="{FF2B5EF4-FFF2-40B4-BE49-F238E27FC236}">
                  <a16:creationId xmlns:a16="http://schemas.microsoft.com/office/drawing/2014/main" id="{466F0494-B6FE-4677-B6B1-F7BC11137CC1}"/>
                </a:ext>
              </a:extLst>
            </p:cNvPr>
            <p:cNvSpPr>
              <a:spLocks noChangeArrowheads="1"/>
            </p:cNvSpPr>
            <p:nvPr/>
          </p:nvSpPr>
          <p:spPr bwMode="auto">
            <a:xfrm>
              <a:off x="2882" y="249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1" name="Rectangle 51">
              <a:extLst>
                <a:ext uri="{FF2B5EF4-FFF2-40B4-BE49-F238E27FC236}">
                  <a16:creationId xmlns:a16="http://schemas.microsoft.com/office/drawing/2014/main" id="{E89C5200-DF5C-4E03-B237-1F7E15F68F92}"/>
                </a:ext>
              </a:extLst>
            </p:cNvPr>
            <p:cNvSpPr>
              <a:spLocks noChangeArrowheads="1"/>
            </p:cNvSpPr>
            <p:nvPr/>
          </p:nvSpPr>
          <p:spPr bwMode="auto">
            <a:xfrm>
              <a:off x="1823" y="1651"/>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2" name="Rectangle 52">
              <a:extLst>
                <a:ext uri="{FF2B5EF4-FFF2-40B4-BE49-F238E27FC236}">
                  <a16:creationId xmlns:a16="http://schemas.microsoft.com/office/drawing/2014/main" id="{A74AACEC-CFE1-479A-AA93-B725984E3270}"/>
                </a:ext>
              </a:extLst>
            </p:cNvPr>
            <p:cNvSpPr>
              <a:spLocks noChangeArrowheads="1"/>
            </p:cNvSpPr>
            <p:nvPr/>
          </p:nvSpPr>
          <p:spPr bwMode="auto">
            <a:xfrm>
              <a:off x="1905" y="1563"/>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3" name="Rectangle 53">
              <a:extLst>
                <a:ext uri="{FF2B5EF4-FFF2-40B4-BE49-F238E27FC236}">
                  <a16:creationId xmlns:a16="http://schemas.microsoft.com/office/drawing/2014/main" id="{8ADB1539-5E7E-4F69-85A9-2C0E1F106AC2}"/>
                </a:ext>
              </a:extLst>
            </p:cNvPr>
            <p:cNvSpPr>
              <a:spLocks noChangeArrowheads="1"/>
            </p:cNvSpPr>
            <p:nvPr/>
          </p:nvSpPr>
          <p:spPr bwMode="auto">
            <a:xfrm>
              <a:off x="1929" y="1563"/>
              <a:ext cx="8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4" name="Rectangle 54">
              <a:extLst>
                <a:ext uri="{FF2B5EF4-FFF2-40B4-BE49-F238E27FC236}">
                  <a16:creationId xmlns:a16="http://schemas.microsoft.com/office/drawing/2014/main" id="{518C06AA-C90E-4EFB-9627-8F09540290AB}"/>
                </a:ext>
              </a:extLst>
            </p:cNvPr>
            <p:cNvSpPr>
              <a:spLocks noChangeArrowheads="1"/>
            </p:cNvSpPr>
            <p:nvPr/>
          </p:nvSpPr>
          <p:spPr bwMode="auto">
            <a:xfrm>
              <a:off x="1975" y="1563"/>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5" name="Rectangle 55">
              <a:extLst>
                <a:ext uri="{FF2B5EF4-FFF2-40B4-BE49-F238E27FC236}">
                  <a16:creationId xmlns:a16="http://schemas.microsoft.com/office/drawing/2014/main" id="{F957099B-62AC-4732-8A6E-018EDE6DD37A}"/>
                </a:ext>
              </a:extLst>
            </p:cNvPr>
            <p:cNvSpPr>
              <a:spLocks noChangeArrowheads="1"/>
            </p:cNvSpPr>
            <p:nvPr/>
          </p:nvSpPr>
          <p:spPr bwMode="auto">
            <a:xfrm>
              <a:off x="2232" y="1563"/>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6" name="Rectangle 56">
              <a:extLst>
                <a:ext uri="{FF2B5EF4-FFF2-40B4-BE49-F238E27FC236}">
                  <a16:creationId xmlns:a16="http://schemas.microsoft.com/office/drawing/2014/main" id="{67129E5C-2575-4D5D-9FAA-916C5C0FF0BF}"/>
                </a:ext>
              </a:extLst>
            </p:cNvPr>
            <p:cNvSpPr>
              <a:spLocks noChangeArrowheads="1"/>
            </p:cNvSpPr>
            <p:nvPr/>
          </p:nvSpPr>
          <p:spPr bwMode="auto">
            <a:xfrm>
              <a:off x="2255" y="1563"/>
              <a:ext cx="8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B</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7" name="Rectangle 57">
              <a:extLst>
                <a:ext uri="{FF2B5EF4-FFF2-40B4-BE49-F238E27FC236}">
                  <a16:creationId xmlns:a16="http://schemas.microsoft.com/office/drawing/2014/main" id="{3F3E2139-5715-4664-A4DF-687EF82A3350}"/>
                </a:ext>
              </a:extLst>
            </p:cNvPr>
            <p:cNvSpPr>
              <a:spLocks noChangeArrowheads="1"/>
            </p:cNvSpPr>
            <p:nvPr/>
          </p:nvSpPr>
          <p:spPr bwMode="auto">
            <a:xfrm>
              <a:off x="2301" y="1563"/>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8" name="Rectangle 58">
              <a:extLst>
                <a:ext uri="{FF2B5EF4-FFF2-40B4-BE49-F238E27FC236}">
                  <a16:creationId xmlns:a16="http://schemas.microsoft.com/office/drawing/2014/main" id="{2226E80C-6A85-4B0C-BDB6-D3E5A986D5C2}"/>
                </a:ext>
              </a:extLst>
            </p:cNvPr>
            <p:cNvSpPr>
              <a:spLocks noChangeArrowheads="1"/>
            </p:cNvSpPr>
            <p:nvPr/>
          </p:nvSpPr>
          <p:spPr bwMode="auto">
            <a:xfrm>
              <a:off x="2541" y="1563"/>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9" name="Rectangle 59">
              <a:extLst>
                <a:ext uri="{FF2B5EF4-FFF2-40B4-BE49-F238E27FC236}">
                  <a16:creationId xmlns:a16="http://schemas.microsoft.com/office/drawing/2014/main" id="{B114A57E-556C-4EEB-868B-D0C8B299ECF6}"/>
                </a:ext>
              </a:extLst>
            </p:cNvPr>
            <p:cNvSpPr>
              <a:spLocks noChangeArrowheads="1"/>
            </p:cNvSpPr>
            <p:nvPr/>
          </p:nvSpPr>
          <p:spPr bwMode="auto">
            <a:xfrm>
              <a:off x="2565" y="1563"/>
              <a:ext cx="8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id="{80037684-99B6-47E1-A3A6-90F8D222F366}"/>
                </a:ext>
              </a:extLst>
            </p:cNvPr>
            <p:cNvSpPr>
              <a:spLocks noChangeArrowheads="1"/>
            </p:cNvSpPr>
            <p:nvPr/>
          </p:nvSpPr>
          <p:spPr bwMode="auto">
            <a:xfrm>
              <a:off x="2615" y="1563"/>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1" name="Rectangle 61">
              <a:extLst>
                <a:ext uri="{FF2B5EF4-FFF2-40B4-BE49-F238E27FC236}">
                  <a16:creationId xmlns:a16="http://schemas.microsoft.com/office/drawing/2014/main" id="{8275A4A9-FA05-4EA4-AEBD-6820F8EFE042}"/>
                </a:ext>
              </a:extLst>
            </p:cNvPr>
            <p:cNvSpPr>
              <a:spLocks noChangeArrowheads="1"/>
            </p:cNvSpPr>
            <p:nvPr/>
          </p:nvSpPr>
          <p:spPr bwMode="auto">
            <a:xfrm>
              <a:off x="3332" y="1563"/>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2" name="Rectangle 62">
              <a:extLst>
                <a:ext uri="{FF2B5EF4-FFF2-40B4-BE49-F238E27FC236}">
                  <a16:creationId xmlns:a16="http://schemas.microsoft.com/office/drawing/2014/main" id="{C04A3D7D-5352-4078-8177-EF70E80D733B}"/>
                </a:ext>
              </a:extLst>
            </p:cNvPr>
            <p:cNvSpPr>
              <a:spLocks noChangeArrowheads="1"/>
            </p:cNvSpPr>
            <p:nvPr/>
          </p:nvSpPr>
          <p:spPr bwMode="auto">
            <a:xfrm>
              <a:off x="3355" y="1563"/>
              <a:ext cx="7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3" name="Rectangle 63">
              <a:extLst>
                <a:ext uri="{FF2B5EF4-FFF2-40B4-BE49-F238E27FC236}">
                  <a16:creationId xmlns:a16="http://schemas.microsoft.com/office/drawing/2014/main" id="{4435A4ED-9FF7-4136-BCF2-0E647AB73F2A}"/>
                </a:ext>
              </a:extLst>
            </p:cNvPr>
            <p:cNvSpPr>
              <a:spLocks noChangeArrowheads="1"/>
            </p:cNvSpPr>
            <p:nvPr/>
          </p:nvSpPr>
          <p:spPr bwMode="auto">
            <a:xfrm>
              <a:off x="3401" y="1563"/>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16" name="Rectangle 64">
              <a:extLst>
                <a:ext uri="{FF2B5EF4-FFF2-40B4-BE49-F238E27FC236}">
                  <a16:creationId xmlns:a16="http://schemas.microsoft.com/office/drawing/2014/main" id="{EA9883C2-D242-4B77-BC7E-4926663C44FD}"/>
                </a:ext>
              </a:extLst>
            </p:cNvPr>
            <p:cNvSpPr>
              <a:spLocks noChangeArrowheads="1"/>
            </p:cNvSpPr>
            <p:nvPr/>
          </p:nvSpPr>
          <p:spPr bwMode="auto">
            <a:xfrm>
              <a:off x="4447" y="2905"/>
              <a:ext cx="521" cy="520"/>
            </a:xfrm>
            <a:prstGeom prst="rect">
              <a:avLst/>
            </a:prstGeom>
            <a:solidFill>
              <a:srgbClr val="FFFFFF"/>
            </a:solidFill>
            <a:ln w="1270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it-IT"/>
            </a:p>
          </p:txBody>
        </p:sp>
        <p:sp>
          <p:nvSpPr>
            <p:cNvPr id="1007617" name="Rectangle 65">
              <a:extLst>
                <a:ext uri="{FF2B5EF4-FFF2-40B4-BE49-F238E27FC236}">
                  <a16:creationId xmlns:a16="http://schemas.microsoft.com/office/drawing/2014/main" id="{4D70E5AB-8817-406E-BDB5-0305BFC57A78}"/>
                </a:ext>
              </a:extLst>
            </p:cNvPr>
            <p:cNvSpPr>
              <a:spLocks noChangeArrowheads="1"/>
            </p:cNvSpPr>
            <p:nvPr/>
          </p:nvSpPr>
          <p:spPr bwMode="auto">
            <a:xfrm>
              <a:off x="4486" y="2951"/>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19" name="Line 66">
              <a:extLst>
                <a:ext uri="{FF2B5EF4-FFF2-40B4-BE49-F238E27FC236}">
                  <a16:creationId xmlns:a16="http://schemas.microsoft.com/office/drawing/2014/main" id="{05CCB71A-2390-4EE6-A074-6DF7D4409481}"/>
                </a:ext>
              </a:extLst>
            </p:cNvPr>
            <p:cNvSpPr>
              <a:spLocks noChangeShapeType="1"/>
            </p:cNvSpPr>
            <p:nvPr/>
          </p:nvSpPr>
          <p:spPr bwMode="auto">
            <a:xfrm>
              <a:off x="4343" y="3009"/>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23" name="Line 67">
              <a:extLst>
                <a:ext uri="{FF2B5EF4-FFF2-40B4-BE49-F238E27FC236}">
                  <a16:creationId xmlns:a16="http://schemas.microsoft.com/office/drawing/2014/main" id="{BE29B074-8113-4003-94CA-409E65D2A2BD}"/>
                </a:ext>
              </a:extLst>
            </p:cNvPr>
            <p:cNvSpPr>
              <a:spLocks noChangeShapeType="1"/>
            </p:cNvSpPr>
            <p:nvPr/>
          </p:nvSpPr>
          <p:spPr bwMode="auto">
            <a:xfrm>
              <a:off x="4343" y="3321"/>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24" name="Line 68">
              <a:extLst>
                <a:ext uri="{FF2B5EF4-FFF2-40B4-BE49-F238E27FC236}">
                  <a16:creationId xmlns:a16="http://schemas.microsoft.com/office/drawing/2014/main" id="{9FD96B7A-63ED-457E-9F2F-A8BFC4770EC8}"/>
                </a:ext>
              </a:extLst>
            </p:cNvPr>
            <p:cNvSpPr>
              <a:spLocks noChangeShapeType="1"/>
            </p:cNvSpPr>
            <p:nvPr/>
          </p:nvSpPr>
          <p:spPr bwMode="auto">
            <a:xfrm>
              <a:off x="4343" y="3113"/>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25" name="Line 69">
              <a:extLst>
                <a:ext uri="{FF2B5EF4-FFF2-40B4-BE49-F238E27FC236}">
                  <a16:creationId xmlns:a16="http://schemas.microsoft.com/office/drawing/2014/main" id="{6A273666-5D43-4018-A410-CAD77802D32B}"/>
                </a:ext>
              </a:extLst>
            </p:cNvPr>
            <p:cNvSpPr>
              <a:spLocks noChangeShapeType="1"/>
            </p:cNvSpPr>
            <p:nvPr/>
          </p:nvSpPr>
          <p:spPr bwMode="auto">
            <a:xfrm>
              <a:off x="4343" y="3217"/>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31" name="Line 70">
              <a:extLst>
                <a:ext uri="{FF2B5EF4-FFF2-40B4-BE49-F238E27FC236}">
                  <a16:creationId xmlns:a16="http://schemas.microsoft.com/office/drawing/2014/main" id="{7D9B512B-166B-4248-9290-78B62B6BF719}"/>
                </a:ext>
              </a:extLst>
            </p:cNvPr>
            <p:cNvSpPr>
              <a:spLocks noChangeShapeType="1"/>
            </p:cNvSpPr>
            <p:nvPr/>
          </p:nvSpPr>
          <p:spPr bwMode="auto">
            <a:xfrm>
              <a:off x="4968" y="3164"/>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32" name="Rectangle 71">
              <a:extLst>
                <a:ext uri="{FF2B5EF4-FFF2-40B4-BE49-F238E27FC236}">
                  <a16:creationId xmlns:a16="http://schemas.microsoft.com/office/drawing/2014/main" id="{3EFDE4A1-29AE-4E69-97E6-26E86817F01C}"/>
                </a:ext>
              </a:extLst>
            </p:cNvPr>
            <p:cNvSpPr>
              <a:spLocks noChangeArrowheads="1"/>
            </p:cNvSpPr>
            <p:nvPr/>
          </p:nvSpPr>
          <p:spPr bwMode="auto">
            <a:xfrm>
              <a:off x="4225" y="3263"/>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Arial" panose="020B06040202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33" name="Rectangle 72">
              <a:extLst>
                <a:ext uri="{FF2B5EF4-FFF2-40B4-BE49-F238E27FC236}">
                  <a16:creationId xmlns:a16="http://schemas.microsoft.com/office/drawing/2014/main" id="{418C43B0-7B06-481A-836A-F5CA1A9D13BA}"/>
                </a:ext>
              </a:extLst>
            </p:cNvPr>
            <p:cNvSpPr>
              <a:spLocks noChangeArrowheads="1"/>
            </p:cNvSpPr>
            <p:nvPr/>
          </p:nvSpPr>
          <p:spPr bwMode="auto">
            <a:xfrm>
              <a:off x="4219" y="2951"/>
              <a:ext cx="10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34" name="Rectangle 73">
              <a:extLst>
                <a:ext uri="{FF2B5EF4-FFF2-40B4-BE49-F238E27FC236}">
                  <a16:creationId xmlns:a16="http://schemas.microsoft.com/office/drawing/2014/main" id="{972AEB84-8582-44E1-87A7-9393FACC0170}"/>
                </a:ext>
              </a:extLst>
            </p:cNvPr>
            <p:cNvSpPr>
              <a:spLocks noChangeArrowheads="1"/>
            </p:cNvSpPr>
            <p:nvPr/>
          </p:nvSpPr>
          <p:spPr bwMode="auto">
            <a:xfrm>
              <a:off x="4219" y="3055"/>
              <a:ext cx="10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B</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35" name="Rectangle 74">
              <a:extLst>
                <a:ext uri="{FF2B5EF4-FFF2-40B4-BE49-F238E27FC236}">
                  <a16:creationId xmlns:a16="http://schemas.microsoft.com/office/drawing/2014/main" id="{642E7370-3A49-4F36-AC95-17AE62BA462D}"/>
                </a:ext>
              </a:extLst>
            </p:cNvPr>
            <p:cNvSpPr>
              <a:spLocks noChangeArrowheads="1"/>
            </p:cNvSpPr>
            <p:nvPr/>
          </p:nvSpPr>
          <p:spPr bwMode="auto">
            <a:xfrm>
              <a:off x="4225" y="3159"/>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Arial" panose="020B06040202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36" name="Rectangle 75">
              <a:extLst>
                <a:ext uri="{FF2B5EF4-FFF2-40B4-BE49-F238E27FC236}">
                  <a16:creationId xmlns:a16="http://schemas.microsoft.com/office/drawing/2014/main" id="{115518A2-1DC8-4EB7-86C0-18E7CDC812F9}"/>
                </a:ext>
              </a:extLst>
            </p:cNvPr>
            <p:cNvSpPr>
              <a:spLocks noChangeArrowheads="1"/>
            </p:cNvSpPr>
            <p:nvPr/>
          </p:nvSpPr>
          <p:spPr bwMode="auto">
            <a:xfrm>
              <a:off x="5301" y="3159"/>
              <a:ext cx="10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Y</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37" name="Freeform 76">
              <a:extLst>
                <a:ext uri="{FF2B5EF4-FFF2-40B4-BE49-F238E27FC236}">
                  <a16:creationId xmlns:a16="http://schemas.microsoft.com/office/drawing/2014/main" id="{C70E4182-4E86-448C-A9D7-93C6180F0CC6}"/>
                </a:ext>
              </a:extLst>
            </p:cNvPr>
            <p:cNvSpPr>
              <a:spLocks/>
            </p:cNvSpPr>
            <p:nvPr/>
          </p:nvSpPr>
          <p:spPr bwMode="auto">
            <a:xfrm>
              <a:off x="5072" y="3113"/>
              <a:ext cx="104" cy="208"/>
            </a:xfrm>
            <a:custGeom>
              <a:avLst/>
              <a:gdLst>
                <a:gd name="T0" fmla="*/ 0 w 104"/>
                <a:gd name="T1" fmla="*/ 0 h 208"/>
                <a:gd name="T2" fmla="*/ 0 w 104"/>
                <a:gd name="T3" fmla="*/ 208 h 208"/>
                <a:gd name="T4" fmla="*/ 104 w 104"/>
                <a:gd name="T5" fmla="*/ 155 h 208"/>
                <a:gd name="T6" fmla="*/ 104 w 104"/>
                <a:gd name="T7" fmla="*/ 51 h 208"/>
                <a:gd name="T8" fmla="*/ 0 w 104"/>
                <a:gd name="T9" fmla="*/ 0 h 208"/>
              </a:gdLst>
              <a:ahLst/>
              <a:cxnLst>
                <a:cxn ang="0">
                  <a:pos x="T0" y="T1"/>
                </a:cxn>
                <a:cxn ang="0">
                  <a:pos x="T2" y="T3"/>
                </a:cxn>
                <a:cxn ang="0">
                  <a:pos x="T4" y="T5"/>
                </a:cxn>
                <a:cxn ang="0">
                  <a:pos x="T6" y="T7"/>
                </a:cxn>
                <a:cxn ang="0">
                  <a:pos x="T8" y="T9"/>
                </a:cxn>
              </a:cxnLst>
              <a:rect l="0" t="0" r="r" b="b"/>
              <a:pathLst>
                <a:path w="104" h="208">
                  <a:moveTo>
                    <a:pt x="0" y="0"/>
                  </a:moveTo>
                  <a:lnTo>
                    <a:pt x="0" y="208"/>
                  </a:lnTo>
                  <a:lnTo>
                    <a:pt x="104" y="155"/>
                  </a:lnTo>
                  <a:lnTo>
                    <a:pt x="104" y="51"/>
                  </a:lnTo>
                  <a:lnTo>
                    <a:pt x="0" y="0"/>
                  </a:lnTo>
                  <a:close/>
                </a:path>
              </a:pathLst>
            </a:custGeom>
            <a:solidFill>
              <a:srgbClr val="FFFFFF"/>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1007638" name="Line 77">
              <a:extLst>
                <a:ext uri="{FF2B5EF4-FFF2-40B4-BE49-F238E27FC236}">
                  <a16:creationId xmlns:a16="http://schemas.microsoft.com/office/drawing/2014/main" id="{0FCCE98B-F0D3-4E2C-A262-73E255AC9B07}"/>
                </a:ext>
              </a:extLst>
            </p:cNvPr>
            <p:cNvSpPr>
              <a:spLocks noChangeShapeType="1"/>
            </p:cNvSpPr>
            <p:nvPr/>
          </p:nvSpPr>
          <p:spPr bwMode="auto">
            <a:xfrm>
              <a:off x="5176" y="3217"/>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39" name="Rectangle 78">
              <a:extLst>
                <a:ext uri="{FF2B5EF4-FFF2-40B4-BE49-F238E27FC236}">
                  <a16:creationId xmlns:a16="http://schemas.microsoft.com/office/drawing/2014/main" id="{DA020631-128D-4271-8FC6-C45C3A4F53CC}"/>
                </a:ext>
              </a:extLst>
            </p:cNvPr>
            <p:cNvSpPr>
              <a:spLocks noChangeArrowheads="1"/>
            </p:cNvSpPr>
            <p:nvPr/>
          </p:nvSpPr>
          <p:spPr bwMode="auto">
            <a:xfrm>
              <a:off x="2807" y="1651"/>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40" name="Rectangle 79">
              <a:extLst>
                <a:ext uri="{FF2B5EF4-FFF2-40B4-BE49-F238E27FC236}">
                  <a16:creationId xmlns:a16="http://schemas.microsoft.com/office/drawing/2014/main" id="{9A6BEDE0-9CA3-4EA7-A849-C6D5462CA6DF}"/>
                </a:ext>
              </a:extLst>
            </p:cNvPr>
            <p:cNvSpPr>
              <a:spLocks noChangeArrowheads="1"/>
            </p:cNvSpPr>
            <p:nvPr/>
          </p:nvSpPr>
          <p:spPr bwMode="auto">
            <a:xfrm>
              <a:off x="2480" y="1651"/>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3</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41" name="Rectangle 80">
              <a:extLst>
                <a:ext uri="{FF2B5EF4-FFF2-40B4-BE49-F238E27FC236}">
                  <a16:creationId xmlns:a16="http://schemas.microsoft.com/office/drawing/2014/main" id="{578999D3-845B-43FE-91A5-B5BB9000315C}"/>
                </a:ext>
              </a:extLst>
            </p:cNvPr>
            <p:cNvSpPr>
              <a:spLocks noChangeArrowheads="1"/>
            </p:cNvSpPr>
            <p:nvPr/>
          </p:nvSpPr>
          <p:spPr bwMode="auto">
            <a:xfrm>
              <a:off x="4486" y="3055"/>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42" name="Rectangle 81">
              <a:extLst>
                <a:ext uri="{FF2B5EF4-FFF2-40B4-BE49-F238E27FC236}">
                  <a16:creationId xmlns:a16="http://schemas.microsoft.com/office/drawing/2014/main" id="{356BB563-2012-40F0-8F16-20801B027408}"/>
                </a:ext>
              </a:extLst>
            </p:cNvPr>
            <p:cNvSpPr>
              <a:spLocks noChangeArrowheads="1"/>
            </p:cNvSpPr>
            <p:nvPr/>
          </p:nvSpPr>
          <p:spPr bwMode="auto">
            <a:xfrm>
              <a:off x="4486" y="3159"/>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3</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43" name="Rectangle 82">
              <a:extLst>
                <a:ext uri="{FF2B5EF4-FFF2-40B4-BE49-F238E27FC236}">
                  <a16:creationId xmlns:a16="http://schemas.microsoft.com/office/drawing/2014/main" id="{739599F9-574A-4EDF-B553-04D3D84C02A6}"/>
                </a:ext>
              </a:extLst>
            </p:cNvPr>
            <p:cNvSpPr>
              <a:spLocks noChangeArrowheads="1"/>
            </p:cNvSpPr>
            <p:nvPr/>
          </p:nvSpPr>
          <p:spPr bwMode="auto">
            <a:xfrm>
              <a:off x="4486" y="3263"/>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44" name="Rectangle 83">
              <a:extLst>
                <a:ext uri="{FF2B5EF4-FFF2-40B4-BE49-F238E27FC236}">
                  <a16:creationId xmlns:a16="http://schemas.microsoft.com/office/drawing/2014/main" id="{71A72661-E8E2-42E7-8901-8EF27B7AC955}"/>
                </a:ext>
              </a:extLst>
            </p:cNvPr>
            <p:cNvSpPr>
              <a:spLocks noChangeArrowheads="1"/>
            </p:cNvSpPr>
            <p:nvPr/>
          </p:nvSpPr>
          <p:spPr bwMode="auto">
            <a:xfrm>
              <a:off x="4785" y="3331"/>
              <a:ext cx="16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LUT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45" name="Rectangle 84">
              <a:extLst>
                <a:ext uri="{FF2B5EF4-FFF2-40B4-BE49-F238E27FC236}">
                  <a16:creationId xmlns:a16="http://schemas.microsoft.com/office/drawing/2014/main" id="{1F199C5D-D1FF-4D6B-8A17-ABB5322B79B2}"/>
                </a:ext>
              </a:extLst>
            </p:cNvPr>
            <p:cNvSpPr>
              <a:spLocks noChangeArrowheads="1"/>
            </p:cNvSpPr>
            <p:nvPr/>
          </p:nvSpPr>
          <p:spPr bwMode="auto">
            <a:xfrm>
              <a:off x="4447" y="1865"/>
              <a:ext cx="521" cy="520"/>
            </a:xfrm>
            <a:prstGeom prst="rect">
              <a:avLst/>
            </a:prstGeom>
            <a:solidFill>
              <a:srgbClr val="FFFFFF"/>
            </a:solidFill>
            <a:ln w="1270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it-IT"/>
            </a:p>
          </p:txBody>
        </p:sp>
        <p:sp>
          <p:nvSpPr>
            <p:cNvPr id="1007646" name="Rectangle 85">
              <a:extLst>
                <a:ext uri="{FF2B5EF4-FFF2-40B4-BE49-F238E27FC236}">
                  <a16:creationId xmlns:a16="http://schemas.microsoft.com/office/drawing/2014/main" id="{11375947-ADFA-454E-AA28-CC5365B50D92}"/>
                </a:ext>
              </a:extLst>
            </p:cNvPr>
            <p:cNvSpPr>
              <a:spLocks noChangeArrowheads="1"/>
            </p:cNvSpPr>
            <p:nvPr/>
          </p:nvSpPr>
          <p:spPr bwMode="auto">
            <a:xfrm>
              <a:off x="4486" y="1912"/>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47" name="Line 86">
              <a:extLst>
                <a:ext uri="{FF2B5EF4-FFF2-40B4-BE49-F238E27FC236}">
                  <a16:creationId xmlns:a16="http://schemas.microsoft.com/office/drawing/2014/main" id="{6E8A034C-D8D9-4F0E-9BFA-A942EF1ED0F6}"/>
                </a:ext>
              </a:extLst>
            </p:cNvPr>
            <p:cNvSpPr>
              <a:spLocks noChangeShapeType="1"/>
            </p:cNvSpPr>
            <p:nvPr/>
          </p:nvSpPr>
          <p:spPr bwMode="auto">
            <a:xfrm>
              <a:off x="4343" y="1969"/>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48" name="Line 87">
              <a:extLst>
                <a:ext uri="{FF2B5EF4-FFF2-40B4-BE49-F238E27FC236}">
                  <a16:creationId xmlns:a16="http://schemas.microsoft.com/office/drawing/2014/main" id="{2D06B58D-153D-4DCA-905E-41D61BB95602}"/>
                </a:ext>
              </a:extLst>
            </p:cNvPr>
            <p:cNvSpPr>
              <a:spLocks noChangeShapeType="1"/>
            </p:cNvSpPr>
            <p:nvPr/>
          </p:nvSpPr>
          <p:spPr bwMode="auto">
            <a:xfrm>
              <a:off x="4343" y="2281"/>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49" name="Line 88">
              <a:extLst>
                <a:ext uri="{FF2B5EF4-FFF2-40B4-BE49-F238E27FC236}">
                  <a16:creationId xmlns:a16="http://schemas.microsoft.com/office/drawing/2014/main" id="{655EEC5E-6FA6-48F7-9685-C2D39DC10589}"/>
                </a:ext>
              </a:extLst>
            </p:cNvPr>
            <p:cNvSpPr>
              <a:spLocks noChangeShapeType="1"/>
            </p:cNvSpPr>
            <p:nvPr/>
          </p:nvSpPr>
          <p:spPr bwMode="auto">
            <a:xfrm>
              <a:off x="4343" y="2073"/>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50" name="Line 89">
              <a:extLst>
                <a:ext uri="{FF2B5EF4-FFF2-40B4-BE49-F238E27FC236}">
                  <a16:creationId xmlns:a16="http://schemas.microsoft.com/office/drawing/2014/main" id="{572D0249-15ED-4E77-9C5F-A32F18A825F0}"/>
                </a:ext>
              </a:extLst>
            </p:cNvPr>
            <p:cNvSpPr>
              <a:spLocks noChangeShapeType="1"/>
            </p:cNvSpPr>
            <p:nvPr/>
          </p:nvSpPr>
          <p:spPr bwMode="auto">
            <a:xfrm>
              <a:off x="4342" y="2177"/>
              <a:ext cx="105"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51" name="Line 90">
              <a:extLst>
                <a:ext uri="{FF2B5EF4-FFF2-40B4-BE49-F238E27FC236}">
                  <a16:creationId xmlns:a16="http://schemas.microsoft.com/office/drawing/2014/main" id="{6CEC286B-225D-4905-9E26-5F2939A498B9}"/>
                </a:ext>
              </a:extLst>
            </p:cNvPr>
            <p:cNvSpPr>
              <a:spLocks noChangeShapeType="1"/>
            </p:cNvSpPr>
            <p:nvPr/>
          </p:nvSpPr>
          <p:spPr bwMode="auto">
            <a:xfrm>
              <a:off x="4968" y="2124"/>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52" name="Rectangle 91">
              <a:extLst>
                <a:ext uri="{FF2B5EF4-FFF2-40B4-BE49-F238E27FC236}">
                  <a16:creationId xmlns:a16="http://schemas.microsoft.com/office/drawing/2014/main" id="{E4B9F776-0980-4A29-B4B4-2C6E77F474C0}"/>
                </a:ext>
              </a:extLst>
            </p:cNvPr>
            <p:cNvSpPr>
              <a:spLocks noChangeArrowheads="1"/>
            </p:cNvSpPr>
            <p:nvPr/>
          </p:nvSpPr>
          <p:spPr bwMode="auto">
            <a:xfrm>
              <a:off x="4225" y="2224"/>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Arial" panose="020B06040202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53" name="Rectangle 92">
              <a:extLst>
                <a:ext uri="{FF2B5EF4-FFF2-40B4-BE49-F238E27FC236}">
                  <a16:creationId xmlns:a16="http://schemas.microsoft.com/office/drawing/2014/main" id="{6092AEF7-A86D-4647-979E-5D4F47D566A2}"/>
                </a:ext>
              </a:extLst>
            </p:cNvPr>
            <p:cNvSpPr>
              <a:spLocks noChangeArrowheads="1"/>
            </p:cNvSpPr>
            <p:nvPr/>
          </p:nvSpPr>
          <p:spPr bwMode="auto">
            <a:xfrm>
              <a:off x="4219" y="1912"/>
              <a:ext cx="10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54" name="Rectangle 93">
              <a:extLst>
                <a:ext uri="{FF2B5EF4-FFF2-40B4-BE49-F238E27FC236}">
                  <a16:creationId xmlns:a16="http://schemas.microsoft.com/office/drawing/2014/main" id="{A2C84EE3-01F1-4BD1-9C55-3E37AC1D530D}"/>
                </a:ext>
              </a:extLst>
            </p:cNvPr>
            <p:cNvSpPr>
              <a:spLocks noChangeArrowheads="1"/>
            </p:cNvSpPr>
            <p:nvPr/>
          </p:nvSpPr>
          <p:spPr bwMode="auto">
            <a:xfrm>
              <a:off x="4219" y="2016"/>
              <a:ext cx="10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B</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55" name="Rectangle 94">
              <a:extLst>
                <a:ext uri="{FF2B5EF4-FFF2-40B4-BE49-F238E27FC236}">
                  <a16:creationId xmlns:a16="http://schemas.microsoft.com/office/drawing/2014/main" id="{9DF86521-CA50-4321-8A09-84424E0B6994}"/>
                </a:ext>
              </a:extLst>
            </p:cNvPr>
            <p:cNvSpPr>
              <a:spLocks noChangeArrowheads="1"/>
            </p:cNvSpPr>
            <p:nvPr/>
          </p:nvSpPr>
          <p:spPr bwMode="auto">
            <a:xfrm>
              <a:off x="4209" y="2120"/>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dirty="0">
                  <a:ln>
                    <a:noFill/>
                  </a:ln>
                  <a:solidFill>
                    <a:srgbClr val="000000"/>
                  </a:solidFill>
                  <a:effectLst/>
                  <a:latin typeface="Arial" panose="020B0604020202020204" pitchFamily="34" charset="0"/>
                </a:rPr>
                <a:t>C</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07656" name="Rectangle 95">
              <a:extLst>
                <a:ext uri="{FF2B5EF4-FFF2-40B4-BE49-F238E27FC236}">
                  <a16:creationId xmlns:a16="http://schemas.microsoft.com/office/drawing/2014/main" id="{84730176-F6CA-4019-8177-34C71FF77A57}"/>
                </a:ext>
              </a:extLst>
            </p:cNvPr>
            <p:cNvSpPr>
              <a:spLocks noChangeArrowheads="1"/>
            </p:cNvSpPr>
            <p:nvPr/>
          </p:nvSpPr>
          <p:spPr bwMode="auto">
            <a:xfrm>
              <a:off x="5314" y="2120"/>
              <a:ext cx="10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57" name="Freeform 96">
              <a:extLst>
                <a:ext uri="{FF2B5EF4-FFF2-40B4-BE49-F238E27FC236}">
                  <a16:creationId xmlns:a16="http://schemas.microsoft.com/office/drawing/2014/main" id="{C15E1BEB-5735-4115-93E6-2F8C3E08D4B0}"/>
                </a:ext>
              </a:extLst>
            </p:cNvPr>
            <p:cNvSpPr>
              <a:spLocks/>
            </p:cNvSpPr>
            <p:nvPr/>
          </p:nvSpPr>
          <p:spPr bwMode="auto">
            <a:xfrm>
              <a:off x="5072" y="2073"/>
              <a:ext cx="104" cy="208"/>
            </a:xfrm>
            <a:custGeom>
              <a:avLst/>
              <a:gdLst>
                <a:gd name="T0" fmla="*/ 0 w 104"/>
                <a:gd name="T1" fmla="*/ 0 h 208"/>
                <a:gd name="T2" fmla="*/ 0 w 104"/>
                <a:gd name="T3" fmla="*/ 208 h 208"/>
                <a:gd name="T4" fmla="*/ 104 w 104"/>
                <a:gd name="T5" fmla="*/ 155 h 208"/>
                <a:gd name="T6" fmla="*/ 104 w 104"/>
                <a:gd name="T7" fmla="*/ 51 h 208"/>
                <a:gd name="T8" fmla="*/ 0 w 104"/>
                <a:gd name="T9" fmla="*/ 0 h 208"/>
              </a:gdLst>
              <a:ahLst/>
              <a:cxnLst>
                <a:cxn ang="0">
                  <a:pos x="T0" y="T1"/>
                </a:cxn>
                <a:cxn ang="0">
                  <a:pos x="T2" y="T3"/>
                </a:cxn>
                <a:cxn ang="0">
                  <a:pos x="T4" y="T5"/>
                </a:cxn>
                <a:cxn ang="0">
                  <a:pos x="T6" y="T7"/>
                </a:cxn>
                <a:cxn ang="0">
                  <a:pos x="T8" y="T9"/>
                </a:cxn>
              </a:cxnLst>
              <a:rect l="0" t="0" r="r" b="b"/>
              <a:pathLst>
                <a:path w="104" h="208">
                  <a:moveTo>
                    <a:pt x="0" y="0"/>
                  </a:moveTo>
                  <a:lnTo>
                    <a:pt x="0" y="208"/>
                  </a:lnTo>
                  <a:lnTo>
                    <a:pt x="104" y="155"/>
                  </a:lnTo>
                  <a:lnTo>
                    <a:pt x="104" y="51"/>
                  </a:lnTo>
                  <a:lnTo>
                    <a:pt x="0" y="0"/>
                  </a:lnTo>
                  <a:close/>
                </a:path>
              </a:pathLst>
            </a:custGeom>
            <a:solidFill>
              <a:srgbClr val="FFFFFF"/>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1007658" name="Line 97">
              <a:extLst>
                <a:ext uri="{FF2B5EF4-FFF2-40B4-BE49-F238E27FC236}">
                  <a16:creationId xmlns:a16="http://schemas.microsoft.com/office/drawing/2014/main" id="{61A050C9-D2B3-428B-8B47-04CD4495F047}"/>
                </a:ext>
              </a:extLst>
            </p:cNvPr>
            <p:cNvSpPr>
              <a:spLocks noChangeShapeType="1"/>
            </p:cNvSpPr>
            <p:nvPr/>
          </p:nvSpPr>
          <p:spPr bwMode="auto">
            <a:xfrm>
              <a:off x="5176" y="2177"/>
              <a:ext cx="104"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59" name="Rectangle 98">
              <a:extLst>
                <a:ext uri="{FF2B5EF4-FFF2-40B4-BE49-F238E27FC236}">
                  <a16:creationId xmlns:a16="http://schemas.microsoft.com/office/drawing/2014/main" id="{C9D1B8F9-FD85-4771-85DC-EBB2D461E394}"/>
                </a:ext>
              </a:extLst>
            </p:cNvPr>
            <p:cNvSpPr>
              <a:spLocks noChangeArrowheads="1"/>
            </p:cNvSpPr>
            <p:nvPr/>
          </p:nvSpPr>
          <p:spPr bwMode="auto">
            <a:xfrm>
              <a:off x="4486" y="2016"/>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60" name="Rectangle 99">
              <a:extLst>
                <a:ext uri="{FF2B5EF4-FFF2-40B4-BE49-F238E27FC236}">
                  <a16:creationId xmlns:a16="http://schemas.microsoft.com/office/drawing/2014/main" id="{CBC05CE1-4005-4E67-B541-3201D210130A}"/>
                </a:ext>
              </a:extLst>
            </p:cNvPr>
            <p:cNvSpPr>
              <a:spLocks noChangeArrowheads="1"/>
            </p:cNvSpPr>
            <p:nvPr/>
          </p:nvSpPr>
          <p:spPr bwMode="auto">
            <a:xfrm>
              <a:off x="4486" y="2120"/>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3</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61" name="Rectangle 100">
              <a:extLst>
                <a:ext uri="{FF2B5EF4-FFF2-40B4-BE49-F238E27FC236}">
                  <a16:creationId xmlns:a16="http://schemas.microsoft.com/office/drawing/2014/main" id="{7A13B3F8-F2E5-4BAF-9B63-E015AA5CAD4C}"/>
                </a:ext>
              </a:extLst>
            </p:cNvPr>
            <p:cNvSpPr>
              <a:spLocks noChangeArrowheads="1"/>
            </p:cNvSpPr>
            <p:nvPr/>
          </p:nvSpPr>
          <p:spPr bwMode="auto">
            <a:xfrm>
              <a:off x="4486" y="2224"/>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62" name="Rectangle 101">
              <a:extLst>
                <a:ext uri="{FF2B5EF4-FFF2-40B4-BE49-F238E27FC236}">
                  <a16:creationId xmlns:a16="http://schemas.microsoft.com/office/drawing/2014/main" id="{C986ABF2-E242-4B0F-8222-B6D48CB0D0E8}"/>
                </a:ext>
              </a:extLst>
            </p:cNvPr>
            <p:cNvSpPr>
              <a:spLocks noChangeArrowheads="1"/>
            </p:cNvSpPr>
            <p:nvPr/>
          </p:nvSpPr>
          <p:spPr bwMode="auto">
            <a:xfrm>
              <a:off x="4785" y="2291"/>
              <a:ext cx="16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LUT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66" name="Line 105">
              <a:extLst>
                <a:ext uri="{FF2B5EF4-FFF2-40B4-BE49-F238E27FC236}">
                  <a16:creationId xmlns:a16="http://schemas.microsoft.com/office/drawing/2014/main" id="{0DE4A2B6-01B2-4208-A6CF-200B3CF92B09}"/>
                </a:ext>
              </a:extLst>
            </p:cNvPr>
            <p:cNvSpPr>
              <a:spLocks noChangeShapeType="1"/>
            </p:cNvSpPr>
            <p:nvPr/>
          </p:nvSpPr>
          <p:spPr bwMode="auto">
            <a:xfrm>
              <a:off x="1790" y="2956"/>
              <a:ext cx="192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67" name="Line 106">
              <a:extLst>
                <a:ext uri="{FF2B5EF4-FFF2-40B4-BE49-F238E27FC236}">
                  <a16:creationId xmlns:a16="http://schemas.microsoft.com/office/drawing/2014/main" id="{0F1C32B6-D3DF-4610-8613-29B360BC8CA3}"/>
                </a:ext>
              </a:extLst>
            </p:cNvPr>
            <p:cNvSpPr>
              <a:spLocks noChangeShapeType="1"/>
            </p:cNvSpPr>
            <p:nvPr/>
          </p:nvSpPr>
          <p:spPr bwMode="auto">
            <a:xfrm>
              <a:off x="3093" y="2801"/>
              <a:ext cx="0" cy="57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07668" name="Rectangle 107">
              <a:extLst>
                <a:ext uri="{FF2B5EF4-FFF2-40B4-BE49-F238E27FC236}">
                  <a16:creationId xmlns:a16="http://schemas.microsoft.com/office/drawing/2014/main" id="{16F126A4-67ED-42B7-A1F0-5C04680ECAEB}"/>
                </a:ext>
              </a:extLst>
            </p:cNvPr>
            <p:cNvSpPr>
              <a:spLocks noChangeArrowheads="1"/>
            </p:cNvSpPr>
            <p:nvPr/>
          </p:nvSpPr>
          <p:spPr bwMode="auto">
            <a:xfrm>
              <a:off x="3175" y="2847"/>
              <a:ext cx="51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Arial" panose="020B0604020202020204" pitchFamily="34" charset="0"/>
                </a:rPr>
                <a:t>LUT output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69" name="Rectangle 108">
              <a:extLst>
                <a:ext uri="{FF2B5EF4-FFF2-40B4-BE49-F238E27FC236}">
                  <a16:creationId xmlns:a16="http://schemas.microsoft.com/office/drawing/2014/main" id="{959DB59A-ADAB-46CF-9FB4-8497987147E7}"/>
                </a:ext>
              </a:extLst>
            </p:cNvPr>
            <p:cNvSpPr>
              <a:spLocks noChangeArrowheads="1"/>
            </p:cNvSpPr>
            <p:nvPr/>
          </p:nvSpPr>
          <p:spPr bwMode="auto">
            <a:xfrm>
              <a:off x="2230" y="296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0" name="Rectangle 109">
              <a:extLst>
                <a:ext uri="{FF2B5EF4-FFF2-40B4-BE49-F238E27FC236}">
                  <a16:creationId xmlns:a16="http://schemas.microsoft.com/office/drawing/2014/main" id="{DDCA1CAA-C325-4BBC-A328-F581F8291E7C}"/>
                </a:ext>
              </a:extLst>
            </p:cNvPr>
            <p:cNvSpPr>
              <a:spLocks noChangeArrowheads="1"/>
            </p:cNvSpPr>
            <p:nvPr/>
          </p:nvSpPr>
          <p:spPr bwMode="auto">
            <a:xfrm>
              <a:off x="2230" y="30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1" name="Rectangle 110">
              <a:extLst>
                <a:ext uri="{FF2B5EF4-FFF2-40B4-BE49-F238E27FC236}">
                  <a16:creationId xmlns:a16="http://schemas.microsoft.com/office/drawing/2014/main" id="{F32EC6DA-1CD4-4719-95A9-85753C65542F}"/>
                </a:ext>
              </a:extLst>
            </p:cNvPr>
            <p:cNvSpPr>
              <a:spLocks noChangeArrowheads="1"/>
            </p:cNvSpPr>
            <p:nvPr/>
          </p:nvSpPr>
          <p:spPr bwMode="auto">
            <a:xfrm>
              <a:off x="2230" y="31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2" name="Rectangle 111">
              <a:extLst>
                <a:ext uri="{FF2B5EF4-FFF2-40B4-BE49-F238E27FC236}">
                  <a16:creationId xmlns:a16="http://schemas.microsoft.com/office/drawing/2014/main" id="{E9E58BA1-2A36-4521-9A6C-6E06AA875F4F}"/>
                </a:ext>
              </a:extLst>
            </p:cNvPr>
            <p:cNvSpPr>
              <a:spLocks noChangeArrowheads="1"/>
            </p:cNvSpPr>
            <p:nvPr/>
          </p:nvSpPr>
          <p:spPr bwMode="auto">
            <a:xfrm>
              <a:off x="2230" y="32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3" name="Rectangle 112">
              <a:extLst>
                <a:ext uri="{FF2B5EF4-FFF2-40B4-BE49-F238E27FC236}">
                  <a16:creationId xmlns:a16="http://schemas.microsoft.com/office/drawing/2014/main" id="{2E303540-CD83-4829-9D6B-0A282C6BCFCE}"/>
                </a:ext>
              </a:extLst>
            </p:cNvPr>
            <p:cNvSpPr>
              <a:spLocks noChangeArrowheads="1"/>
            </p:cNvSpPr>
            <p:nvPr/>
          </p:nvSpPr>
          <p:spPr bwMode="auto">
            <a:xfrm>
              <a:off x="3351" y="296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4" name="Rectangle 113">
              <a:extLst>
                <a:ext uri="{FF2B5EF4-FFF2-40B4-BE49-F238E27FC236}">
                  <a16:creationId xmlns:a16="http://schemas.microsoft.com/office/drawing/2014/main" id="{2ED511DF-FB88-475D-97F3-02CBC767B304}"/>
                </a:ext>
              </a:extLst>
            </p:cNvPr>
            <p:cNvSpPr>
              <a:spLocks noChangeArrowheads="1"/>
            </p:cNvSpPr>
            <p:nvPr/>
          </p:nvSpPr>
          <p:spPr bwMode="auto">
            <a:xfrm>
              <a:off x="3351" y="30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5" name="Rectangle 114">
              <a:extLst>
                <a:ext uri="{FF2B5EF4-FFF2-40B4-BE49-F238E27FC236}">
                  <a16:creationId xmlns:a16="http://schemas.microsoft.com/office/drawing/2014/main" id="{0184C23C-D65E-4816-9718-6280A8FB7B82}"/>
                </a:ext>
              </a:extLst>
            </p:cNvPr>
            <p:cNvSpPr>
              <a:spLocks noChangeArrowheads="1"/>
            </p:cNvSpPr>
            <p:nvPr/>
          </p:nvSpPr>
          <p:spPr bwMode="auto">
            <a:xfrm>
              <a:off x="3351" y="31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6" name="Rectangle 115">
              <a:extLst>
                <a:ext uri="{FF2B5EF4-FFF2-40B4-BE49-F238E27FC236}">
                  <a16:creationId xmlns:a16="http://schemas.microsoft.com/office/drawing/2014/main" id="{D38C89A9-F4E8-49C6-99FB-22B5EA3AC111}"/>
                </a:ext>
              </a:extLst>
            </p:cNvPr>
            <p:cNvSpPr>
              <a:spLocks noChangeArrowheads="1"/>
            </p:cNvSpPr>
            <p:nvPr/>
          </p:nvSpPr>
          <p:spPr bwMode="auto">
            <a:xfrm>
              <a:off x="3351" y="32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7" name="Rectangle 116">
              <a:extLst>
                <a:ext uri="{FF2B5EF4-FFF2-40B4-BE49-F238E27FC236}">
                  <a16:creationId xmlns:a16="http://schemas.microsoft.com/office/drawing/2014/main" id="{581AE7BF-3088-487E-B237-32D28701101A}"/>
                </a:ext>
              </a:extLst>
            </p:cNvPr>
            <p:cNvSpPr>
              <a:spLocks noChangeArrowheads="1"/>
            </p:cNvSpPr>
            <p:nvPr/>
          </p:nvSpPr>
          <p:spPr bwMode="auto">
            <a:xfrm>
              <a:off x="2148" y="2847"/>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8" name="Rectangle 117">
              <a:extLst>
                <a:ext uri="{FF2B5EF4-FFF2-40B4-BE49-F238E27FC236}">
                  <a16:creationId xmlns:a16="http://schemas.microsoft.com/office/drawing/2014/main" id="{4F443731-B0CE-4159-B7F7-DB1ADB3CF8A9}"/>
                </a:ext>
              </a:extLst>
            </p:cNvPr>
            <p:cNvSpPr>
              <a:spLocks noChangeArrowheads="1"/>
            </p:cNvSpPr>
            <p:nvPr/>
          </p:nvSpPr>
          <p:spPr bwMode="auto">
            <a:xfrm>
              <a:off x="1905" y="296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7679" name="Rectangle 118">
              <a:extLst>
                <a:ext uri="{FF2B5EF4-FFF2-40B4-BE49-F238E27FC236}">
                  <a16:creationId xmlns:a16="http://schemas.microsoft.com/office/drawing/2014/main" id="{13D52005-3D60-4EB7-9DEB-6248BA69E1A2}"/>
                </a:ext>
              </a:extLst>
            </p:cNvPr>
            <p:cNvSpPr>
              <a:spLocks noChangeArrowheads="1"/>
            </p:cNvSpPr>
            <p:nvPr/>
          </p:nvSpPr>
          <p:spPr bwMode="auto">
            <a:xfrm>
              <a:off x="1905" y="30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64" name="Rectangle 119">
              <a:extLst>
                <a:ext uri="{FF2B5EF4-FFF2-40B4-BE49-F238E27FC236}">
                  <a16:creationId xmlns:a16="http://schemas.microsoft.com/office/drawing/2014/main" id="{E0CD4F2B-0728-4835-903A-78D6572DF4D0}"/>
                </a:ext>
              </a:extLst>
            </p:cNvPr>
            <p:cNvSpPr>
              <a:spLocks noChangeArrowheads="1"/>
            </p:cNvSpPr>
            <p:nvPr/>
          </p:nvSpPr>
          <p:spPr bwMode="auto">
            <a:xfrm>
              <a:off x="1905" y="31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65" name="Rectangle 120">
              <a:extLst>
                <a:ext uri="{FF2B5EF4-FFF2-40B4-BE49-F238E27FC236}">
                  <a16:creationId xmlns:a16="http://schemas.microsoft.com/office/drawing/2014/main" id="{6767FC0C-9DF5-4440-B86E-DC8C1C36E4A9}"/>
                </a:ext>
              </a:extLst>
            </p:cNvPr>
            <p:cNvSpPr>
              <a:spLocks noChangeArrowheads="1"/>
            </p:cNvSpPr>
            <p:nvPr/>
          </p:nvSpPr>
          <p:spPr bwMode="auto">
            <a:xfrm>
              <a:off x="1905" y="32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67" name="Rectangle 121">
              <a:extLst>
                <a:ext uri="{FF2B5EF4-FFF2-40B4-BE49-F238E27FC236}">
                  <a16:creationId xmlns:a16="http://schemas.microsoft.com/office/drawing/2014/main" id="{742E1CF9-C145-40A5-B9B0-0416A0753B11}"/>
                </a:ext>
              </a:extLst>
            </p:cNvPr>
            <p:cNvSpPr>
              <a:spLocks noChangeArrowheads="1"/>
            </p:cNvSpPr>
            <p:nvPr/>
          </p:nvSpPr>
          <p:spPr bwMode="auto">
            <a:xfrm>
              <a:off x="2882" y="296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68" name="Rectangle 122">
              <a:extLst>
                <a:ext uri="{FF2B5EF4-FFF2-40B4-BE49-F238E27FC236}">
                  <a16:creationId xmlns:a16="http://schemas.microsoft.com/office/drawing/2014/main" id="{370133DC-02DA-480B-BD6B-53A2A8994AC3}"/>
                </a:ext>
              </a:extLst>
            </p:cNvPr>
            <p:cNvSpPr>
              <a:spLocks noChangeArrowheads="1"/>
            </p:cNvSpPr>
            <p:nvPr/>
          </p:nvSpPr>
          <p:spPr bwMode="auto">
            <a:xfrm>
              <a:off x="2882" y="30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69" name="Rectangle 123">
              <a:extLst>
                <a:ext uri="{FF2B5EF4-FFF2-40B4-BE49-F238E27FC236}">
                  <a16:creationId xmlns:a16="http://schemas.microsoft.com/office/drawing/2014/main" id="{1E5CA350-5BBC-48BC-AA0C-F357A5B18C84}"/>
                </a:ext>
              </a:extLst>
            </p:cNvPr>
            <p:cNvSpPr>
              <a:spLocks noChangeArrowheads="1"/>
            </p:cNvSpPr>
            <p:nvPr/>
          </p:nvSpPr>
          <p:spPr bwMode="auto">
            <a:xfrm>
              <a:off x="2882" y="31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0" name="Rectangle 124">
              <a:extLst>
                <a:ext uri="{FF2B5EF4-FFF2-40B4-BE49-F238E27FC236}">
                  <a16:creationId xmlns:a16="http://schemas.microsoft.com/office/drawing/2014/main" id="{ED757F80-D10E-4910-96F0-77AB66A30583}"/>
                </a:ext>
              </a:extLst>
            </p:cNvPr>
            <p:cNvSpPr>
              <a:spLocks noChangeArrowheads="1"/>
            </p:cNvSpPr>
            <p:nvPr/>
          </p:nvSpPr>
          <p:spPr bwMode="auto">
            <a:xfrm>
              <a:off x="2882" y="32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1" name="Rectangle 125">
              <a:extLst>
                <a:ext uri="{FF2B5EF4-FFF2-40B4-BE49-F238E27FC236}">
                  <a16:creationId xmlns:a16="http://schemas.microsoft.com/office/drawing/2014/main" id="{C8BE626A-5AB3-4B68-B2E2-9BCF2760D529}"/>
                </a:ext>
              </a:extLst>
            </p:cNvPr>
            <p:cNvSpPr>
              <a:spLocks noChangeArrowheads="1"/>
            </p:cNvSpPr>
            <p:nvPr/>
          </p:nvSpPr>
          <p:spPr bwMode="auto">
            <a:xfrm>
              <a:off x="1823" y="2847"/>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2" name="Rectangle 126">
              <a:extLst>
                <a:ext uri="{FF2B5EF4-FFF2-40B4-BE49-F238E27FC236}">
                  <a16:creationId xmlns:a16="http://schemas.microsoft.com/office/drawing/2014/main" id="{C4F61830-B431-4C69-9FFF-972D4E83D361}"/>
                </a:ext>
              </a:extLst>
            </p:cNvPr>
            <p:cNvSpPr>
              <a:spLocks noChangeArrowheads="1"/>
            </p:cNvSpPr>
            <p:nvPr/>
          </p:nvSpPr>
          <p:spPr bwMode="auto">
            <a:xfrm>
              <a:off x="1905" y="2760"/>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3" name="Rectangle 127">
              <a:extLst>
                <a:ext uri="{FF2B5EF4-FFF2-40B4-BE49-F238E27FC236}">
                  <a16:creationId xmlns:a16="http://schemas.microsoft.com/office/drawing/2014/main" id="{1D2BB30F-FA26-453E-AB72-BB2D14ABD28D}"/>
                </a:ext>
              </a:extLst>
            </p:cNvPr>
            <p:cNvSpPr>
              <a:spLocks noChangeArrowheads="1"/>
            </p:cNvSpPr>
            <p:nvPr/>
          </p:nvSpPr>
          <p:spPr bwMode="auto">
            <a:xfrm>
              <a:off x="1929" y="2760"/>
              <a:ext cx="8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4" name="Rectangle 128">
              <a:extLst>
                <a:ext uri="{FF2B5EF4-FFF2-40B4-BE49-F238E27FC236}">
                  <a16:creationId xmlns:a16="http://schemas.microsoft.com/office/drawing/2014/main" id="{E784FEC1-DD68-48D1-BB61-9C721E3567BE}"/>
                </a:ext>
              </a:extLst>
            </p:cNvPr>
            <p:cNvSpPr>
              <a:spLocks noChangeArrowheads="1"/>
            </p:cNvSpPr>
            <p:nvPr/>
          </p:nvSpPr>
          <p:spPr bwMode="auto">
            <a:xfrm>
              <a:off x="1975" y="2760"/>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5" name="Rectangle 129">
              <a:extLst>
                <a:ext uri="{FF2B5EF4-FFF2-40B4-BE49-F238E27FC236}">
                  <a16:creationId xmlns:a16="http://schemas.microsoft.com/office/drawing/2014/main" id="{4C113F17-CCDA-40F4-817A-9BE69D6ECB06}"/>
                </a:ext>
              </a:extLst>
            </p:cNvPr>
            <p:cNvSpPr>
              <a:spLocks noChangeArrowheads="1"/>
            </p:cNvSpPr>
            <p:nvPr/>
          </p:nvSpPr>
          <p:spPr bwMode="auto">
            <a:xfrm>
              <a:off x="2232" y="2760"/>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6" name="Rectangle 130">
              <a:extLst>
                <a:ext uri="{FF2B5EF4-FFF2-40B4-BE49-F238E27FC236}">
                  <a16:creationId xmlns:a16="http://schemas.microsoft.com/office/drawing/2014/main" id="{D438BFB7-9D4F-43BD-87E7-CDB66264B64C}"/>
                </a:ext>
              </a:extLst>
            </p:cNvPr>
            <p:cNvSpPr>
              <a:spLocks noChangeArrowheads="1"/>
            </p:cNvSpPr>
            <p:nvPr/>
          </p:nvSpPr>
          <p:spPr bwMode="auto">
            <a:xfrm>
              <a:off x="2255" y="2760"/>
              <a:ext cx="8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B</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7" name="Rectangle 131">
              <a:extLst>
                <a:ext uri="{FF2B5EF4-FFF2-40B4-BE49-F238E27FC236}">
                  <a16:creationId xmlns:a16="http://schemas.microsoft.com/office/drawing/2014/main" id="{CADCA173-BD7B-4EC5-B36D-2BB19665065A}"/>
                </a:ext>
              </a:extLst>
            </p:cNvPr>
            <p:cNvSpPr>
              <a:spLocks noChangeArrowheads="1"/>
            </p:cNvSpPr>
            <p:nvPr/>
          </p:nvSpPr>
          <p:spPr bwMode="auto">
            <a:xfrm>
              <a:off x="2301" y="2760"/>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8" name="Rectangle 132">
              <a:extLst>
                <a:ext uri="{FF2B5EF4-FFF2-40B4-BE49-F238E27FC236}">
                  <a16:creationId xmlns:a16="http://schemas.microsoft.com/office/drawing/2014/main" id="{40697CD2-0C28-4AA6-B91B-38CA6E042967}"/>
                </a:ext>
              </a:extLst>
            </p:cNvPr>
            <p:cNvSpPr>
              <a:spLocks noChangeArrowheads="1"/>
            </p:cNvSpPr>
            <p:nvPr/>
          </p:nvSpPr>
          <p:spPr bwMode="auto">
            <a:xfrm>
              <a:off x="3332" y="2760"/>
              <a:ext cx="10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(Y</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79" name="Rectangle 133">
              <a:extLst>
                <a:ext uri="{FF2B5EF4-FFF2-40B4-BE49-F238E27FC236}">
                  <a16:creationId xmlns:a16="http://schemas.microsoft.com/office/drawing/2014/main" id="{52EEC48C-102E-4856-90E3-4123651FE49C}"/>
                </a:ext>
              </a:extLst>
            </p:cNvPr>
            <p:cNvSpPr>
              <a:spLocks noChangeArrowheads="1"/>
            </p:cNvSpPr>
            <p:nvPr/>
          </p:nvSpPr>
          <p:spPr bwMode="auto">
            <a:xfrm>
              <a:off x="3401" y="2760"/>
              <a:ext cx="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a:ln>
                    <a:noFill/>
                  </a:ln>
                  <a:solidFill>
                    <a:srgbClr val="000000"/>
                  </a:solidFill>
                  <a:effectLst/>
                  <a:latin typeface="Arial" panose="020B0604020202020204" pitchFamily="34" charset="0"/>
                </a:rPr>
                <a: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80" name="Rectangle 134">
              <a:extLst>
                <a:ext uri="{FF2B5EF4-FFF2-40B4-BE49-F238E27FC236}">
                  <a16:creationId xmlns:a16="http://schemas.microsoft.com/office/drawing/2014/main" id="{783B64AA-F910-469E-A481-44CAC9E2D629}"/>
                </a:ext>
              </a:extLst>
            </p:cNvPr>
            <p:cNvSpPr>
              <a:spLocks noChangeArrowheads="1"/>
            </p:cNvSpPr>
            <p:nvPr/>
          </p:nvSpPr>
          <p:spPr bwMode="auto">
            <a:xfrm>
              <a:off x="2807" y="2847"/>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81" name="Rectangle 135">
              <a:extLst>
                <a:ext uri="{FF2B5EF4-FFF2-40B4-BE49-F238E27FC236}">
                  <a16:creationId xmlns:a16="http://schemas.microsoft.com/office/drawing/2014/main" id="{A7F85393-7FC3-4B03-A9F0-CF7E54E5522E}"/>
                </a:ext>
              </a:extLst>
            </p:cNvPr>
            <p:cNvSpPr>
              <a:spLocks noChangeArrowheads="1"/>
            </p:cNvSpPr>
            <p:nvPr/>
          </p:nvSpPr>
          <p:spPr bwMode="auto">
            <a:xfrm>
              <a:off x="2480" y="2847"/>
              <a:ext cx="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1" u="none" strike="noStrike" cap="none" normalizeH="0" baseline="0">
                  <a:ln>
                    <a:noFill/>
                  </a:ln>
                  <a:solidFill>
                    <a:srgbClr val="000000"/>
                  </a:solidFill>
                  <a:effectLst/>
                  <a:latin typeface="Arial" panose="020B0604020202020204" pitchFamily="34" charset="0"/>
                </a:rPr>
                <a:t>data 3</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82" name="Rectangle 136">
              <a:extLst>
                <a:ext uri="{FF2B5EF4-FFF2-40B4-BE49-F238E27FC236}">
                  <a16:creationId xmlns:a16="http://schemas.microsoft.com/office/drawing/2014/main" id="{89218172-73D5-4D91-82CF-06E7B53C8A11}"/>
                </a:ext>
              </a:extLst>
            </p:cNvPr>
            <p:cNvSpPr>
              <a:spLocks noChangeArrowheads="1"/>
            </p:cNvSpPr>
            <p:nvPr/>
          </p:nvSpPr>
          <p:spPr bwMode="auto">
            <a:xfrm>
              <a:off x="2559" y="2962"/>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83" name="Rectangle 137">
              <a:extLst>
                <a:ext uri="{FF2B5EF4-FFF2-40B4-BE49-F238E27FC236}">
                  <a16:creationId xmlns:a16="http://schemas.microsoft.com/office/drawing/2014/main" id="{1E6637A8-8B53-4335-94DE-0F327AEB956A}"/>
                </a:ext>
              </a:extLst>
            </p:cNvPr>
            <p:cNvSpPr>
              <a:spLocks noChangeArrowheads="1"/>
            </p:cNvSpPr>
            <p:nvPr/>
          </p:nvSpPr>
          <p:spPr bwMode="auto">
            <a:xfrm>
              <a:off x="2559" y="3066"/>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84" name="Rectangle 138">
              <a:extLst>
                <a:ext uri="{FF2B5EF4-FFF2-40B4-BE49-F238E27FC236}">
                  <a16:creationId xmlns:a16="http://schemas.microsoft.com/office/drawing/2014/main" id="{88B8E2FF-7D7F-492E-A462-5126E030D668}"/>
                </a:ext>
              </a:extLst>
            </p:cNvPr>
            <p:cNvSpPr>
              <a:spLocks noChangeArrowheads="1"/>
            </p:cNvSpPr>
            <p:nvPr/>
          </p:nvSpPr>
          <p:spPr bwMode="auto">
            <a:xfrm>
              <a:off x="2559" y="3170"/>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85" name="Rectangle 139">
              <a:extLst>
                <a:ext uri="{FF2B5EF4-FFF2-40B4-BE49-F238E27FC236}">
                  <a16:creationId xmlns:a16="http://schemas.microsoft.com/office/drawing/2014/main" id="{5AC8A407-0105-47DF-957B-BE5A88E7B724}"/>
                </a:ext>
              </a:extLst>
            </p:cNvPr>
            <p:cNvSpPr>
              <a:spLocks noChangeArrowheads="1"/>
            </p:cNvSpPr>
            <p:nvPr/>
          </p:nvSpPr>
          <p:spPr bwMode="auto">
            <a:xfrm>
              <a:off x="2559" y="3274"/>
              <a:ext cx="11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urier New" panose="02070309020205020404" pitchFamily="49" charset="0"/>
                </a:rPr>
                <a:t>X</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86" name="Rectangle 140">
              <a:extLst>
                <a:ext uri="{FF2B5EF4-FFF2-40B4-BE49-F238E27FC236}">
                  <a16:creationId xmlns:a16="http://schemas.microsoft.com/office/drawing/2014/main" id="{E7DFCF26-CAD6-4B31-99E5-CEFA645D07D3}"/>
                </a:ext>
              </a:extLst>
            </p:cNvPr>
            <p:cNvSpPr>
              <a:spLocks noChangeArrowheads="1"/>
            </p:cNvSpPr>
            <p:nvPr/>
          </p:nvSpPr>
          <p:spPr bwMode="auto">
            <a:xfrm>
              <a:off x="5171" y="2432"/>
              <a:ext cx="24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FF"/>
                  </a:solidFill>
                  <a:effectLst/>
                  <a:latin typeface="Arial" panose="020B0604020202020204" pitchFamily="34" charset="0"/>
                </a:rPr>
                <a:t>LE 1</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687" name="Rectangle 141">
              <a:extLst>
                <a:ext uri="{FF2B5EF4-FFF2-40B4-BE49-F238E27FC236}">
                  <a16:creationId xmlns:a16="http://schemas.microsoft.com/office/drawing/2014/main" id="{C6706C14-C362-44B4-A9C1-38268E909C4B}"/>
                </a:ext>
              </a:extLst>
            </p:cNvPr>
            <p:cNvSpPr>
              <a:spLocks noChangeArrowheads="1"/>
            </p:cNvSpPr>
            <p:nvPr/>
          </p:nvSpPr>
          <p:spPr bwMode="auto">
            <a:xfrm>
              <a:off x="5197" y="3471"/>
              <a:ext cx="24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FF"/>
                  </a:solidFill>
                  <a:effectLst/>
                  <a:latin typeface="Arial" panose="020B0604020202020204" pitchFamily="34" charset="0"/>
                </a:rPr>
                <a:t>LE 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44933699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990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9909"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991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Times New Roman" pitchFamily="18" charset="0"/>
              </a:rPr>
              <a:t>Using a CAD tool</a:t>
            </a:r>
          </a:p>
          <a:p>
            <a:pPr marL="800100" lvl="1" indent="-342900">
              <a:spcBef>
                <a:spcPct val="20000"/>
              </a:spcBef>
              <a:buFontTx/>
              <a:buChar char="•"/>
            </a:pPr>
            <a:r>
              <a:rPr lang="en-US" sz="2400" b="1" dirty="0">
                <a:latin typeface="+mj-lt"/>
                <a:cs typeface="Times New Roman" pitchFamily="18" charset="0"/>
              </a:rPr>
              <a:t>Enter the design</a:t>
            </a:r>
            <a:r>
              <a:rPr lang="en-US" sz="2400" dirty="0">
                <a:latin typeface="+mj-lt"/>
                <a:cs typeface="Times New Roman" pitchFamily="18" charset="0"/>
              </a:rPr>
              <a:t> using schematic entry or an HDL	</a:t>
            </a:r>
          </a:p>
          <a:p>
            <a:pPr marL="800100" lvl="1" indent="-342900">
              <a:spcBef>
                <a:spcPct val="20000"/>
              </a:spcBef>
              <a:buFontTx/>
              <a:buChar char="•"/>
            </a:pPr>
            <a:r>
              <a:rPr lang="en-US" sz="2400" b="1" dirty="0">
                <a:latin typeface="+mj-lt"/>
                <a:cs typeface="Times New Roman" pitchFamily="18" charset="0"/>
              </a:rPr>
              <a:t>Simulate</a:t>
            </a:r>
            <a:r>
              <a:rPr lang="en-US" sz="2400" dirty="0">
                <a:latin typeface="+mj-lt"/>
                <a:cs typeface="Times New Roman" pitchFamily="18" charset="0"/>
              </a:rPr>
              <a:t> the design</a:t>
            </a:r>
          </a:p>
          <a:p>
            <a:pPr marL="800100" lvl="1" indent="-342900">
              <a:spcBef>
                <a:spcPct val="20000"/>
              </a:spcBef>
              <a:buFontTx/>
              <a:buChar char="•"/>
            </a:pPr>
            <a:r>
              <a:rPr lang="en-US" sz="2400" b="1" dirty="0">
                <a:latin typeface="+mj-lt"/>
                <a:cs typeface="Times New Roman" pitchFamily="18" charset="0"/>
              </a:rPr>
              <a:t>Synthesize</a:t>
            </a:r>
            <a:r>
              <a:rPr lang="en-US" sz="2400" dirty="0">
                <a:latin typeface="+mj-lt"/>
                <a:cs typeface="Times New Roman" pitchFamily="18" charset="0"/>
              </a:rPr>
              <a:t> design (create the configuration </a:t>
            </a:r>
            <a:r>
              <a:rPr lang="en-US" sz="2400">
                <a:latin typeface="+mj-lt"/>
                <a:cs typeface="Times New Roman" pitchFamily="18" charset="0"/>
              </a:rPr>
              <a:t>bitstream)</a:t>
            </a:r>
            <a:endParaRPr lang="en-US" sz="2400" dirty="0">
              <a:latin typeface="+mj-lt"/>
              <a:cs typeface="Times New Roman" pitchFamily="18" charset="0"/>
            </a:endParaRPr>
          </a:p>
          <a:p>
            <a:pPr marL="800100" lvl="1" indent="-342900">
              <a:spcBef>
                <a:spcPct val="20000"/>
              </a:spcBef>
              <a:buFontTx/>
              <a:buChar char="•"/>
            </a:pPr>
            <a:r>
              <a:rPr lang="en-US" sz="2400" b="1" dirty="0">
                <a:latin typeface="+mj-lt"/>
                <a:cs typeface="Times New Roman" pitchFamily="18" charset="0"/>
              </a:rPr>
              <a:t>Download the configuration </a:t>
            </a:r>
            <a:r>
              <a:rPr lang="en-US" sz="2400" dirty="0">
                <a:latin typeface="+mj-lt"/>
                <a:cs typeface="Times New Roman" pitchFamily="18" charset="0"/>
              </a:rPr>
              <a:t>onto the FPGA</a:t>
            </a:r>
          </a:p>
          <a:p>
            <a:pPr marL="800100" lvl="1" indent="-342900">
              <a:spcBef>
                <a:spcPct val="20000"/>
              </a:spcBef>
              <a:buFontTx/>
              <a:buChar char="•"/>
            </a:pPr>
            <a:r>
              <a:rPr lang="en-US" sz="2400" b="1" dirty="0">
                <a:latin typeface="+mj-lt"/>
                <a:cs typeface="Times New Roman" pitchFamily="18" charset="0"/>
              </a:rPr>
              <a:t>Test</a:t>
            </a:r>
            <a:r>
              <a:rPr lang="en-US" sz="2400" dirty="0">
                <a:latin typeface="+mj-lt"/>
                <a:cs typeface="Times New Roman" pitchFamily="18" charset="0"/>
              </a:rPr>
              <a:t> the design</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FPGA Design Flow</a:t>
            </a:r>
          </a:p>
        </p:txBody>
      </p:sp>
    </p:spTree>
    <p:extLst>
      <p:ext uri="{BB962C8B-B14F-4D97-AF65-F5344CB8AC3E}">
        <p14:creationId xmlns:p14="http://schemas.microsoft.com/office/powerpoint/2010/main" val="2081863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6"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A RAM array has the following ports:</a:t>
            </a:r>
          </a:p>
          <a:p>
            <a:pPr marL="457200" indent="-457200">
              <a:spcBef>
                <a:spcPct val="20000"/>
              </a:spcBef>
              <a:buFontTx/>
              <a:buChar char="-"/>
            </a:pPr>
            <a:r>
              <a:rPr lang="en-US" sz="2400" dirty="0">
                <a:latin typeface="+mj-lt"/>
                <a:cs typeface="Arial" charset="0"/>
              </a:rPr>
              <a:t>Address port with </a:t>
            </a:r>
            <a:r>
              <a:rPr lang="en-US" sz="2400" i="1" dirty="0">
                <a:latin typeface="+mj-lt"/>
                <a:cs typeface="Arial" charset="0"/>
              </a:rPr>
              <a:t>2</a:t>
            </a:r>
            <a:r>
              <a:rPr lang="en-US" sz="2400" i="1" baseline="30000" dirty="0">
                <a:latin typeface="+mj-lt"/>
                <a:cs typeface="Arial" charset="0"/>
              </a:rPr>
              <a:t>N</a:t>
            </a:r>
            <a:r>
              <a:rPr lang="en-US" sz="2400" dirty="0">
                <a:latin typeface="+mj-lt"/>
                <a:cs typeface="Arial" charset="0"/>
              </a:rPr>
              <a:t>x</a:t>
            </a:r>
            <a:r>
              <a:rPr lang="en-US" sz="2400" i="1" dirty="0">
                <a:latin typeface="+mj-lt"/>
                <a:cs typeface="Arial" charset="0"/>
              </a:rPr>
              <a:t>M</a:t>
            </a:r>
            <a:r>
              <a:rPr lang="en-US" sz="2400" dirty="0">
                <a:latin typeface="+mj-lt"/>
                <a:cs typeface="Arial" charset="0"/>
              </a:rPr>
              <a:t> bits has:</a:t>
            </a:r>
          </a:p>
          <a:p>
            <a:pPr marL="457200" indent="-457200">
              <a:spcBef>
                <a:spcPct val="20000"/>
              </a:spcBef>
              <a:buFontTx/>
              <a:buChar char="-"/>
            </a:pPr>
            <a:r>
              <a:rPr lang="en-US" sz="2400" i="1" dirty="0">
                <a:latin typeface="+mj-lt"/>
                <a:cs typeface="Arial" charset="0"/>
              </a:rPr>
              <a:t>N</a:t>
            </a:r>
            <a:r>
              <a:rPr lang="en-US" sz="2400" dirty="0">
                <a:latin typeface="+mj-lt"/>
                <a:cs typeface="Arial" charset="0"/>
              </a:rPr>
              <a:t> address bits (inputs)</a:t>
            </a:r>
          </a:p>
          <a:p>
            <a:pPr marL="457200" indent="-457200">
              <a:spcBef>
                <a:spcPct val="20000"/>
              </a:spcBef>
              <a:buFontTx/>
              <a:buChar char="-"/>
            </a:pPr>
            <a:r>
              <a:rPr lang="en-US" sz="2400" i="1" dirty="0">
                <a:latin typeface="+mj-lt"/>
                <a:cs typeface="Arial" charset="0"/>
              </a:rPr>
              <a:t>M</a:t>
            </a:r>
            <a:r>
              <a:rPr lang="en-US" sz="2400" dirty="0">
                <a:latin typeface="+mj-lt"/>
                <a:cs typeface="Arial" charset="0"/>
              </a:rPr>
              <a:t> bidirectional data bits. Or </a:t>
            </a:r>
            <a:r>
              <a:rPr lang="en-US" sz="2400" i="1" dirty="0">
                <a:latin typeface="+mj-lt"/>
                <a:cs typeface="Arial" charset="0"/>
              </a:rPr>
              <a:t>M</a:t>
            </a:r>
            <a:r>
              <a:rPr lang="en-US" sz="2400" dirty="0">
                <a:latin typeface="+mj-lt"/>
                <a:cs typeface="Arial" charset="0"/>
              </a:rPr>
              <a:t> </a:t>
            </a:r>
            <a:r>
              <a:rPr lang="en-US" sz="2400" dirty="0" err="1">
                <a:latin typeface="+mj-lt"/>
                <a:cs typeface="Arial" charset="0"/>
              </a:rPr>
              <a:t>read_data</a:t>
            </a:r>
            <a:r>
              <a:rPr lang="en-US" sz="2400" dirty="0">
                <a:latin typeface="+mj-lt"/>
                <a:cs typeface="Arial" charset="0"/>
              </a:rPr>
              <a:t> output bits + </a:t>
            </a:r>
            <a:r>
              <a:rPr lang="en-US" sz="2400" i="1" dirty="0">
                <a:latin typeface="+mj-lt"/>
                <a:cs typeface="Arial" charset="0"/>
              </a:rPr>
              <a:t>M</a:t>
            </a:r>
            <a:r>
              <a:rPr lang="en-US" sz="2400" dirty="0">
                <a:latin typeface="+mj-lt"/>
                <a:cs typeface="Arial" charset="0"/>
              </a:rPr>
              <a:t> </a:t>
            </a:r>
            <a:r>
              <a:rPr lang="en-US" sz="2400" dirty="0" err="1">
                <a:latin typeface="+mj-lt"/>
                <a:cs typeface="Arial" charset="0"/>
              </a:rPr>
              <a:t>write_data</a:t>
            </a:r>
            <a:r>
              <a:rPr lang="en-US" sz="2400" dirty="0">
                <a:latin typeface="+mj-lt"/>
                <a:cs typeface="Arial" charset="0"/>
              </a:rPr>
              <a:t> input bits</a:t>
            </a:r>
          </a:p>
          <a:p>
            <a:pPr marL="457200" indent="-457200">
              <a:spcBef>
                <a:spcPct val="20000"/>
              </a:spcBef>
              <a:buFontTx/>
              <a:buChar char="-"/>
            </a:pPr>
            <a:r>
              <a:rPr lang="en-US" sz="2400" dirty="0">
                <a:latin typeface="+mj-lt"/>
                <a:cs typeface="Arial" charset="0"/>
              </a:rPr>
              <a:t>A WE (Write Enable) signal </a:t>
            </a:r>
            <a:endParaRPr lang="en-US" sz="2400" dirty="0">
              <a:latin typeface="+mj-lt"/>
              <a:cs typeface="Times New Roman" pitchFamily="18" charset="0"/>
            </a:endParaRPr>
          </a:p>
          <a:p>
            <a:pPr marL="342900" indent="-342900">
              <a:spcBef>
                <a:spcPct val="20000"/>
              </a:spcBef>
              <a:buFontTx/>
              <a:buChar char="•"/>
            </a:pPr>
            <a:endParaRPr lang="en-US" sz="3200" dirty="0">
              <a:latin typeface="Times New Roman" pitchFamily="18" charset="0"/>
              <a:cs typeface="Arial" charset="0"/>
            </a:endParaRPr>
          </a:p>
        </p:txBody>
      </p:sp>
      <p:sp>
        <p:nvSpPr>
          <p:cNvPr id="98099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a:t>
            </a:r>
          </a:p>
        </p:txBody>
      </p:sp>
      <p:pic>
        <p:nvPicPr>
          <p:cNvPr id="5" name="Immagine 4">
            <a:extLst>
              <a:ext uri="{FF2B5EF4-FFF2-40B4-BE49-F238E27FC236}">
                <a16:creationId xmlns:a16="http://schemas.microsoft.com/office/drawing/2014/main" id="{87AADEBE-B996-4445-B4F3-EB03C78B4FC9}"/>
              </a:ext>
            </a:extLst>
          </p:cNvPr>
          <p:cNvPicPr>
            <a:picLocks noChangeAspect="1"/>
          </p:cNvPicPr>
          <p:nvPr/>
        </p:nvPicPr>
        <p:blipFill>
          <a:blip r:embed="rId5"/>
          <a:stretch>
            <a:fillRect/>
          </a:stretch>
        </p:blipFill>
        <p:spPr>
          <a:xfrm>
            <a:off x="2024062" y="3943252"/>
            <a:ext cx="5095875" cy="2085975"/>
          </a:xfrm>
          <a:prstGeom prst="rect">
            <a:avLst/>
          </a:prstGeom>
        </p:spPr>
      </p:pic>
    </p:spTree>
    <p:extLst>
      <p:ext uri="{BB962C8B-B14F-4D97-AF65-F5344CB8AC3E}">
        <p14:creationId xmlns:p14="http://schemas.microsoft.com/office/powerpoint/2010/main" val="3884429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539957749"/>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7194" name="Visio" r:id="rId8" imgW="1164946" imgH="620573" progId="Visio.Drawing.11">
                  <p:embed/>
                </p:oleObj>
              </mc:Choice>
              <mc:Fallback>
                <p:oleObj name="Visio" r:id="rId8" imgW="1164946"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1015707984"/>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7195" name="Visio" r:id="rId10" imgW="3077870" imgH="1506322" progId="Visio.Drawing.11">
                  <p:embed/>
                </p:oleObj>
              </mc:Choice>
              <mc:Fallback>
                <p:oleObj name="Visio" r:id="rId10" imgW="3077870" imgH="1506322"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5" name="TextBox 14"/>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 Bit Cells</a:t>
            </a:r>
          </a:p>
        </p:txBody>
      </p:sp>
    </p:spTree>
    <p:extLst>
      <p:ext uri="{BB962C8B-B14F-4D97-AF65-F5344CB8AC3E}">
        <p14:creationId xmlns:p14="http://schemas.microsoft.com/office/powerpoint/2010/main" val="22337204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307517620"/>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8218" name="Visio" r:id="rId12" imgW="1164946" imgH="620573" progId="Visio.Drawing.11">
                  <p:embed/>
                </p:oleObj>
              </mc:Choice>
              <mc:Fallback>
                <p:oleObj name="Visio" r:id="rId12" imgW="1164946" imgH="620573"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585090267"/>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8219" name="Visio" r:id="rId14" imgW="3077870" imgH="1506322" progId="Visio.Drawing.11">
                  <p:embed/>
                </p:oleObj>
              </mc:Choice>
              <mc:Fallback>
                <p:oleObj name="Visio" r:id="rId14" imgW="3077870" imgH="1506322"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5" name="Text Box 9"/>
          <p:cNvSpPr txBox="1">
            <a:spLocks noChangeArrowheads="1"/>
          </p:cNvSpPr>
          <p:nvPr>
            <p:custDataLst>
              <p:tags r:id="rId6"/>
            </p:custDataLst>
          </p:nvPr>
        </p:nvSpPr>
        <p:spPr bwMode="auto">
          <a:xfrm>
            <a:off x="4648200" y="3429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0</a:t>
            </a:r>
          </a:p>
        </p:txBody>
      </p:sp>
      <p:sp>
        <p:nvSpPr>
          <p:cNvPr id="982026" name="Text Box 10"/>
          <p:cNvSpPr txBox="1">
            <a:spLocks noChangeArrowheads="1"/>
          </p:cNvSpPr>
          <p:nvPr>
            <p:custDataLst>
              <p:tags r:id="rId7"/>
            </p:custDataLst>
          </p:nvPr>
        </p:nvSpPr>
        <p:spPr bwMode="auto">
          <a:xfrm>
            <a:off x="4648200" y="4648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1</a:t>
            </a:r>
          </a:p>
        </p:txBody>
      </p:sp>
      <p:sp>
        <p:nvSpPr>
          <p:cNvPr id="982027" name="Text Box 11"/>
          <p:cNvSpPr txBox="1">
            <a:spLocks noChangeArrowheads="1"/>
          </p:cNvSpPr>
          <p:nvPr>
            <p:custDataLst>
              <p:tags r:id="rId8"/>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982028" name="Text Box 12"/>
          <p:cNvSpPr txBox="1">
            <a:spLocks noChangeArrowheads="1"/>
          </p:cNvSpPr>
          <p:nvPr>
            <p:custDataLst>
              <p:tags r:id="rId9"/>
            </p:custDataLst>
          </p:nvPr>
        </p:nvSpPr>
        <p:spPr bwMode="auto">
          <a:xfrm>
            <a:off x="7391400" y="46323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15" name="TextBox 14"/>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 Bit Cells</a:t>
            </a:r>
          </a:p>
        </p:txBody>
      </p:sp>
    </p:spTree>
    <p:extLst>
      <p:ext uri="{BB962C8B-B14F-4D97-AF65-F5344CB8AC3E}">
        <p14:creationId xmlns:p14="http://schemas.microsoft.com/office/powerpoint/2010/main" val="957308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202269613"/>
              </p:ext>
            </p:extLst>
          </p:nvPr>
        </p:nvGraphicFramePr>
        <p:xfrm>
          <a:off x="1219200" y="2825405"/>
          <a:ext cx="6553200" cy="3499195"/>
        </p:xfrm>
        <a:graphic>
          <a:graphicData uri="http://schemas.openxmlformats.org/presentationml/2006/ole">
            <mc:AlternateContent xmlns:mc="http://schemas.openxmlformats.org/markup-compatibility/2006">
              <mc:Choice xmlns:v="urn:schemas-microsoft-com:vml" Requires="v">
                <p:oleObj spid="_x0000_s9230" name="VISIO" r:id="rId8" imgW="4036320" imgH="2255400" progId="Visio.Drawing.6">
                  <p:embed/>
                </p:oleObj>
              </mc:Choice>
              <mc:Fallback>
                <p:oleObj name="VISIO" r:id="rId8" imgW="4036320" imgH="2255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2825405"/>
                        <a:ext cx="6553200" cy="3499195"/>
                      </a:xfrm>
                      <a:prstGeom prst="rect">
                        <a:avLst/>
                      </a:prstGeom>
                    </p:spPr>
                  </p:pic>
                </p:oleObj>
              </mc:Fallback>
            </mc:AlternateContent>
          </a:graphicData>
        </a:graphic>
      </p:graphicFrame>
      <p:sp>
        <p:nvSpPr>
          <p:cNvPr id="983046" name="Rectangle 6"/>
          <p:cNvSpPr>
            <a:spLocks noChangeArrowheads="1"/>
          </p:cNvSpPr>
          <p:nvPr>
            <p:custDataLst>
              <p:tags r:id="rId3"/>
            </p:custDataLst>
          </p:nvPr>
        </p:nvSpPr>
        <p:spPr bwMode="auto">
          <a:xfrm>
            <a:off x="381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solidFill>
                  <a:srgbClr val="0070C0"/>
                </a:solidFill>
                <a:latin typeface="+mj-lt"/>
                <a:cs typeface="Arial" charset="0"/>
              </a:rPr>
              <a:t>Wordline</a:t>
            </a:r>
            <a:r>
              <a:rPr lang="en-US" sz="2600" b="1" dirty="0">
                <a:solidFill>
                  <a:srgbClr val="0070C0"/>
                </a:solidFill>
                <a:latin typeface="+mj-lt"/>
                <a:cs typeface="Arial" charset="0"/>
              </a:rPr>
              <a:t>: </a:t>
            </a:r>
          </a:p>
          <a:p>
            <a:pPr marL="742950" lvl="1" indent="-285750">
              <a:spcBef>
                <a:spcPct val="20000"/>
              </a:spcBef>
              <a:buFontTx/>
              <a:buChar char="–"/>
            </a:pPr>
            <a:r>
              <a:rPr lang="en-US" sz="1800" dirty="0">
                <a:latin typeface="+mj-lt"/>
                <a:cs typeface="Arial" charset="0"/>
              </a:rPr>
              <a:t>like an enable</a:t>
            </a:r>
          </a:p>
          <a:p>
            <a:pPr marL="742950" lvl="1" indent="-285750">
              <a:spcBef>
                <a:spcPct val="20000"/>
              </a:spcBef>
              <a:buFontTx/>
              <a:buChar char="–"/>
            </a:pPr>
            <a:r>
              <a:rPr lang="en-US" sz="1800" dirty="0">
                <a:latin typeface="+mj-lt"/>
                <a:cs typeface="Arial" charset="0"/>
              </a:rPr>
              <a:t>single row in memory array read/written</a:t>
            </a:r>
          </a:p>
          <a:p>
            <a:pPr marL="742950" lvl="1" indent="-285750">
              <a:spcBef>
                <a:spcPct val="20000"/>
              </a:spcBef>
              <a:buFontTx/>
              <a:buChar char="–"/>
            </a:pPr>
            <a:r>
              <a:rPr lang="en-US" sz="1800" dirty="0">
                <a:latin typeface="+mj-lt"/>
                <a:cs typeface="Arial" charset="0"/>
              </a:rPr>
              <a:t>corresponds to unique address</a:t>
            </a:r>
          </a:p>
          <a:p>
            <a:pPr marL="742950" lvl="1" indent="-285750">
              <a:spcBef>
                <a:spcPct val="20000"/>
              </a:spcBef>
              <a:buFontTx/>
              <a:buChar char="–"/>
            </a:pPr>
            <a:r>
              <a:rPr lang="en-US" sz="1800" dirty="0">
                <a:latin typeface="+mj-lt"/>
                <a:cs typeface="Arial" charset="0"/>
              </a:rPr>
              <a:t>only one </a:t>
            </a:r>
            <a:r>
              <a:rPr lang="en-US" sz="1800" dirty="0" err="1">
                <a:latin typeface="+mj-lt"/>
                <a:cs typeface="Arial" charset="0"/>
              </a:rPr>
              <a:t>wordline</a:t>
            </a:r>
            <a:r>
              <a:rPr lang="en-US" sz="1800" dirty="0">
                <a:latin typeface="+mj-lt"/>
                <a:cs typeface="Arial" charset="0"/>
              </a:rPr>
              <a:t> HIGH at once</a:t>
            </a:r>
            <a:endParaRPr lang="en-US" sz="2000" dirty="0">
              <a:latin typeface="+mj-lt"/>
              <a:cs typeface="Arial" charset="0"/>
            </a:endParaRPr>
          </a:p>
        </p:txBody>
      </p:sp>
      <p:sp>
        <p:nvSpPr>
          <p:cNvPr id="9830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a:t>
            </a:r>
          </a:p>
        </p:txBody>
      </p:sp>
    </p:spTree>
    <p:extLst>
      <p:ext uri="{BB962C8B-B14F-4D97-AF65-F5344CB8AC3E}">
        <p14:creationId xmlns:p14="http://schemas.microsoft.com/office/powerpoint/2010/main" val="29600546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298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2981"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Random access memory (RAM): </a:t>
            </a:r>
            <a:r>
              <a:rPr lang="en-US" sz="3200" b="1" dirty="0">
                <a:solidFill>
                  <a:srgbClr val="0070C0"/>
                </a:solidFill>
                <a:latin typeface="+mj-lt"/>
                <a:cs typeface="Arial" charset="0"/>
              </a:rPr>
              <a:t>volatile</a:t>
            </a:r>
          </a:p>
          <a:p>
            <a:pPr marL="342900" indent="-342900">
              <a:spcBef>
                <a:spcPct val="20000"/>
              </a:spcBef>
              <a:buFontTx/>
              <a:buChar char="•"/>
            </a:pPr>
            <a:r>
              <a:rPr lang="en-US" sz="3200" dirty="0">
                <a:latin typeface="+mj-lt"/>
                <a:cs typeface="Times New Roman" pitchFamily="18" charset="0"/>
              </a:rPr>
              <a:t>Read only memory (ROM): </a:t>
            </a:r>
            <a:r>
              <a:rPr lang="en-US" sz="3200" b="1" dirty="0">
                <a:solidFill>
                  <a:srgbClr val="0070C0"/>
                </a:solidFill>
                <a:latin typeface="+mj-lt"/>
                <a:cs typeface="Times New Roman" pitchFamily="18" charset="0"/>
              </a:rPr>
              <a:t>nonvolatile</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Types of Memory</a:t>
            </a:r>
          </a:p>
        </p:txBody>
      </p:sp>
    </p:spTree>
    <p:extLst>
      <p:ext uri="{BB962C8B-B14F-4D97-AF65-F5344CB8AC3E}">
        <p14:creationId xmlns:p14="http://schemas.microsoft.com/office/powerpoint/2010/main" val="34567843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5862</TotalTime>
  <Words>1248</Words>
  <Application>Microsoft Office PowerPoint</Application>
  <PresentationFormat>Presentazione su schermo (4:3)</PresentationFormat>
  <Paragraphs>364</Paragraphs>
  <Slides>41</Slides>
  <Notes>38</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2</vt:i4>
      </vt:variant>
      <vt:variant>
        <vt:lpstr>Titoli diapositive</vt:lpstr>
      </vt:variant>
      <vt:variant>
        <vt:i4>41</vt:i4>
      </vt:variant>
    </vt:vector>
  </HeadingPairs>
  <TitlesOfParts>
    <vt:vector size="50" baseType="lpstr">
      <vt:lpstr>AdvOTb18868a6.B</vt:lpstr>
      <vt:lpstr>Arial</vt:lpstr>
      <vt:lpstr>Calibri</vt:lpstr>
      <vt:lpstr>Courier New</vt:lpstr>
      <vt:lpstr>Symbol</vt:lpstr>
      <vt:lpstr>Times New Roman</vt:lpstr>
      <vt:lpstr>Office Theme</vt:lpstr>
      <vt:lpstr>VISIO</vt:lpstr>
      <vt:lpstr>Visio</vt:lpstr>
      <vt:lpstr>Memorie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Logic Using ROM/PLA/FPGA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salvatore Pontarelli</cp:lastModifiedBy>
  <cp:revision>121</cp:revision>
  <dcterms:created xsi:type="dcterms:W3CDTF">2012-08-07T04:56:47Z</dcterms:created>
  <dcterms:modified xsi:type="dcterms:W3CDTF">2021-12-03T09:09:04Z</dcterms:modified>
</cp:coreProperties>
</file>