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9" r:id="rId2"/>
    <p:sldId id="360" r:id="rId3"/>
    <p:sldId id="361" r:id="rId4"/>
    <p:sldId id="365" r:id="rId5"/>
    <p:sldId id="6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109" d="100"/>
          <a:sy n="109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6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Exercise 1.29 </a:t>
            </a:r>
            <a:r>
              <a:rPr lang="en-US" dirty="0"/>
              <a:t>Convert the following decimal numbers to 8-bit 2’s complement</a:t>
            </a:r>
          </a:p>
          <a:p>
            <a:pPr algn="l"/>
            <a:endParaRPr lang="en-US" dirty="0"/>
          </a:p>
          <a:p>
            <a:pPr marL="400050" lvl="1" indent="0">
              <a:buNone/>
            </a:pPr>
            <a:r>
              <a:rPr lang="it-IT" sz="3200" dirty="0"/>
              <a:t>(a) 4210</a:t>
            </a:r>
          </a:p>
          <a:p>
            <a:pPr marL="400050" lvl="1" indent="0">
              <a:buNone/>
            </a:pPr>
            <a:r>
              <a:rPr lang="it-IT" sz="3200" dirty="0"/>
              <a:t>(b) −6310</a:t>
            </a:r>
          </a:p>
          <a:p>
            <a:pPr marL="400050" lvl="1" indent="0">
              <a:buNone/>
            </a:pPr>
            <a:r>
              <a:rPr lang="it-IT" sz="3200" dirty="0"/>
              <a:t>(c) 12410</a:t>
            </a:r>
          </a:p>
          <a:p>
            <a:pPr marL="400050" lvl="1" indent="0">
              <a:buNone/>
            </a:pPr>
            <a:r>
              <a:rPr lang="it-IT" sz="3200" dirty="0"/>
              <a:t>(d) −12810</a:t>
            </a:r>
          </a:p>
          <a:p>
            <a:pPr marL="400050" lvl="1" indent="0">
              <a:buNone/>
            </a:pPr>
            <a:r>
              <a:rPr lang="it-IT" sz="3200" dirty="0"/>
              <a:t>(e) 13310</a:t>
            </a:r>
          </a:p>
        </p:txBody>
      </p:sp>
    </p:spTree>
    <p:extLst>
      <p:ext uri="{BB962C8B-B14F-4D97-AF65-F5344CB8AC3E}">
        <p14:creationId xmlns:p14="http://schemas.microsoft.com/office/powerpoint/2010/main" val="109089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Exercise 1.52/1.53</a:t>
            </a:r>
            <a:r>
              <a:rPr lang="en-US" dirty="0"/>
              <a:t> Perform the following additions of unsigned binary numbers. Indicate whether or not the sum overflows a 4-bit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(a) 1001</a:t>
            </a:r>
            <a:r>
              <a:rPr lang="en-GB" baseline="-25000" dirty="0"/>
              <a:t>2</a:t>
            </a:r>
            <a:r>
              <a:rPr lang="en-GB" dirty="0"/>
              <a:t> + 0100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(b) 1101</a:t>
            </a:r>
            <a:r>
              <a:rPr lang="en-GB" baseline="-25000" dirty="0"/>
              <a:t>2</a:t>
            </a:r>
            <a:r>
              <a:rPr lang="en-GB" dirty="0"/>
              <a:t> + 1011</a:t>
            </a:r>
            <a:r>
              <a:rPr lang="en-GB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(c) 10011001</a:t>
            </a:r>
            <a:r>
              <a:rPr lang="en-GB" baseline="-25000" dirty="0"/>
              <a:t>2</a:t>
            </a:r>
            <a:r>
              <a:rPr lang="en-GB" dirty="0"/>
              <a:t> + 01000100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(d) 11010010</a:t>
            </a:r>
            <a:r>
              <a:rPr lang="en-GB" baseline="-25000" dirty="0"/>
              <a:t>2</a:t>
            </a:r>
            <a:r>
              <a:rPr lang="en-GB" dirty="0"/>
              <a:t> + 10110110</a:t>
            </a:r>
            <a:r>
              <a:rPr lang="en-GB" baseline="-25000" dirty="0"/>
              <a:t>2</a:t>
            </a:r>
            <a:endParaRPr lang="en-US" b="1" baseline="-25000" dirty="0"/>
          </a:p>
          <a:p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484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Exercise 1.59</a:t>
            </a:r>
            <a:r>
              <a:rPr lang="en-US" dirty="0"/>
              <a:t> Perform the following additions of unsigned hexadecimal numbers. Indicate whether or not the sum overflows an 8-bit (two hex digit) result.</a:t>
            </a:r>
          </a:p>
          <a:p>
            <a:endParaRPr lang="en-US" sz="2400" b="1" baseline="-25000" dirty="0"/>
          </a:p>
          <a:p>
            <a:pPr marL="0" indent="0">
              <a:buNone/>
            </a:pPr>
            <a:r>
              <a:rPr lang="en-GB" sz="2400" dirty="0"/>
              <a:t>(a) 22</a:t>
            </a:r>
            <a:r>
              <a:rPr lang="en-GB" sz="2400" baseline="-25000" dirty="0"/>
              <a:t>16</a:t>
            </a:r>
            <a:r>
              <a:rPr lang="en-GB" sz="2400" dirty="0"/>
              <a:t> + 8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73</a:t>
            </a:r>
            <a:r>
              <a:rPr lang="en-GB" sz="2400" baseline="-25000" dirty="0"/>
              <a:t>16</a:t>
            </a:r>
            <a:r>
              <a:rPr lang="en-GB" sz="2400" dirty="0"/>
              <a:t> + 2C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7F</a:t>
            </a:r>
            <a:r>
              <a:rPr lang="en-GB" sz="2400" baseline="-25000" dirty="0"/>
              <a:t>16</a:t>
            </a:r>
            <a:r>
              <a:rPr lang="en-GB" sz="2400" dirty="0"/>
              <a:t> + 7F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(d) C2</a:t>
            </a:r>
            <a:r>
              <a:rPr lang="en-GB" sz="2400" baseline="-25000" dirty="0"/>
              <a:t>16</a:t>
            </a:r>
            <a:r>
              <a:rPr lang="en-GB" sz="2400" dirty="0"/>
              <a:t> + A4</a:t>
            </a:r>
            <a:r>
              <a:rPr lang="en-GB" sz="2400" baseline="-25000" dirty="0"/>
              <a:t>16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019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1.64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/>
              <a:t>In a binary coded decimal (BCD) system, 4 bits are used to represent a decimal digit from 0 to 9. For example, 3710 is written as </a:t>
            </a:r>
            <a:r>
              <a:rPr lang="it-IT" dirty="0"/>
              <a:t>0011_0111</a:t>
            </a:r>
            <a:r>
              <a:rPr lang="it-IT" baseline="-25000" dirty="0"/>
              <a:t>BCD</a:t>
            </a:r>
            <a:r>
              <a:rPr lang="it-IT" dirty="0"/>
              <a:t>.</a:t>
            </a:r>
          </a:p>
          <a:p>
            <a:r>
              <a:rPr lang="en-US" dirty="0"/>
              <a:t>(a) Write 28910 in BCD</a:t>
            </a:r>
          </a:p>
          <a:p>
            <a:r>
              <a:rPr lang="en-US" dirty="0"/>
              <a:t>(b) Convert 1001_0101_0001</a:t>
            </a:r>
            <a:r>
              <a:rPr lang="it-IT" baseline="-25000" dirty="0"/>
              <a:t>BCD</a:t>
            </a:r>
            <a:r>
              <a:rPr lang="en-US" dirty="0"/>
              <a:t> to decimal</a:t>
            </a:r>
          </a:p>
          <a:p>
            <a:r>
              <a:rPr lang="en-US" dirty="0"/>
              <a:t>(c) Convert 0110_1001</a:t>
            </a:r>
            <a:r>
              <a:rPr lang="it-IT" baseline="-25000" dirty="0"/>
              <a:t>BCD</a:t>
            </a:r>
            <a:r>
              <a:rPr lang="en-US" dirty="0"/>
              <a:t> to binary</a:t>
            </a:r>
          </a:p>
          <a:p>
            <a:r>
              <a:rPr lang="en-US" dirty="0"/>
              <a:t>(d) Explain why BCD might be a useful way to represent numbers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9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-99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Moltiplicare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sinistra.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32A6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  <a:p>
            <a:pPr marL="342900" indent="-342900" algn="l">
              <a:buAutoNum type="alphaLcParenBoth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51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19197</TotalTime>
  <Words>343</Words>
  <Application>Microsoft Office PowerPoint</Application>
  <PresentationFormat>Presentazione su schermo (4:3)</PresentationFormat>
  <Paragraphs>54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AdvOTb18868a6.B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Exercise 1.64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163</cp:revision>
  <cp:lastPrinted>2019-05-09T13:56:59Z</cp:lastPrinted>
  <dcterms:created xsi:type="dcterms:W3CDTF">2012-08-07T04:56:47Z</dcterms:created>
  <dcterms:modified xsi:type="dcterms:W3CDTF">2021-10-04T17:40:47Z</dcterms:modified>
</cp:coreProperties>
</file>