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7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68" r:id="rId2"/>
    <p:sldId id="369" r:id="rId3"/>
    <p:sldId id="302" r:id="rId4"/>
    <p:sldId id="303" r:id="rId5"/>
    <p:sldId id="304" r:id="rId6"/>
    <p:sldId id="305" r:id="rId7"/>
    <p:sldId id="306" r:id="rId8"/>
    <p:sldId id="307" r:id="rId9"/>
    <p:sldId id="390" r:id="rId10"/>
    <p:sldId id="288" r:id="rId11"/>
    <p:sldId id="392" r:id="rId12"/>
    <p:sldId id="292" r:id="rId13"/>
    <p:sldId id="293" r:id="rId14"/>
    <p:sldId id="359" r:id="rId15"/>
    <p:sldId id="393" r:id="rId16"/>
    <p:sldId id="406" r:id="rId17"/>
    <p:sldId id="298" r:id="rId18"/>
    <p:sldId id="40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8684" autoAdjust="0"/>
    <p:restoredTop sz="95712" autoAdjust="0"/>
  </p:normalViewPr>
  <p:slideViewPr>
    <p:cSldViewPr>
      <p:cViewPr varScale="1">
        <p:scale>
          <a:sx n="131" d="100"/>
          <a:sy n="131" d="100"/>
        </p:scale>
        <p:origin x="102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049E8-B95F-B049-91B3-74E8ED24C124}" type="datetime6">
              <a:rPr lang="en-US" smtClean="0"/>
              <a:t>October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B10FD-5A73-6041-BAC0-E2D4E2B548BD}" type="datetime6">
              <a:rPr lang="en-US" smtClean="0"/>
              <a:t>October 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62CA1D-B55A-4545-9970-3CE0013BB3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A7420CF-85C7-A34B-908A-4751C689154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0C64C-6F6E-694A-B36E-FBB2E50731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0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69010-F3BB-4668-BEDA-1437D9B3C51A}" type="slidenum">
              <a:rPr lang="en-US"/>
              <a:pPr/>
              <a:t>10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9AE404-AC6E-4BB2-A1B0-D727B91D93E6}" type="slidenum">
              <a:rPr lang="en-US"/>
              <a:pPr/>
              <a:t>11</a:t>
            </a:fld>
            <a:endParaRPr lang="en-US"/>
          </a:p>
        </p:txBody>
      </p:sp>
      <p:sp>
        <p:nvSpPr>
          <p:cNvPr id="106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CF4E0-26B8-42A5-BD73-2A09CF620B70}" type="slidenum">
              <a:rPr lang="en-US"/>
              <a:pPr/>
              <a:t>12</a:t>
            </a:fld>
            <a:endParaRPr lang="en-US"/>
          </a:p>
        </p:txBody>
      </p:sp>
      <p:sp>
        <p:nvSpPr>
          <p:cNvPr id="106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0A32C-35BC-4591-B532-2FC89FF01549}" type="slidenum">
              <a:rPr lang="en-US"/>
              <a:pPr/>
              <a:t>13</a:t>
            </a:fld>
            <a:endParaRPr lang="en-US"/>
          </a:p>
        </p:txBody>
      </p:sp>
      <p:sp>
        <p:nvSpPr>
          <p:cNvPr id="106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23AB6-2A37-405E-90E9-CB240893B04C}" type="slidenum">
              <a:rPr lang="en-US"/>
              <a:pPr/>
              <a:t>14</a:t>
            </a:fld>
            <a:endParaRPr lang="en-US"/>
          </a:p>
        </p:txBody>
      </p:sp>
      <p:sp>
        <p:nvSpPr>
          <p:cNvPr id="112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23AB6-2A37-405E-90E9-CB240893B04C}" type="slidenum">
              <a:rPr lang="en-US"/>
              <a:pPr/>
              <a:t>15</a:t>
            </a:fld>
            <a:endParaRPr lang="en-US"/>
          </a:p>
        </p:txBody>
      </p:sp>
      <p:sp>
        <p:nvSpPr>
          <p:cNvPr id="112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23AB6-2A37-405E-90E9-CB240893B04C}" type="slidenum">
              <a:rPr lang="en-US"/>
              <a:pPr/>
              <a:t>16</a:t>
            </a:fld>
            <a:endParaRPr lang="en-US"/>
          </a:p>
        </p:txBody>
      </p:sp>
      <p:sp>
        <p:nvSpPr>
          <p:cNvPr id="112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56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6D984F-F7A1-4BB7-AC8D-C7877406EE02}" type="slidenum">
              <a:rPr lang="en-US"/>
              <a:pPr/>
              <a:t>17</a:t>
            </a:fld>
            <a:endParaRPr lang="en-US"/>
          </a:p>
        </p:txBody>
      </p:sp>
      <p:sp>
        <p:nvSpPr>
          <p:cNvPr id="113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6D984F-F7A1-4BB7-AC8D-C7877406EE02}" type="slidenum">
              <a:rPr lang="en-US"/>
              <a:pPr/>
              <a:t>18</a:t>
            </a:fld>
            <a:endParaRPr lang="en-US"/>
          </a:p>
        </p:txBody>
      </p:sp>
      <p:sp>
        <p:nvSpPr>
          <p:cNvPr id="113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2FBFED-6455-C245-B2BE-02BF898C2A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4041E49-05F9-F441-BE5B-5DF0E276986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B790A-E7B9-9440-B5A7-FCE9B20F72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2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474C0C-F1AB-7C42-98B4-3DC587E7B5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6D5E715-A625-C843-8076-C63C4CCAF60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9F215-FF8E-B04A-8C91-1AC308D214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7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00F00F-792D-5140-B168-6D016FD35A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B74C905-70DF-6343-A920-EBBA25ED134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047E1-1851-8F4A-967A-56028B85B5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93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D32CBD-8696-F946-96C2-9FA057275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6556A4F-80C1-854A-B6AA-FF4ED2D39F1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0A41B-BBF9-2A43-9B54-15151CB586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81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E242BC-A0A1-DF41-8B7D-B911AF9526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A2FD83F-588E-2F4A-B1A8-C4E04EDB004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73F2B-CA2F-CB45-AF67-5D6C71B251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1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E0F8AC-D29A-944D-A9FD-46CF429B09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6DB5146-B349-0F40-BC8E-FFBCD15B882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170E0-399C-6F43-9AC2-AF3ECE47C7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07D653-48D8-3C4B-8EBE-809F15388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9259302-5774-3142-9F11-48113CCE747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4AB64-5733-734A-BC55-0B53794B55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95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84A4CB-4B48-4164-AE41-0C102DFCE321}" type="slidenum">
              <a:rPr lang="en-US"/>
              <a:pPr/>
              <a:t>9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8.w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10.xml"/><Relationship Id="rId7" Type="http://schemas.openxmlformats.org/officeDocument/2006/relationships/image" Target="../media/image2.wmf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13.xml"/><Relationship Id="rId7" Type="http://schemas.openxmlformats.org/officeDocument/2006/relationships/image" Target="../media/image4.w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tags" Target="../tags/tag22.xml"/><Relationship Id="rId7" Type="http://schemas.openxmlformats.org/officeDocument/2006/relationships/oleObject" Target="../embeddings/oleObject5.bin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7.wmf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759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“Taking the Two’s complement” </a:t>
            </a:r>
            <a:r>
              <a:rPr lang="en-US" sz="3200" b="1" dirty="0">
                <a:latin typeface="+mj-lt"/>
              </a:rPr>
              <a:t>flips the sign</a:t>
            </a:r>
            <a:r>
              <a:rPr lang="en-US" sz="3200" dirty="0">
                <a:latin typeface="+mj-lt"/>
              </a:rPr>
              <a:t> of a two’s complement number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</a:rPr>
              <a:t>Method: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j-lt"/>
              </a:rPr>
              <a:t>Invert the bits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j-lt"/>
              </a:rPr>
              <a:t>Add 1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</a:rPr>
              <a:t>Example:</a:t>
            </a:r>
            <a:r>
              <a:rPr lang="en-US" sz="3200" dirty="0">
                <a:latin typeface="+mj-lt"/>
              </a:rPr>
              <a:t> Flip the sign of 3</a:t>
            </a:r>
            <a:r>
              <a:rPr lang="en-US" sz="3200" baseline="-25000" dirty="0">
                <a:latin typeface="+mj-lt"/>
              </a:rPr>
              <a:t>10</a:t>
            </a:r>
            <a:r>
              <a:rPr lang="en-US" sz="3200" dirty="0">
                <a:latin typeface="+mj-lt"/>
              </a:rPr>
              <a:t> = 0011</a:t>
            </a:r>
            <a:r>
              <a:rPr lang="en-US" sz="3200" baseline="-25000" dirty="0">
                <a:latin typeface="+mj-lt"/>
              </a:rPr>
              <a:t>2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+mj-lt"/>
              </a:rPr>
              <a:t>1100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+mj-lt"/>
              </a:rPr>
              <a:t>+    1</a:t>
            </a:r>
          </a:p>
          <a:p>
            <a:pPr marL="1371600" lvl="2" indent="-4572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</a:rPr>
              <a:t>      </a:t>
            </a:r>
            <a:r>
              <a:rPr lang="en-US" sz="10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1101 = -3</a:t>
            </a:r>
            <a:r>
              <a:rPr lang="en-US" sz="2400" b="1" baseline="-25000" dirty="0">
                <a:solidFill>
                  <a:srgbClr val="0070C0"/>
                </a:solidFill>
                <a:latin typeface="+mj-lt"/>
              </a:rPr>
              <a:t>10</a:t>
            </a:r>
          </a:p>
        </p:txBody>
      </p:sp>
      <p:sp>
        <p:nvSpPr>
          <p:cNvPr id="6759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981200" y="5029200"/>
            <a:ext cx="914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“Taking the Two’s Complement”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41910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4724400"/>
            <a:ext cx="1524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1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4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394618"/>
            <a:ext cx="8229600" cy="4525963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 &lt;&lt; 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 = </a:t>
            </a:r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cs typeface="Times New Roman" pitchFamily="18" charset="0"/>
              </a:rPr>
              <a:t>×</a:t>
            </a:r>
            <a:r>
              <a:rPr lang="en-US" b="1" dirty="0">
                <a:solidFill>
                  <a:schemeClr val="accent1"/>
                </a:solidFill>
              </a:rPr>
              <a:t> 2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</a:p>
          <a:p>
            <a:pPr lvl="1"/>
            <a:r>
              <a:rPr lang="en-US" sz="2600" b="1" dirty="0"/>
              <a:t>Example:</a:t>
            </a:r>
            <a:r>
              <a:rPr lang="en-US" sz="2600" dirty="0"/>
              <a:t> 00001 &lt;&lt; 2  = 00100  (1 </a:t>
            </a:r>
            <a:r>
              <a:rPr lang="en-US" sz="2600" dirty="0">
                <a:cs typeface="Times New Roman" pitchFamily="18" charset="0"/>
              </a:rPr>
              <a:t>× 2</a:t>
            </a:r>
            <a:r>
              <a:rPr lang="en-US" sz="2600" baseline="30000" dirty="0">
                <a:cs typeface="Times New Roman" pitchFamily="18" charset="0"/>
              </a:rPr>
              <a:t>2</a:t>
            </a:r>
            <a:r>
              <a:rPr lang="en-US" sz="2600" dirty="0">
                <a:cs typeface="Times New Roman" pitchFamily="18" charset="0"/>
              </a:rPr>
              <a:t> = 4)</a:t>
            </a:r>
          </a:p>
          <a:p>
            <a:pPr lvl="1"/>
            <a:r>
              <a:rPr lang="en-US" sz="2600" b="1" dirty="0"/>
              <a:t>Example: </a:t>
            </a:r>
            <a:r>
              <a:rPr lang="en-US" sz="2600" dirty="0"/>
              <a:t>11101 &lt;&lt; 2  = 10100  (-3 </a:t>
            </a:r>
            <a:r>
              <a:rPr lang="en-US" sz="2600" dirty="0">
                <a:cs typeface="Times New Roman" pitchFamily="18" charset="0"/>
              </a:rPr>
              <a:t>× 2</a:t>
            </a:r>
            <a:r>
              <a:rPr lang="en-US" sz="2600" baseline="30000" dirty="0">
                <a:cs typeface="Times New Roman" pitchFamily="18" charset="0"/>
              </a:rPr>
              <a:t>2</a:t>
            </a:r>
            <a:r>
              <a:rPr lang="en-US" sz="2600" dirty="0">
                <a:cs typeface="Times New Roman" pitchFamily="18" charset="0"/>
              </a:rPr>
              <a:t> = -12)</a:t>
            </a:r>
            <a:endParaRPr lang="en-US" sz="2600" dirty="0"/>
          </a:p>
          <a:p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 &gt;&gt;&gt; 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 = </a:t>
            </a:r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cs typeface="Times New Roman" pitchFamily="18" charset="0"/>
              </a:rPr>
              <a:t>÷</a:t>
            </a:r>
            <a:r>
              <a:rPr lang="en-US" b="1" dirty="0">
                <a:solidFill>
                  <a:schemeClr val="accent1"/>
                </a:solidFill>
              </a:rPr>
              <a:t> 2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</a:p>
          <a:p>
            <a:pPr lvl="1"/>
            <a:r>
              <a:rPr lang="en-US" sz="2600" b="1" dirty="0"/>
              <a:t>Example:</a:t>
            </a:r>
            <a:r>
              <a:rPr lang="en-US" sz="2600" dirty="0"/>
              <a:t> 01000 &gt;&gt;&gt; 2 = 00010  (8 </a:t>
            </a:r>
            <a:r>
              <a:rPr lang="en-US" sz="2600" dirty="0">
                <a:cs typeface="Times New Roman" pitchFamily="18" charset="0"/>
              </a:rPr>
              <a:t>÷ 2</a:t>
            </a:r>
            <a:r>
              <a:rPr lang="en-US" sz="2600" baseline="30000" dirty="0">
                <a:cs typeface="Times New Roman" pitchFamily="18" charset="0"/>
              </a:rPr>
              <a:t>2</a:t>
            </a:r>
            <a:r>
              <a:rPr lang="en-US" sz="2600" dirty="0">
                <a:cs typeface="Times New Roman" pitchFamily="18" charset="0"/>
              </a:rPr>
              <a:t> = 2)</a:t>
            </a:r>
            <a:endParaRPr lang="en-US" sz="2600" dirty="0"/>
          </a:p>
          <a:p>
            <a:pPr lvl="1"/>
            <a:r>
              <a:rPr lang="en-US" sz="2600" b="1" dirty="0"/>
              <a:t>Example:</a:t>
            </a:r>
            <a:r>
              <a:rPr lang="en-US" sz="2600" dirty="0"/>
              <a:t> 10000 &gt;&gt;&gt; 2 = 11100  (-16 </a:t>
            </a:r>
            <a:r>
              <a:rPr lang="en-US" sz="2600" dirty="0">
                <a:cs typeface="Times New Roman" pitchFamily="18" charset="0"/>
              </a:rPr>
              <a:t>÷ 2</a:t>
            </a:r>
            <a:r>
              <a:rPr lang="en-US" sz="2600" baseline="30000" dirty="0">
                <a:cs typeface="Times New Roman" pitchFamily="18" charset="0"/>
              </a:rPr>
              <a:t>2</a:t>
            </a:r>
            <a:r>
              <a:rPr lang="en-US" sz="2600" dirty="0">
                <a:cs typeface="Times New Roman" pitchFamily="18" charset="0"/>
              </a:rPr>
              <a:t> = -4)</a:t>
            </a:r>
          </a:p>
        </p:txBody>
      </p:sp>
      <p:sp>
        <p:nvSpPr>
          <p:cNvPr id="94720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Shifters as Multipliers, Dividers</a:t>
            </a:r>
          </a:p>
        </p:txBody>
      </p:sp>
    </p:spTree>
    <p:extLst>
      <p:ext uri="{BB962C8B-B14F-4D97-AF65-F5344CB8AC3E}">
        <p14:creationId xmlns:p14="http://schemas.microsoft.com/office/powerpoint/2010/main" val="128320333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13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Numbers we can represent using binary representations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Positive numbers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Unsigned binary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Negative numbers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Two’s complement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Sign/magnitude numbers</a:t>
            </a:r>
          </a:p>
          <a:p>
            <a:pPr lvl="2"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What about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fractions</a:t>
            </a:r>
            <a:r>
              <a:rPr lang="en-US" sz="3200" dirty="0">
                <a:latin typeface="+mj-lt"/>
                <a:cs typeface="Arial" charset="0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Number Systems</a:t>
            </a:r>
          </a:p>
        </p:txBody>
      </p:sp>
    </p:spTree>
    <p:extLst>
      <p:ext uri="{BB962C8B-B14F-4D97-AF65-F5344CB8AC3E}">
        <p14:creationId xmlns:p14="http://schemas.microsoft.com/office/powerpoint/2010/main" val="422204494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23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Two common notations: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Fixed-point: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binary point fixed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Floating-point: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binary point floats to the right of the most significant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Numbers with Fractions</a:t>
            </a:r>
          </a:p>
        </p:txBody>
      </p:sp>
    </p:spTree>
    <p:extLst>
      <p:ext uri="{BB962C8B-B14F-4D97-AF65-F5344CB8AC3E}">
        <p14:creationId xmlns:p14="http://schemas.microsoft.com/office/powerpoint/2010/main" val="118471726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349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1676400" y="1752600"/>
          <a:ext cx="6400800" cy="224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389960" imgH="487800" progId="Visio.Drawing.6">
                  <p:embed/>
                </p:oleObj>
              </mc:Choice>
              <mc:Fallback>
                <p:oleObj name="VISIO" r:id="rId6" imgW="1389960" imgH="487800" progId="Visio.Drawing.6">
                  <p:embed/>
                  <p:pic>
                    <p:nvPicPr>
                      <p:cNvPr id="9533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2600"/>
                        <a:ext cx="6400800" cy="224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3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33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6.75 using 4 integer bits and 4 fraction bits: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Binary point is implied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The number of integer and fraction bits must be agreed upon beforehand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Fixed-Point Numbers</a:t>
            </a:r>
          </a:p>
        </p:txBody>
      </p:sp>
    </p:spTree>
    <p:extLst>
      <p:ext uri="{BB962C8B-B14F-4D97-AF65-F5344CB8AC3E}">
        <p14:creationId xmlns:p14="http://schemas.microsoft.com/office/powerpoint/2010/main" val="406494344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64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Represent 7.5</a:t>
            </a:r>
            <a:r>
              <a:rPr lang="en-US" sz="3200" baseline="-25000" dirty="0">
                <a:latin typeface="+mj-lt"/>
                <a:cs typeface="Arial" charset="0"/>
              </a:rPr>
              <a:t>10</a:t>
            </a:r>
            <a:r>
              <a:rPr lang="en-US" sz="3200" dirty="0">
                <a:latin typeface="+mj-lt"/>
                <a:cs typeface="Arial" charset="0"/>
              </a:rPr>
              <a:t> using 4 integer bits and 4 fraction bits.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			</a:t>
            </a:r>
            <a:endParaRPr lang="en-US" sz="3200" b="1" dirty="0">
              <a:solidFill>
                <a:schemeClr val="accent1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Fixed-Point Number Example</a:t>
            </a:r>
          </a:p>
        </p:txBody>
      </p:sp>
    </p:spTree>
    <p:extLst>
      <p:ext uri="{BB962C8B-B14F-4D97-AF65-F5344CB8AC3E}">
        <p14:creationId xmlns:p14="http://schemas.microsoft.com/office/powerpoint/2010/main" val="104045588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64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Represent 7.5</a:t>
            </a:r>
            <a:r>
              <a:rPr lang="en-US" sz="3200" baseline="-25000" dirty="0">
                <a:latin typeface="+mj-lt"/>
                <a:cs typeface="Arial" charset="0"/>
              </a:rPr>
              <a:t>10</a:t>
            </a:r>
            <a:r>
              <a:rPr lang="en-US" sz="3200" dirty="0">
                <a:latin typeface="+mj-lt"/>
                <a:cs typeface="Arial" charset="0"/>
              </a:rPr>
              <a:t> using 4 integer bits and 4 fraction bits.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			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01111000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Fixed-Point Number Example</a:t>
            </a:r>
          </a:p>
        </p:txBody>
      </p:sp>
    </p:spTree>
    <p:extLst>
      <p:ext uri="{BB962C8B-B14F-4D97-AF65-F5344CB8AC3E}">
        <p14:creationId xmlns:p14="http://schemas.microsoft.com/office/powerpoint/2010/main" val="2214674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64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dirty="0" err="1">
                <a:latin typeface="Times New Roman" pitchFamily="18" charset="0"/>
                <a:cs typeface="Arial" charset="0"/>
              </a:rPr>
              <a:t>Separare</a:t>
            </a:r>
            <a:r>
              <a:rPr lang="en-US" sz="3200" dirty="0">
                <a:latin typeface="Times New Roman" pitchFamily="18" charset="0"/>
                <a:cs typeface="Arial" charset="0"/>
              </a:rPr>
              <a:t> la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parte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intera</a:t>
            </a:r>
            <a:r>
              <a:rPr lang="en-US" sz="3200" dirty="0">
                <a:latin typeface="Times New Roman" pitchFamily="18" charset="0"/>
                <a:cs typeface="Arial" charset="0"/>
              </a:rPr>
              <a:t> da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quella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frazionaria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dirty="0">
                <a:latin typeface="Times New Roman" pitchFamily="18" charset="0"/>
                <a:cs typeface="Arial" charset="0"/>
              </a:rPr>
              <a:t>Per la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parte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intera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usare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gli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algoritmi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noti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dirty="0" err="1">
                <a:latin typeface="Times New Roman" pitchFamily="18" charset="0"/>
                <a:cs typeface="Arial" charset="0"/>
              </a:rPr>
              <a:t>moltiplicare</a:t>
            </a:r>
            <a:r>
              <a:rPr lang="en-US" sz="3200" dirty="0">
                <a:latin typeface="Times New Roman" pitchFamily="18" charset="0"/>
                <a:cs typeface="Arial" charset="0"/>
              </a:rPr>
              <a:t> la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parte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frazionaria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p=</a:t>
            </a:r>
            <a:r>
              <a:rPr lang="en-US" sz="3200" dirty="0">
                <a:latin typeface="Times New Roman" pitchFamily="18" charset="0"/>
                <a:cs typeface="Arial" charset="0"/>
              </a:rPr>
              <a:t> 2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 p</a:t>
            </a:r>
          </a:p>
          <a:p>
            <a:pPr lvl="1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Se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p</a:t>
            </a:r>
            <a:r>
              <a:rPr lang="en-US" sz="3200" dirty="0">
                <a:latin typeface="Times New Roman" pitchFamily="18" charset="0"/>
                <a:cs typeface="Arial" charset="0"/>
              </a:rPr>
              <a:t>&lt;1 la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cifra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successiva</a:t>
            </a:r>
            <a:r>
              <a:rPr lang="en-US" sz="3200" dirty="0">
                <a:latin typeface="Times New Roman" pitchFamily="18" charset="0"/>
                <a:cs typeface="Arial" charset="0"/>
              </a:rPr>
              <a:t> è 0.</a:t>
            </a:r>
          </a:p>
          <a:p>
            <a:pPr lvl="1">
              <a:spcBef>
                <a:spcPct val="20000"/>
              </a:spcBef>
            </a:pPr>
            <a:r>
              <a:rPr lang="en-US" sz="3200" dirty="0" err="1">
                <a:latin typeface="Times New Roman" pitchFamily="18" charset="0"/>
                <a:cs typeface="Arial" charset="0"/>
              </a:rPr>
              <a:t>Altrimenti</a:t>
            </a:r>
            <a:r>
              <a:rPr lang="en-US" sz="3200" dirty="0">
                <a:latin typeface="Times New Roman" pitchFamily="18" charset="0"/>
                <a:cs typeface="Arial" charset="0"/>
              </a:rPr>
              <a:t> la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cifra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successiva</a:t>
            </a:r>
            <a:r>
              <a:rPr lang="en-US" sz="3200" dirty="0">
                <a:latin typeface="Times New Roman" pitchFamily="18" charset="0"/>
                <a:cs typeface="Arial" charset="0"/>
              </a:rPr>
              <a:t> è 1 ed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alla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parte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frazionaria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p =p-1 . 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dirty="0">
                <a:latin typeface="Times New Roman" pitchFamily="18" charset="0"/>
                <a:cs typeface="Arial" charset="0"/>
              </a:rPr>
              <a:t>Se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p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Times New Roman" pitchFamily="18" charset="0"/>
                <a:cs typeface="Arial" charset="0"/>
                <a:sym typeface="Symbol" panose="05050102010706020507" pitchFamily="18" charset="2"/>
              </a:rPr>
              <a:t> 0 </a:t>
            </a:r>
            <a:r>
              <a:rPr lang="en-US" sz="3200" dirty="0" err="1">
                <a:latin typeface="Times New Roman" pitchFamily="18" charset="0"/>
                <a:cs typeface="Arial" charset="0"/>
                <a:sym typeface="Symbol" panose="05050102010706020507" pitchFamily="18" charset="2"/>
              </a:rPr>
              <a:t>torna</a:t>
            </a:r>
            <a:r>
              <a:rPr lang="en-US" sz="3200" dirty="0">
                <a:latin typeface="Times New Roman" pitchFamily="18" charset="0"/>
                <a:cs typeface="Arial" charset="0"/>
                <a:sym typeface="Symbol" panose="05050102010706020507" pitchFamily="18" charset="2"/>
              </a:rPr>
              <a:t> a 3. </a:t>
            </a:r>
            <a:r>
              <a:rPr lang="en-US" sz="3200" dirty="0" err="1">
                <a:latin typeface="Times New Roman" pitchFamily="18" charset="0"/>
                <a:cs typeface="Arial" charset="0"/>
                <a:sym typeface="Symbol" panose="05050102010706020507" pitchFamily="18" charset="2"/>
              </a:rPr>
              <a:t>Altrimenti</a:t>
            </a:r>
            <a:r>
              <a:rPr lang="en-US" sz="3200" dirty="0">
                <a:latin typeface="Times New Roman" pitchFamily="18" charset="0"/>
                <a:cs typeface="Arial" charset="0"/>
                <a:sym typeface="Symbol" panose="05050102010706020507" pitchFamily="18" charset="2"/>
              </a:rPr>
              <a:t> </a:t>
            </a:r>
            <a:r>
              <a:rPr lang="en-US" sz="3200" dirty="0" err="1">
                <a:latin typeface="Times New Roman" pitchFamily="18" charset="0"/>
                <a:cs typeface="Arial" charset="0"/>
                <a:sym typeface="Symbol" panose="05050102010706020507" pitchFamily="18" charset="2"/>
              </a:rPr>
              <a:t>finisci</a:t>
            </a:r>
            <a:r>
              <a:rPr lang="en-US" sz="3200" dirty="0">
                <a:latin typeface="Times New Roman" pitchFamily="18" charset="0"/>
                <a:cs typeface="Arial" charset="0"/>
                <a:sym typeface="Symbol" panose="05050102010706020507" pitchFamily="18" charset="2"/>
              </a:rPr>
              <a:t>.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lvl="1">
              <a:spcBef>
                <a:spcPct val="20000"/>
              </a:spcBef>
            </a:pPr>
            <a:endParaRPr lang="en-US" sz="3200" i="1" dirty="0">
              <a:latin typeface="Times New Roman" pitchFamily="18" charset="0"/>
              <a:cs typeface="Arial" charset="0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+mj-lt"/>
              </a:rPr>
              <a:t>Algoritmo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conversione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tra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basi</a:t>
            </a:r>
            <a:r>
              <a:rPr lang="en-US" sz="4000" dirty="0">
                <a:latin typeface="+mj-lt"/>
              </a:rPr>
              <a:t> di numeri con la </a:t>
            </a:r>
            <a:r>
              <a:rPr lang="en-US" sz="4000" dirty="0" err="1">
                <a:latin typeface="+mj-lt"/>
              </a:rPr>
              <a:t>virgola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930315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56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Representations: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+mj-lt"/>
                <a:cs typeface="Arial" charset="0"/>
              </a:rPr>
              <a:t>Sign/magnitude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+mj-lt"/>
                <a:cs typeface="Arial" charset="0"/>
              </a:rPr>
              <a:t>Two’s complement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Example: </a:t>
            </a:r>
            <a:r>
              <a:rPr lang="en-US" sz="2600" dirty="0">
                <a:latin typeface="+mj-lt"/>
                <a:cs typeface="Arial" charset="0"/>
              </a:rPr>
              <a:t>Represent -7.5</a:t>
            </a:r>
            <a:r>
              <a:rPr lang="en-US" sz="2600" baseline="-25000" dirty="0">
                <a:latin typeface="+mj-lt"/>
                <a:cs typeface="Arial" charset="0"/>
              </a:rPr>
              <a:t>10</a:t>
            </a:r>
            <a:r>
              <a:rPr lang="en-US" sz="2600" dirty="0">
                <a:latin typeface="+mj-lt"/>
                <a:cs typeface="Arial" charset="0"/>
              </a:rPr>
              <a:t> using 4 integer and 4 fraction bits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Sign/magnitude: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	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Two’s complement: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	</a:t>
            </a:r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Signed Fixed-Point Numbers</a:t>
            </a:r>
          </a:p>
        </p:txBody>
      </p:sp>
    </p:spTree>
    <p:extLst>
      <p:ext uri="{BB962C8B-B14F-4D97-AF65-F5344CB8AC3E}">
        <p14:creationId xmlns:p14="http://schemas.microsoft.com/office/powerpoint/2010/main" val="25131733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56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Representations: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+mj-lt"/>
                <a:cs typeface="Arial" charset="0"/>
              </a:rPr>
              <a:t>Sign/magnitude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+mj-lt"/>
                <a:cs typeface="Arial" charset="0"/>
              </a:rPr>
              <a:t>Two’s complement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Example: </a:t>
            </a:r>
            <a:r>
              <a:rPr lang="en-US" sz="2600" dirty="0">
                <a:latin typeface="+mj-lt"/>
                <a:cs typeface="Arial" charset="0"/>
              </a:rPr>
              <a:t>Represent -7.5</a:t>
            </a:r>
            <a:r>
              <a:rPr lang="en-US" sz="2600" baseline="-25000" dirty="0">
                <a:latin typeface="+mj-lt"/>
                <a:cs typeface="Arial" charset="0"/>
              </a:rPr>
              <a:t>10</a:t>
            </a:r>
            <a:r>
              <a:rPr lang="en-US" sz="2600" dirty="0">
                <a:latin typeface="+mj-lt"/>
                <a:cs typeface="Arial" charset="0"/>
              </a:rPr>
              <a:t> using 4 integer and 4 fraction bits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Sign/magnitude: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	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1</a:t>
            </a:r>
            <a:r>
              <a:rPr lang="en-US" sz="2000" dirty="0">
                <a:latin typeface="+mj-lt"/>
                <a:cs typeface="Arial" charset="0"/>
              </a:rPr>
              <a:t>1111000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Two’s complement: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	</a:t>
            </a:r>
            <a:r>
              <a:rPr lang="en-US" sz="2000" dirty="0">
                <a:latin typeface="+mj-lt"/>
                <a:cs typeface="Arial" charset="0"/>
              </a:rPr>
              <a:t>1. +7.5:		01111000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			2. Invert bits: 	10000111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                  	3. Add 1 to </a:t>
            </a:r>
            <a:r>
              <a:rPr lang="en-US" sz="2000" dirty="0" err="1">
                <a:latin typeface="+mj-lt"/>
                <a:cs typeface="Arial" charset="0"/>
              </a:rPr>
              <a:t>lsb</a:t>
            </a:r>
            <a:r>
              <a:rPr lang="en-US" sz="2000" dirty="0">
                <a:latin typeface="+mj-lt"/>
                <a:cs typeface="Arial" charset="0"/>
              </a:rPr>
              <a:t>:	+             </a:t>
            </a:r>
            <a:r>
              <a:rPr lang="en-US" sz="1000" dirty="0">
                <a:latin typeface="+mj-lt"/>
                <a:cs typeface="Arial" charset="0"/>
              </a:rPr>
              <a:t> </a:t>
            </a:r>
            <a:r>
              <a:rPr lang="en-US" sz="2000" dirty="0">
                <a:latin typeface="+mj-lt"/>
                <a:cs typeface="Arial" charset="0"/>
              </a:rPr>
              <a:t>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                      	            	                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10001000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113562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3962400" y="5486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Signed Fixed-Point Numbers</a:t>
            </a:r>
          </a:p>
        </p:txBody>
      </p:sp>
    </p:spTree>
    <p:extLst>
      <p:ext uri="{BB962C8B-B14F-4D97-AF65-F5344CB8AC3E}">
        <p14:creationId xmlns:p14="http://schemas.microsoft.com/office/powerpoint/2010/main" val="2257806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963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Take the two’s complement of 6</a:t>
            </a:r>
            <a:r>
              <a:rPr lang="en-US" sz="3200" baseline="-25000" dirty="0">
                <a:latin typeface="+mj-lt"/>
              </a:rPr>
              <a:t>10</a:t>
            </a:r>
            <a:r>
              <a:rPr lang="en-US" sz="3200" dirty="0">
                <a:latin typeface="+mj-lt"/>
              </a:rPr>
              <a:t> = 0110</a:t>
            </a:r>
            <a:r>
              <a:rPr lang="en-US" sz="3200" baseline="-25000" dirty="0">
                <a:latin typeface="+mj-lt"/>
              </a:rPr>
              <a:t>2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j-lt"/>
              </a:rPr>
              <a:t>1001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j-lt"/>
              </a:rPr>
              <a:t>+    1</a:t>
            </a:r>
          </a:p>
          <a:p>
            <a:pPr marL="1371600" lvl="2" indent="-457200">
              <a:spcBef>
                <a:spcPct val="20000"/>
              </a:spcBef>
            </a:pPr>
            <a:r>
              <a:rPr lang="en-US" sz="2400" dirty="0">
                <a:latin typeface="+mj-lt"/>
              </a:rPr>
              <a:t>      </a:t>
            </a:r>
            <a:r>
              <a:rPr lang="en-US" sz="10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1010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= -6</a:t>
            </a:r>
            <a:r>
              <a:rPr lang="en-US" sz="2400" baseline="-25000" dirty="0">
                <a:latin typeface="+mj-lt"/>
              </a:rPr>
              <a:t>10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What is the decimal value of the two’s complement number 1001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?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j-lt"/>
              </a:rPr>
              <a:t>0110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j-lt"/>
              </a:rPr>
              <a:t>+    1</a:t>
            </a:r>
          </a:p>
          <a:p>
            <a:pPr marL="1371600" lvl="2" indent="-457200">
              <a:spcBef>
                <a:spcPct val="20000"/>
              </a:spcBef>
            </a:pPr>
            <a:r>
              <a:rPr lang="en-US" sz="2400" dirty="0">
                <a:latin typeface="+mj-lt"/>
              </a:rPr>
              <a:t>      </a:t>
            </a:r>
            <a:r>
              <a:rPr lang="en-US" sz="10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0111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= 7</a:t>
            </a:r>
            <a:r>
              <a:rPr lang="en-US" sz="2400" baseline="-25000" dirty="0">
                <a:latin typeface="+mj-lt"/>
              </a:rPr>
              <a:t>10</a:t>
            </a:r>
            <a:r>
              <a:rPr lang="en-US" sz="2400" dirty="0">
                <a:latin typeface="+mj-lt"/>
              </a:rPr>
              <a:t>, so 1001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= -7</a:t>
            </a:r>
            <a:r>
              <a:rPr lang="en-US" sz="2400" baseline="-25000" dirty="0">
                <a:latin typeface="+mj-lt"/>
              </a:rPr>
              <a:t>10</a:t>
            </a:r>
          </a:p>
        </p:txBody>
      </p:sp>
      <p:sp>
        <p:nvSpPr>
          <p:cNvPr id="6963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905000" y="5410200"/>
            <a:ext cx="914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1905000" y="2438400"/>
            <a:ext cx="914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Two’s Complement Examples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16764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2057400"/>
            <a:ext cx="152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45720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05000" y="4953000"/>
            <a:ext cx="3429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03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62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1754930"/>
              </p:ext>
            </p:extLst>
          </p:nvPr>
        </p:nvGraphicFramePr>
        <p:xfrm>
          <a:off x="2971800" y="1538287"/>
          <a:ext cx="2333625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50770" imgH="502083" progId="Visio.Drawing.6">
                  <p:embed/>
                </p:oleObj>
              </mc:Choice>
              <mc:Fallback>
                <p:oleObj name="VISIO" r:id="rId6" imgW="550770" imgH="50208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38287"/>
                        <a:ext cx="2333625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0729271"/>
              </p:ext>
            </p:extLst>
          </p:nvPr>
        </p:nvGraphicFramePr>
        <p:xfrm>
          <a:off x="2895600" y="3832225"/>
          <a:ext cx="240982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550770" imgH="502083" progId="Visio.Drawing.6">
                  <p:embed/>
                </p:oleObj>
              </mc:Choice>
              <mc:Fallback>
                <p:oleObj name="VISIO" r:id="rId8" imgW="550770" imgH="50208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32225"/>
                        <a:ext cx="2409825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Two’s Complement Addition</a:t>
            </a:r>
          </a:p>
        </p:txBody>
      </p:sp>
      <p:sp>
        <p:nvSpPr>
          <p:cNvPr id="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0668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Add 6 + (-6) using two’s complement numbers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18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18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Add </a:t>
            </a:r>
            <a:r>
              <a:rPr lang="en-US" sz="3200" b="1" dirty="0">
                <a:latin typeface="+mj-lt"/>
              </a:rPr>
              <a:t>-</a:t>
            </a:r>
            <a:r>
              <a:rPr lang="en-US" sz="3200" dirty="0">
                <a:latin typeface="+mj-lt"/>
              </a:rPr>
              <a:t>2 + 3 using two’s complement numbers</a:t>
            </a:r>
          </a:p>
        </p:txBody>
      </p:sp>
    </p:spTree>
    <p:extLst>
      <p:ext uri="{BB962C8B-B14F-4D97-AF65-F5344CB8AC3E}">
        <p14:creationId xmlns:p14="http://schemas.microsoft.com/office/powerpoint/2010/main" val="8249175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6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6592871"/>
              </p:ext>
            </p:extLst>
          </p:nvPr>
        </p:nvGraphicFramePr>
        <p:xfrm>
          <a:off x="2971800" y="1538287"/>
          <a:ext cx="2333625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51688" imgH="501396" progId="Visio.Drawing.6">
                  <p:embed/>
                </p:oleObj>
              </mc:Choice>
              <mc:Fallback>
                <p:oleObj name="VISIO" r:id="rId6" imgW="551688" imgH="5013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38287"/>
                        <a:ext cx="2333625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227092"/>
              </p:ext>
            </p:extLst>
          </p:nvPr>
        </p:nvGraphicFramePr>
        <p:xfrm>
          <a:off x="2895600" y="3832225"/>
          <a:ext cx="240982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551688" imgH="501396" progId="Visio.Drawing.6">
                  <p:embed/>
                </p:oleObj>
              </mc:Choice>
              <mc:Fallback>
                <p:oleObj name="VISIO" r:id="rId8" imgW="551688" imgH="5013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32225"/>
                        <a:ext cx="2409825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0668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Add 6 + (-6) using two’s complement numbers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18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18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Add </a:t>
            </a:r>
            <a:r>
              <a:rPr lang="en-US" sz="3200" b="1" dirty="0">
                <a:latin typeface="+mj-lt"/>
              </a:rPr>
              <a:t>-</a:t>
            </a:r>
            <a:r>
              <a:rPr lang="en-US" sz="3200" dirty="0">
                <a:latin typeface="+mj-lt"/>
              </a:rPr>
              <a:t>2 + 3 using two’s complement numbers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Two’s Complement Addition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57600" y="1676400"/>
            <a:ext cx="1600200" cy="1905000"/>
            <a:chOff x="3657600" y="1676400"/>
            <a:chExt cx="1600200" cy="1905000"/>
          </a:xfrm>
        </p:grpSpPr>
        <p:sp>
          <p:nvSpPr>
            <p:cNvPr id="6" name="Rectangle 5"/>
            <p:cNvSpPr/>
            <p:nvPr/>
          </p:nvSpPr>
          <p:spPr>
            <a:xfrm>
              <a:off x="3657600" y="1676400"/>
              <a:ext cx="1524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33800" y="31242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81400" y="4038600"/>
            <a:ext cx="1600200" cy="1828800"/>
            <a:chOff x="3657600" y="1676400"/>
            <a:chExt cx="1600200" cy="1828800"/>
          </a:xfrm>
        </p:grpSpPr>
        <p:sp>
          <p:nvSpPr>
            <p:cNvPr id="12" name="Rectangle 11"/>
            <p:cNvSpPr/>
            <p:nvPr/>
          </p:nvSpPr>
          <p:spPr>
            <a:xfrm>
              <a:off x="3657600" y="1676400"/>
              <a:ext cx="1524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33800" y="3124200"/>
              <a:ext cx="1524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83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271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en-US" sz="3200" b="1" dirty="0">
                <a:latin typeface="+mj-lt"/>
              </a:rPr>
              <a:t>Extend number from </a:t>
            </a:r>
            <a:r>
              <a:rPr lang="en-US" sz="3200" b="1" i="1" dirty="0">
                <a:latin typeface="+mj-lt"/>
              </a:rPr>
              <a:t>N</a:t>
            </a:r>
            <a:r>
              <a:rPr lang="en-US" sz="3200" b="1" dirty="0">
                <a:latin typeface="+mj-lt"/>
              </a:rPr>
              <a:t> to </a:t>
            </a:r>
            <a:r>
              <a:rPr lang="en-US" sz="3200" b="1" i="1" dirty="0">
                <a:latin typeface="+mj-lt"/>
              </a:rPr>
              <a:t>M</a:t>
            </a:r>
            <a:r>
              <a:rPr lang="en-US" sz="3200" b="1" dirty="0">
                <a:latin typeface="+mj-lt"/>
              </a:rPr>
              <a:t> bits (</a:t>
            </a:r>
            <a:r>
              <a:rPr lang="en-US" sz="3200" b="1" i="1" dirty="0">
                <a:latin typeface="+mj-lt"/>
              </a:rPr>
              <a:t>M</a:t>
            </a:r>
            <a:r>
              <a:rPr lang="en-US" sz="3200" b="1" dirty="0">
                <a:latin typeface="+mj-lt"/>
              </a:rPr>
              <a:t> &gt; </a:t>
            </a:r>
            <a:r>
              <a:rPr lang="en-US" sz="3200" b="1" i="1" dirty="0">
                <a:latin typeface="+mj-lt"/>
              </a:rPr>
              <a:t>N</a:t>
            </a:r>
            <a:r>
              <a:rPr lang="en-US" sz="3200" b="1" dirty="0">
                <a:latin typeface="+mj-lt"/>
              </a:rPr>
              <a:t>) 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+mj-lt"/>
              </a:rPr>
              <a:t>Sign-extension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+mj-lt"/>
              </a:rPr>
              <a:t>Zero-extension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Increasing Bit Width</a:t>
            </a:r>
          </a:p>
        </p:txBody>
      </p:sp>
    </p:spTree>
    <p:extLst>
      <p:ext uri="{BB962C8B-B14F-4D97-AF65-F5344CB8AC3E}">
        <p14:creationId xmlns:p14="http://schemas.microsoft.com/office/powerpoint/2010/main" val="422419284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373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Sign bit copied to </a:t>
            </a:r>
            <a:r>
              <a:rPr lang="en-US" sz="3200" dirty="0" err="1">
                <a:latin typeface="+mj-lt"/>
              </a:rPr>
              <a:t>msb’s</a:t>
            </a:r>
            <a:endParaRPr lang="en-US" sz="32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Number value is same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5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</a:rPr>
              <a:t>Example 1: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4-bit representation of 3 =          </a:t>
            </a:r>
            <a:r>
              <a:rPr lang="en-US" sz="2400" b="1" dirty="0">
                <a:latin typeface="+mj-lt"/>
              </a:rPr>
              <a:t>0</a:t>
            </a:r>
            <a:r>
              <a:rPr lang="en-US" sz="2400" dirty="0">
                <a:latin typeface="+mj-lt"/>
              </a:rPr>
              <a:t>011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8-bit sign-extended value: </a:t>
            </a:r>
            <a:r>
              <a:rPr lang="en-US" sz="2400" b="1" dirty="0">
                <a:latin typeface="+mj-lt"/>
              </a:rPr>
              <a:t>0000</a:t>
            </a:r>
            <a:r>
              <a:rPr lang="en-US" sz="2400" dirty="0">
                <a:latin typeface="+mj-lt"/>
              </a:rPr>
              <a:t>0011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</a:rPr>
              <a:t>Example 2: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4-bit representation of -5 =         </a:t>
            </a:r>
            <a:r>
              <a:rPr lang="en-US" sz="2400" b="1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011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8-bit sign-extended value:  </a:t>
            </a:r>
            <a:r>
              <a:rPr lang="en-US" sz="2400" b="1" dirty="0">
                <a:latin typeface="+mj-lt"/>
              </a:rPr>
              <a:t>1111</a:t>
            </a:r>
            <a:r>
              <a:rPr lang="en-US" sz="2400" dirty="0">
                <a:latin typeface="+mj-lt"/>
              </a:rPr>
              <a:t>1011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Sign-Extension</a:t>
            </a:r>
          </a:p>
        </p:txBody>
      </p:sp>
    </p:spTree>
    <p:extLst>
      <p:ext uri="{BB962C8B-B14F-4D97-AF65-F5344CB8AC3E}">
        <p14:creationId xmlns:p14="http://schemas.microsoft.com/office/powerpoint/2010/main" val="41600448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475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Zeros copied to </a:t>
            </a:r>
            <a:r>
              <a:rPr lang="en-US" sz="3200" dirty="0" err="1">
                <a:latin typeface="+mj-lt"/>
              </a:rPr>
              <a:t>msb’s</a:t>
            </a:r>
            <a:endParaRPr lang="en-US" sz="32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Value changes for negative numbers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5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</a:rPr>
              <a:t>Example 1: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4-bit value =                                   0011 = 3</a:t>
            </a:r>
            <a:r>
              <a:rPr lang="en-US" sz="2400" baseline="-25000" dirty="0">
                <a:latin typeface="+mj-lt"/>
              </a:rPr>
              <a:t>10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8-bit zero-extended value: </a:t>
            </a:r>
            <a:r>
              <a:rPr lang="en-US" sz="2400" b="1" dirty="0">
                <a:latin typeface="+mj-lt"/>
              </a:rPr>
              <a:t>0000</a:t>
            </a:r>
            <a:r>
              <a:rPr lang="en-US" sz="2400" dirty="0">
                <a:latin typeface="+mj-lt"/>
              </a:rPr>
              <a:t>0011 = 3</a:t>
            </a:r>
            <a:r>
              <a:rPr lang="en-US" sz="2400" baseline="-25000" dirty="0">
                <a:latin typeface="+mj-lt"/>
              </a:rPr>
              <a:t>10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</a:rPr>
              <a:t>Example 2: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4-bit value =                                   1011 = -5</a:t>
            </a:r>
            <a:r>
              <a:rPr lang="en-US" sz="2400" baseline="-25000" dirty="0">
                <a:latin typeface="+mj-lt"/>
              </a:rPr>
              <a:t>10</a:t>
            </a:r>
            <a:endParaRPr lang="en-US" sz="2400" dirty="0">
              <a:latin typeface="+mj-lt"/>
            </a:endParaRP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8-bit zero-extended value: </a:t>
            </a:r>
            <a:r>
              <a:rPr lang="en-US" sz="2400" b="1" dirty="0">
                <a:latin typeface="+mj-lt"/>
              </a:rPr>
              <a:t>0000</a:t>
            </a:r>
            <a:r>
              <a:rPr lang="en-US" sz="2400" dirty="0">
                <a:latin typeface="+mj-lt"/>
              </a:rPr>
              <a:t>1011 = 11</a:t>
            </a:r>
            <a:r>
              <a:rPr lang="en-US" sz="2400" baseline="-25000" dirty="0">
                <a:latin typeface="+mj-lt"/>
              </a:rPr>
              <a:t>10</a:t>
            </a:r>
            <a:endParaRPr lang="en-US" sz="24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Zero-Extension</a:t>
            </a:r>
          </a:p>
        </p:txBody>
      </p:sp>
    </p:spTree>
    <p:extLst>
      <p:ext uri="{BB962C8B-B14F-4D97-AF65-F5344CB8AC3E}">
        <p14:creationId xmlns:p14="http://schemas.microsoft.com/office/powerpoint/2010/main" val="19586985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2" name="Object 6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0756608"/>
              </p:ext>
            </p:extLst>
          </p:nvPr>
        </p:nvGraphicFramePr>
        <p:xfrm>
          <a:off x="-152400" y="3581400"/>
          <a:ext cx="9412611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5744386" imgH="1346412" progId="Visio.Drawing.6">
                  <p:embed/>
                </p:oleObj>
              </mc:Choice>
              <mc:Fallback>
                <p:oleObj name="VISIO" r:id="rId7" imgW="5744386" imgH="134641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3581400"/>
                        <a:ext cx="9412611" cy="220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94" name="Group 102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716279"/>
              </p:ext>
            </p:extLst>
          </p:nvPr>
        </p:nvGraphicFramePr>
        <p:xfrm>
          <a:off x="1981200" y="1096961"/>
          <a:ext cx="4876800" cy="1646239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Number System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Range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Unsigned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[0, 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Sign/Magnitude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[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(2</a:t>
                      </a:r>
                      <a:r>
                        <a:rPr kumimoji="0" 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1), 2</a:t>
                      </a:r>
                      <a:r>
                        <a:rPr kumimoji="0" 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Two’s Complement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[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, 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78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88723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5800" name="Text Box 10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29718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For example, 4-bit representation: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Number System Comparison</a:t>
            </a:r>
          </a:p>
        </p:txBody>
      </p:sp>
    </p:spTree>
    <p:extLst>
      <p:ext uri="{BB962C8B-B14F-4D97-AF65-F5344CB8AC3E}">
        <p14:creationId xmlns:p14="http://schemas.microsoft.com/office/powerpoint/2010/main" val="2825154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8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57200" y="978877"/>
            <a:ext cx="7467600" cy="4953000"/>
          </a:xfrm>
        </p:spPr>
        <p:txBody>
          <a:bodyPr>
            <a:normAutofit/>
          </a:bodyPr>
          <a:lstStyle/>
          <a:p>
            <a:r>
              <a:rPr lang="en-US" sz="2800" b="1" dirty="0"/>
              <a:t>Partial products </a:t>
            </a:r>
            <a:r>
              <a:rPr lang="en-US" sz="2800" dirty="0"/>
              <a:t>formed by multiplying a single digit of the multiplier with multiplicand</a:t>
            </a:r>
          </a:p>
          <a:p>
            <a:r>
              <a:rPr lang="en-US" sz="2800" b="1" dirty="0"/>
              <a:t>Shifted</a:t>
            </a:r>
            <a:r>
              <a:rPr lang="en-US" sz="2800" dirty="0"/>
              <a:t> partial products </a:t>
            </a:r>
            <a:r>
              <a:rPr lang="en-US" sz="2800" b="1" dirty="0"/>
              <a:t>summed</a:t>
            </a:r>
            <a:r>
              <a:rPr lang="en-US" sz="2800" dirty="0"/>
              <a:t> to form result</a:t>
            </a:r>
            <a:endParaRPr lang="en-US" sz="2800" dirty="0">
              <a:solidFill>
                <a:schemeClr val="accent2"/>
              </a:solidFill>
            </a:endParaRPr>
          </a:p>
        </p:txBody>
      </p:sp>
      <p:graphicFrame>
        <p:nvGraphicFramePr>
          <p:cNvPr id="946183" name="Object 7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1371600" y="2209800"/>
          <a:ext cx="544656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223360" imgH="1461600" progId="Visio.Drawing.6">
                  <p:embed/>
                </p:oleObj>
              </mc:Choice>
              <mc:Fallback>
                <p:oleObj name="VISIO" r:id="rId6" imgW="2223360" imgH="1461600" progId="Visio.Drawing.6">
                  <p:embed/>
                  <p:pic>
                    <p:nvPicPr>
                      <p:cNvPr id="9461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09800"/>
                        <a:ext cx="5446565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7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200" y="762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Multipliers</a:t>
            </a:r>
          </a:p>
        </p:txBody>
      </p:sp>
    </p:spTree>
    <p:extLst>
      <p:ext uri="{BB962C8B-B14F-4D97-AF65-F5344CB8AC3E}">
        <p14:creationId xmlns:p14="http://schemas.microsoft.com/office/powerpoint/2010/main" val="205270221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19282</TotalTime>
  <Words>821</Words>
  <Application>Microsoft Office PowerPoint</Application>
  <PresentationFormat>Presentazione su schermo (4:3)</PresentationFormat>
  <Paragraphs>186</Paragraphs>
  <Slides>18</Slides>
  <Notes>18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VISIO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164</cp:revision>
  <cp:lastPrinted>2019-05-09T13:56:59Z</cp:lastPrinted>
  <dcterms:created xsi:type="dcterms:W3CDTF">2012-08-07T04:56:47Z</dcterms:created>
  <dcterms:modified xsi:type="dcterms:W3CDTF">2021-10-01T08:09:29Z</dcterms:modified>
</cp:coreProperties>
</file>