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7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8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9.xml" ContentType="application/vnd.openxmlformats-officedocument.presentationml.notesSlide+xml"/>
  <Override PartName="/ppt/tags/tag29.xml" ContentType="application/vnd.openxmlformats-officedocument.presentationml.tags+xml"/>
  <Override PartName="/ppt/notesSlides/notesSlide10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1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2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3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4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5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6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7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18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19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20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21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61" r:id="rId2"/>
    <p:sldId id="363" r:id="rId3"/>
    <p:sldId id="364" r:id="rId4"/>
    <p:sldId id="419" r:id="rId5"/>
    <p:sldId id="365" r:id="rId6"/>
    <p:sldId id="366" r:id="rId7"/>
    <p:sldId id="414" r:id="rId8"/>
    <p:sldId id="367" r:id="rId9"/>
    <p:sldId id="368" r:id="rId10"/>
    <p:sldId id="369" r:id="rId11"/>
    <p:sldId id="370" r:id="rId12"/>
    <p:sldId id="371" r:id="rId13"/>
    <p:sldId id="372" r:id="rId14"/>
    <p:sldId id="373" r:id="rId15"/>
    <p:sldId id="374" r:id="rId16"/>
    <p:sldId id="375" r:id="rId17"/>
    <p:sldId id="376" r:id="rId18"/>
    <p:sldId id="377" r:id="rId19"/>
    <p:sldId id="378" r:id="rId20"/>
    <p:sldId id="379" r:id="rId21"/>
    <p:sldId id="420" r:id="rId22"/>
    <p:sldId id="42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9" autoAdjust="0"/>
    <p:restoredTop sz="88853" autoAdjust="0"/>
  </p:normalViewPr>
  <p:slideViewPr>
    <p:cSldViewPr>
      <p:cViewPr>
        <p:scale>
          <a:sx n="150" d="100"/>
          <a:sy n="150" d="100"/>
        </p:scale>
        <p:origin x="564" y="-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5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20B24C-36DA-3E46-9B02-7B68B02418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Fondamenti di Elettronica Digitale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4BF534-D069-4743-ACFD-449D243A96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AB4141-4F25-8A42-902F-67660047FED6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FCA64A-E910-984F-9AEF-3AE9482BD82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486A14-D3D2-D043-899C-BC57D624ACB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125492-2405-7D45-80FA-D96FC340660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4803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Fondamenti di Elettronica Digitale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DFCDA5-36C6-8C41-9D1C-5B567CCFC7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59B75C97-FF27-5B47-935E-410D2A88F246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F87D5F-7FE5-45E5-A8FB-6808BE355092}" type="slidenum">
              <a:rPr lang="en-US"/>
              <a:pPr/>
              <a:t>10</a:t>
            </a:fld>
            <a:endParaRPr lang="en-US"/>
          </a:p>
        </p:txBody>
      </p:sp>
      <p:sp>
        <p:nvSpPr>
          <p:cNvPr id="92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22216AB-4BFD-D748-BF69-24BCBCAE36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D8940E90-5B23-A84F-B7BB-B9F70EF92901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0A7091-273C-4757-B866-F1179922AF90}" type="slidenum">
              <a:rPr lang="en-US"/>
              <a:pPr/>
              <a:t>11</a:t>
            </a:fld>
            <a:endParaRPr lang="en-US"/>
          </a:p>
        </p:txBody>
      </p:sp>
      <p:sp>
        <p:nvSpPr>
          <p:cNvPr id="92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E459AE-8E95-294A-8093-F56FA40FBF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30FCB505-EF49-524E-8E42-83D000D3C283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B31FBF-D890-4227-94EA-B4D8E419F03F}" type="slidenum">
              <a:rPr lang="en-US"/>
              <a:pPr/>
              <a:t>12</a:t>
            </a:fld>
            <a:endParaRPr lang="en-US"/>
          </a:p>
        </p:txBody>
      </p:sp>
      <p:sp>
        <p:nvSpPr>
          <p:cNvPr id="92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D92B8-4B3A-7D4C-B96F-F50B36E2C7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3AD15360-91C2-F642-BC16-6A6940AD2A7C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9EDE69-5253-42DB-B9B4-79D543DC169D}" type="slidenum">
              <a:rPr lang="en-US"/>
              <a:pPr/>
              <a:t>13</a:t>
            </a:fld>
            <a:endParaRPr lang="en-US"/>
          </a:p>
        </p:txBody>
      </p:sp>
      <p:sp>
        <p:nvSpPr>
          <p:cNvPr id="92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409BBE-BB6B-5B48-8C34-9CCFFDF43C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83E73F53-ED54-3C4A-A66F-4D0EF6F4FB5A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01DDD4-F300-491D-8CA3-50B27CA72482}" type="slidenum">
              <a:rPr lang="en-US"/>
              <a:pPr/>
              <a:t>14</a:t>
            </a:fld>
            <a:endParaRPr lang="en-US"/>
          </a:p>
        </p:txBody>
      </p:sp>
      <p:sp>
        <p:nvSpPr>
          <p:cNvPr id="92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9FA714-CFD6-C74A-88B4-15535476D2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34275CC7-8F6B-2B45-8EB9-C1DAE47231A6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FAF869-D8B4-4E79-879D-680B6DFAF6DC}" type="slidenum">
              <a:rPr lang="en-US"/>
              <a:pPr/>
              <a:t>15</a:t>
            </a:fld>
            <a:endParaRPr lang="en-US"/>
          </a:p>
        </p:txBody>
      </p:sp>
      <p:sp>
        <p:nvSpPr>
          <p:cNvPr id="93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96636-2A98-6241-8A72-6FA23F6E1E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A965585F-7611-FC43-8EC4-0C1CD296341E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945B4F-6643-421D-A46C-C4ACF20FC24A}" type="slidenum">
              <a:rPr lang="en-US"/>
              <a:pPr/>
              <a:t>16</a:t>
            </a:fld>
            <a:endParaRPr lang="en-US"/>
          </a:p>
        </p:txBody>
      </p:sp>
      <p:sp>
        <p:nvSpPr>
          <p:cNvPr id="93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AFFC9A0-E7BD-EB4A-A654-4EC581166E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E677048B-D52E-394A-AE07-3CBF73FA392C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E42354-CBC9-4772-AEDB-7FC95D5B9ADE}" type="slidenum">
              <a:rPr lang="en-US"/>
              <a:pPr/>
              <a:t>17</a:t>
            </a:fld>
            <a:endParaRPr lang="en-US"/>
          </a:p>
        </p:txBody>
      </p:sp>
      <p:sp>
        <p:nvSpPr>
          <p:cNvPr id="93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Fine </a:t>
            </a:r>
            <a:r>
              <a:rPr lang="en-US" dirty="0" err="1"/>
              <a:t>lezione</a:t>
            </a:r>
            <a:r>
              <a:rPr lang="en-US" dirty="0"/>
              <a:t> 10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4C468DC-5E6F-5A49-841D-F215293F3D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0BA35F07-1C2C-D143-AF57-1EED689999F0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8547C0-C3CD-4BAB-991D-80CB59DF265B}" type="slidenum">
              <a:rPr lang="en-US"/>
              <a:pPr/>
              <a:t>18</a:t>
            </a:fld>
            <a:endParaRPr lang="en-US"/>
          </a:p>
        </p:txBody>
      </p:sp>
      <p:sp>
        <p:nvSpPr>
          <p:cNvPr id="93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80E19B-7FD4-3743-8F20-1B043C690A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FF12358C-0378-3B41-9E35-9E12570F511C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1CD624-DFAA-424B-A44F-0FA33AA0FFA8}" type="slidenum">
              <a:rPr lang="en-US"/>
              <a:pPr/>
              <a:t>19</a:t>
            </a:fld>
            <a:endParaRPr lang="en-US"/>
          </a:p>
        </p:txBody>
      </p:sp>
      <p:sp>
        <p:nvSpPr>
          <p:cNvPr id="93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679F84-BBCA-4C4B-9370-9677EB8249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E79C1EA5-613B-7B40-8F01-A00B166CA65E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698C1-AA24-4069-A84B-28DB67054A50}" type="slidenum">
              <a:rPr lang="en-US"/>
              <a:pPr/>
              <a:t>2</a:t>
            </a:fld>
            <a:endParaRPr lang="en-US"/>
          </a:p>
        </p:txBody>
      </p:sp>
      <p:sp>
        <p:nvSpPr>
          <p:cNvPr id="91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EB7D7D-8144-9C49-8518-E4AEDF5969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26B6BC5-27A4-C140-9789-C0E70DDCDAD0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18EFA4-336A-4508-B907-322DAF99DE65}" type="slidenum">
              <a:rPr lang="en-US"/>
              <a:pPr/>
              <a:t>20</a:t>
            </a:fld>
            <a:endParaRPr lang="en-US"/>
          </a:p>
        </p:txBody>
      </p:sp>
      <p:sp>
        <p:nvSpPr>
          <p:cNvPr id="93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62FB12D-28DC-724E-995D-E97BDA9096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99435688-EC4D-D442-911B-C259B099D300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18EFA4-336A-4508-B907-322DAF99DE65}" type="slidenum">
              <a:rPr lang="en-US"/>
              <a:pPr/>
              <a:t>21</a:t>
            </a:fld>
            <a:endParaRPr lang="en-US"/>
          </a:p>
        </p:txBody>
      </p:sp>
      <p:sp>
        <p:nvSpPr>
          <p:cNvPr id="93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62FB12D-28DC-724E-995D-E97BDA9096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99435688-EC4D-D442-911B-C259B099D300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8582008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18EFA4-336A-4508-B907-322DAF99DE65}" type="slidenum">
              <a:rPr lang="en-US"/>
              <a:pPr/>
              <a:t>22</a:t>
            </a:fld>
            <a:endParaRPr lang="en-US"/>
          </a:p>
        </p:txBody>
      </p:sp>
      <p:sp>
        <p:nvSpPr>
          <p:cNvPr id="93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62FB12D-28DC-724E-995D-E97BDA9096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99435688-EC4D-D442-911B-C259B099D300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431651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C6430A-35D5-42FF-B152-2B38F4D2F3B0}" type="slidenum">
              <a:rPr lang="en-US"/>
              <a:pPr/>
              <a:t>3</a:t>
            </a:fld>
            <a:endParaRPr lang="en-US"/>
          </a:p>
        </p:txBody>
      </p:sp>
      <p:sp>
        <p:nvSpPr>
          <p:cNvPr id="92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F78A020-963D-BB47-83EA-5917FA3868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21020E6-1897-9044-91BA-F938C8B39AF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C6430A-35D5-42FF-B152-2B38F4D2F3B0}" type="slidenum">
              <a:rPr lang="en-US"/>
              <a:pPr/>
              <a:t>4</a:t>
            </a:fld>
            <a:endParaRPr lang="en-US"/>
          </a:p>
        </p:txBody>
      </p:sp>
      <p:sp>
        <p:nvSpPr>
          <p:cNvPr id="92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FF82F-1A64-194D-AB70-C11071D35A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9A7A7954-4A34-CE4D-BC85-BB92E6A1B2E8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617B21-DE23-49F8-9F81-B49F5D0F4A4E}" type="slidenum">
              <a:rPr lang="en-US"/>
              <a:pPr/>
              <a:t>5</a:t>
            </a:fld>
            <a:endParaRPr lang="en-US"/>
          </a:p>
        </p:txBody>
      </p:sp>
      <p:sp>
        <p:nvSpPr>
          <p:cNvPr id="92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5F55855-25B7-554E-9EC4-47EA2DF7DE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752ECC94-AB89-5D4E-AEED-6E90C14CD3F1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1A5630-84D0-4BFD-9099-7C0B5668D29A}" type="slidenum">
              <a:rPr lang="en-US"/>
              <a:pPr/>
              <a:t>6</a:t>
            </a:fld>
            <a:endParaRPr lang="en-US"/>
          </a:p>
        </p:txBody>
      </p:sp>
      <p:sp>
        <p:nvSpPr>
          <p:cNvPr id="92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984DABA-6B68-654C-B8C8-20E7797321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FD48AE48-350F-FF4F-8F42-F8847C7BF53C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1A5630-84D0-4BFD-9099-7C0B5668D29A}" type="slidenum">
              <a:rPr lang="en-US"/>
              <a:pPr/>
              <a:t>7</a:t>
            </a:fld>
            <a:endParaRPr lang="en-US"/>
          </a:p>
        </p:txBody>
      </p:sp>
      <p:sp>
        <p:nvSpPr>
          <p:cNvPr id="92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F25299C-3AAC-EA4E-A01D-1A9061B25A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9CCB0A8D-C259-AF4B-8073-A2434F850056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81DA1A-5CFF-4F10-8FD1-81BACB967AD4}" type="slidenum">
              <a:rPr lang="en-US"/>
              <a:pPr/>
              <a:t>8</a:t>
            </a:fld>
            <a:endParaRPr lang="en-US"/>
          </a:p>
        </p:txBody>
      </p:sp>
      <p:sp>
        <p:nvSpPr>
          <p:cNvPr id="92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0D41B90-E62B-4844-A8AF-96E79DEC90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1B3E29C1-82B6-A547-A102-7B13F9C33910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47676E-B0BB-46AB-8E1E-3F0297F87583}" type="slidenum">
              <a:rPr lang="en-US"/>
              <a:pPr/>
              <a:t>9</a:t>
            </a:fld>
            <a:endParaRPr lang="en-US"/>
          </a:p>
        </p:txBody>
      </p:sp>
      <p:sp>
        <p:nvSpPr>
          <p:cNvPr id="92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98BD864-A2B8-704D-A1B9-A3B603BD2B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A4474C2D-1186-0544-955C-BB968EACFD5D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4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4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56772E6B-5AA2-4C5F-A7F8-95F9D4354597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82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3D7F715D-3209-482A-ABCD-4F9C0036FCD6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99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DD0BCF35-A1C1-47C4-BF2B-8B9B8D4EBCAE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24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C0FBBB96-A630-4B05-BA47-6FDCC80A2530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668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B8D13B05-696B-43F3-A133-03DEFFF24850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70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ABE97F21-FF4B-4B80-811E-C7802C99A8A5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51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46080-453C-4BEF-9A1F-F094B996EB7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7.png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8.pn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image" Target="../media/image9.png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tags" Target="../tags/tag42.xml"/><Relationship Id="rId7" Type="http://schemas.openxmlformats.org/officeDocument/2006/relationships/notesSlide" Target="../notesSlides/notesSlide15.xml"/><Relationship Id="rId2" Type="http://schemas.openxmlformats.org/officeDocument/2006/relationships/tags" Target="../tags/tag41.xml"/><Relationship Id="rId1" Type="http://schemas.openxmlformats.org/officeDocument/2006/relationships/vmlDrawing" Target="../drawings/vmlDrawing3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9" Type="http://schemas.openxmlformats.org/officeDocument/2006/relationships/image" Target="../media/image1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7" Type="http://schemas.openxmlformats.org/officeDocument/2006/relationships/notesSlide" Target="../notesSlides/notesSlide16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9.xml"/><Relationship Id="rId4" Type="http://schemas.openxmlformats.org/officeDocument/2006/relationships/tags" Target="../tags/tag4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tags" Target="../tags/tag57.xml"/><Relationship Id="rId7" Type="http://schemas.openxmlformats.org/officeDocument/2006/relationships/notesSlide" Target="../notesSlides/notesSlide19.xml"/><Relationship Id="rId2" Type="http://schemas.openxmlformats.org/officeDocument/2006/relationships/tags" Target="../tags/tag56.xml"/><Relationship Id="rId1" Type="http://schemas.openxmlformats.org/officeDocument/2006/relationships/vmlDrawing" Target="../drawings/vmlDrawing4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9" Type="http://schemas.openxmlformats.org/officeDocument/2006/relationships/image" Target="../media/image1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tags" Target="../tags/tag61.xml"/><Relationship Id="rId7" Type="http://schemas.openxmlformats.org/officeDocument/2006/relationships/notesSlide" Target="../notesSlides/notesSlide20.xml"/><Relationship Id="rId2" Type="http://schemas.openxmlformats.org/officeDocument/2006/relationships/tags" Target="../tags/tag60.xml"/><Relationship Id="rId1" Type="http://schemas.openxmlformats.org/officeDocument/2006/relationships/vmlDrawing" Target="../drawings/vmlDrawing5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9" Type="http://schemas.openxmlformats.org/officeDocument/2006/relationships/image" Target="../media/image12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4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4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tags" Target="../tags/tag8.xml"/><Relationship Id="rId7" Type="http://schemas.openxmlformats.org/officeDocument/2006/relationships/oleObject" Target="../embeddings/oleObject1.bin"/><Relationship Id="rId2" Type="http://schemas.openxmlformats.org/officeDocument/2006/relationships/tags" Target="../tags/tag7.xml"/><Relationship Id="rId1" Type="http://schemas.openxmlformats.org/officeDocument/2006/relationships/vmlDrawing" Target="../drawings/vmlDrawing1.v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0.xml"/><Relationship Id="rId7" Type="http://schemas.openxmlformats.org/officeDocument/2006/relationships/notesSlide" Target="../notesSlides/notesSlide8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2" Type="http://schemas.openxmlformats.org/officeDocument/2006/relationships/tags" Target="../tags/tag23.xml"/><Relationship Id="rId1" Type="http://schemas.openxmlformats.org/officeDocument/2006/relationships/vmlDrawing" Target="../drawings/vmlDrawing2.vml"/><Relationship Id="rId6" Type="http://schemas.openxmlformats.org/officeDocument/2006/relationships/tags" Target="../tags/tag27.xml"/><Relationship Id="rId11" Type="http://schemas.openxmlformats.org/officeDocument/2006/relationships/image" Target="../media/image6.emf"/><Relationship Id="rId5" Type="http://schemas.openxmlformats.org/officeDocument/2006/relationships/tags" Target="../tags/tag26.xml"/><Relationship Id="rId10" Type="http://schemas.openxmlformats.org/officeDocument/2006/relationships/oleObject" Target="../embeddings/oleObject2.bin"/><Relationship Id="rId4" Type="http://schemas.openxmlformats.org/officeDocument/2006/relationships/tags" Target="../tags/tag25.xml"/><Relationship Id="rId9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Chapter 4 :: Topics</a:t>
            </a:r>
          </a:p>
        </p:txBody>
      </p:sp>
      <p:sp>
        <p:nvSpPr>
          <p:cNvPr id="9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914400" y="1371600"/>
            <a:ext cx="6477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Introduction</a:t>
            </a:r>
            <a:endParaRPr lang="en-US" dirty="0"/>
          </a:p>
          <a:p>
            <a:r>
              <a:rPr lang="en-US" b="1" dirty="0"/>
              <a:t>Combinational Logic</a:t>
            </a:r>
            <a:endParaRPr lang="en-US" dirty="0"/>
          </a:p>
          <a:p>
            <a:r>
              <a:rPr lang="en-US" b="1" dirty="0"/>
              <a:t>Structural Modeling</a:t>
            </a:r>
            <a:endParaRPr lang="en-US" dirty="0"/>
          </a:p>
          <a:p>
            <a:r>
              <a:rPr lang="en-US" b="1" dirty="0"/>
              <a:t>Sequential Logic</a:t>
            </a:r>
            <a:endParaRPr lang="en-US" dirty="0"/>
          </a:p>
          <a:p>
            <a:r>
              <a:rPr lang="en-US" b="1" dirty="0"/>
              <a:t>More Combinational Logic</a:t>
            </a:r>
            <a:endParaRPr lang="en-US" dirty="0"/>
          </a:p>
          <a:p>
            <a:r>
              <a:rPr lang="en-US" b="1" dirty="0"/>
              <a:t>Finite State Machines</a:t>
            </a:r>
            <a:endParaRPr lang="en-US" dirty="0"/>
          </a:p>
          <a:p>
            <a:r>
              <a:rPr lang="en-US" b="1" dirty="0"/>
              <a:t>Parameterized Modules</a:t>
            </a:r>
            <a:endParaRPr lang="en-US" dirty="0"/>
          </a:p>
          <a:p>
            <a:r>
              <a:rPr lang="en-US" b="1" dirty="0" err="1"/>
              <a:t>Testbenches</a:t>
            </a:r>
            <a:endParaRPr lang="en-US" dirty="0"/>
          </a:p>
          <a:p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142999"/>
            <a:ext cx="1704173" cy="464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819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1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90600" y="1219200"/>
            <a:ext cx="7772400" cy="4953000"/>
          </a:xfrm>
        </p:spPr>
        <p:txBody>
          <a:bodyPr/>
          <a:lstStyle/>
          <a:p>
            <a:r>
              <a:rPr lang="en-US" dirty="0"/>
              <a:t>Case sensitive</a:t>
            </a:r>
          </a:p>
          <a:p>
            <a:pPr lvl="1"/>
            <a:r>
              <a:rPr lang="en-US" sz="2400" b="1" dirty="0">
                <a:latin typeface="+mj-lt"/>
              </a:rPr>
              <a:t>Example: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>
                <a:latin typeface="Courier New" pitchFamily="49" charset="0"/>
              </a:rPr>
              <a:t>reset</a:t>
            </a:r>
            <a:r>
              <a:rPr lang="en-US" sz="2400" dirty="0"/>
              <a:t> and </a:t>
            </a:r>
            <a:r>
              <a:rPr lang="en-US" sz="2400" dirty="0">
                <a:latin typeface="Courier New" pitchFamily="49" charset="0"/>
              </a:rPr>
              <a:t>Reset</a:t>
            </a:r>
            <a:r>
              <a:rPr lang="en-US" sz="2400" dirty="0"/>
              <a:t> are not the same signal.</a:t>
            </a:r>
          </a:p>
          <a:p>
            <a:r>
              <a:rPr lang="en-US" dirty="0"/>
              <a:t>No names that start with numbers </a:t>
            </a:r>
          </a:p>
          <a:p>
            <a:pPr lvl="1"/>
            <a:r>
              <a:rPr lang="en-US" sz="2400" b="1" dirty="0"/>
              <a:t>Example: </a:t>
            </a:r>
            <a:r>
              <a:rPr lang="en-US" sz="2400" dirty="0">
                <a:latin typeface="Courier New" pitchFamily="49" charset="0"/>
              </a:rPr>
              <a:t>2mux</a:t>
            </a:r>
            <a:r>
              <a:rPr lang="en-US" sz="2400" dirty="0"/>
              <a:t> is an invalid name</a:t>
            </a:r>
          </a:p>
          <a:p>
            <a:r>
              <a:rPr lang="en-US" dirty="0"/>
              <a:t>Whitespace ignored</a:t>
            </a:r>
          </a:p>
          <a:p>
            <a:r>
              <a:rPr lang="en-US" dirty="0"/>
              <a:t>Comments:</a:t>
            </a: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// single line comment</a:t>
            </a: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/* multiline</a:t>
            </a:r>
          </a:p>
          <a:p>
            <a:pPr lvl="1">
              <a:buFontTx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comment */</a:t>
            </a: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SystemVerilog</a:t>
            </a:r>
            <a:r>
              <a:rPr lang="en-US" sz="4400" dirty="0">
                <a:latin typeface="+mj-lt"/>
              </a:rPr>
              <a:t> Syntax</a:t>
            </a:r>
          </a:p>
        </p:txBody>
      </p:sp>
    </p:spTree>
    <p:extLst>
      <p:ext uri="{BB962C8B-B14F-4D97-AF65-F5344CB8AC3E}">
        <p14:creationId xmlns:p14="http://schemas.microsoft.com/office/powerpoint/2010/main" val="1637822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80644" name="Text Box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914400"/>
            <a:ext cx="8458200" cy="5062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 dirty="0">
                <a:latin typeface="Courier New" pitchFamily="49" charset="0"/>
              </a:rPr>
              <a:t>module </a:t>
            </a:r>
            <a:r>
              <a:rPr lang="en-US" sz="1700" i="1" dirty="0">
                <a:latin typeface="Courier New" pitchFamily="49" charset="0"/>
              </a:rPr>
              <a:t>and3</a:t>
            </a:r>
            <a:r>
              <a:rPr lang="en-US" sz="1700" dirty="0">
                <a:latin typeface="Courier New" pitchFamily="49" charset="0"/>
              </a:rPr>
              <a:t>(input  logic a, b, c,</a:t>
            </a:r>
          </a:p>
          <a:p>
            <a:r>
              <a:rPr lang="en-US" sz="1700" dirty="0">
                <a:latin typeface="Courier New" pitchFamily="49" charset="0"/>
              </a:rPr>
              <a:t>            output logic y);</a:t>
            </a:r>
          </a:p>
          <a:p>
            <a:r>
              <a:rPr lang="en-US" sz="1700" dirty="0">
                <a:latin typeface="Courier New" pitchFamily="49" charset="0"/>
              </a:rPr>
              <a:t>  assign y = a &amp; b &amp; c;</a:t>
            </a:r>
          </a:p>
          <a:p>
            <a:r>
              <a:rPr lang="en-US" sz="1700" dirty="0" err="1">
                <a:latin typeface="Courier New" pitchFamily="49" charset="0"/>
              </a:rPr>
              <a:t>endmodule</a:t>
            </a:r>
            <a:endParaRPr lang="en-US" sz="1700" dirty="0">
              <a:latin typeface="Courier New" pitchFamily="49" charset="0"/>
            </a:endParaRPr>
          </a:p>
          <a:p>
            <a:endParaRPr lang="en-US" sz="1700" dirty="0">
              <a:latin typeface="Courier New" pitchFamily="49" charset="0"/>
            </a:endParaRPr>
          </a:p>
          <a:p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module </a:t>
            </a:r>
            <a:r>
              <a:rPr lang="en-US" sz="1700" i="1" dirty="0" err="1">
                <a:latin typeface="Courier New" pitchFamily="49" charset="0"/>
              </a:rPr>
              <a:t>inv</a:t>
            </a:r>
            <a:r>
              <a:rPr lang="en-US" sz="1700" dirty="0">
                <a:latin typeface="Courier New" pitchFamily="49" charset="0"/>
              </a:rPr>
              <a:t>(input  logic a,</a:t>
            </a:r>
          </a:p>
          <a:p>
            <a:r>
              <a:rPr lang="en-US" sz="1700" dirty="0">
                <a:latin typeface="Courier New" pitchFamily="49" charset="0"/>
              </a:rPr>
              <a:t>           output logic y);</a:t>
            </a:r>
          </a:p>
          <a:p>
            <a:r>
              <a:rPr lang="en-US" sz="1700" dirty="0">
                <a:latin typeface="Courier New" pitchFamily="49" charset="0"/>
              </a:rPr>
              <a:t>  assign y = ~a;</a:t>
            </a:r>
          </a:p>
          <a:p>
            <a:r>
              <a:rPr lang="en-US" sz="1700" dirty="0" err="1">
                <a:latin typeface="Courier New" pitchFamily="49" charset="0"/>
              </a:rPr>
              <a:t>endmodule</a:t>
            </a:r>
            <a:endParaRPr lang="en-US" sz="1700" dirty="0">
              <a:latin typeface="Courier New" pitchFamily="49" charset="0"/>
            </a:endParaRPr>
          </a:p>
          <a:p>
            <a:endParaRPr lang="en-US" sz="1700" dirty="0">
              <a:latin typeface="Courier New" pitchFamily="49" charset="0"/>
            </a:endParaRPr>
          </a:p>
          <a:p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module </a:t>
            </a:r>
            <a:r>
              <a:rPr lang="en-US" sz="1700" i="1" dirty="0">
                <a:latin typeface="Courier New" pitchFamily="49" charset="0"/>
              </a:rPr>
              <a:t>nand3</a:t>
            </a:r>
            <a:r>
              <a:rPr lang="en-US" sz="1700" dirty="0">
                <a:latin typeface="Courier New" pitchFamily="49" charset="0"/>
              </a:rPr>
              <a:t>(input  logic a, b, c</a:t>
            </a:r>
          </a:p>
          <a:p>
            <a:r>
              <a:rPr lang="en-US" sz="1700" dirty="0">
                <a:latin typeface="Courier New" pitchFamily="49" charset="0"/>
              </a:rPr>
              <a:t>             output logic y);</a:t>
            </a:r>
          </a:p>
          <a:p>
            <a:r>
              <a:rPr lang="en-US" sz="1700" dirty="0">
                <a:latin typeface="Courier New" pitchFamily="49" charset="0"/>
              </a:rPr>
              <a:t>  logic n1;                   </a:t>
            </a:r>
            <a:r>
              <a:rPr lang="en-US" sz="1700" b="1" dirty="0">
                <a:latin typeface="Courier New" pitchFamily="49" charset="0"/>
              </a:rPr>
              <a:t>// internal signal</a:t>
            </a:r>
          </a:p>
          <a:p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b="1" dirty="0">
                <a:latin typeface="Courier New" pitchFamily="49" charset="0"/>
              </a:rPr>
              <a:t>and3</a:t>
            </a:r>
            <a:r>
              <a:rPr lang="en-US" sz="1700" dirty="0">
                <a:latin typeface="Courier New" pitchFamily="49" charset="0"/>
              </a:rPr>
              <a:t> </a:t>
            </a:r>
            <a:r>
              <a:rPr lang="en-US" sz="1700" dirty="0" err="1">
                <a:latin typeface="Courier New" pitchFamily="49" charset="0"/>
              </a:rPr>
              <a:t>andgate</a:t>
            </a:r>
            <a:r>
              <a:rPr lang="en-US" sz="1700" dirty="0">
                <a:latin typeface="Courier New" pitchFamily="49" charset="0"/>
              </a:rPr>
              <a:t>(a, b, c, n1);  </a:t>
            </a:r>
            <a:r>
              <a:rPr lang="en-US" sz="1700" b="1" dirty="0">
                <a:latin typeface="Courier New" pitchFamily="49" charset="0"/>
              </a:rPr>
              <a:t>// instance of and3</a:t>
            </a:r>
          </a:p>
          <a:p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b="1" dirty="0" err="1">
                <a:latin typeface="Courier New" pitchFamily="49" charset="0"/>
              </a:rPr>
              <a:t>inv</a:t>
            </a:r>
            <a:r>
              <a:rPr lang="en-US" sz="1700" dirty="0">
                <a:latin typeface="Courier New" pitchFamily="49" charset="0"/>
              </a:rPr>
              <a:t>  inverter(n1, y);       </a:t>
            </a:r>
            <a:r>
              <a:rPr lang="en-US" sz="1700" b="1" dirty="0">
                <a:latin typeface="Courier New" pitchFamily="49" charset="0"/>
              </a:rPr>
              <a:t>// instance of </a:t>
            </a:r>
            <a:r>
              <a:rPr lang="en-US" sz="1700" b="1" dirty="0" err="1">
                <a:latin typeface="Courier New" pitchFamily="49" charset="0"/>
              </a:rPr>
              <a:t>inv</a:t>
            </a:r>
            <a:endParaRPr lang="en-US" sz="1700" b="1" dirty="0">
              <a:latin typeface="Courier New" pitchFamily="49" charset="0"/>
            </a:endParaRPr>
          </a:p>
          <a:p>
            <a:r>
              <a:rPr lang="en-US" sz="1700" dirty="0" err="1">
                <a:latin typeface="Courier New" pitchFamily="49" charset="0"/>
              </a:rPr>
              <a:t>endmodule</a:t>
            </a:r>
            <a:endParaRPr lang="en-US" sz="1700" dirty="0"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Structural Modeling - Hierarchy</a:t>
            </a:r>
          </a:p>
        </p:txBody>
      </p:sp>
    </p:spTree>
    <p:extLst>
      <p:ext uri="{BB962C8B-B14F-4D97-AF65-F5344CB8AC3E}">
        <p14:creationId xmlns:p14="http://schemas.microsoft.com/office/powerpoint/2010/main" val="192933970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2400" y="762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8166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914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module gates(input  logic </a:t>
            </a:r>
            <a:r>
              <a:rPr lang="en-US" sz="1800" b="1" dirty="0">
                <a:latin typeface="Courier New" pitchFamily="49" charset="0"/>
                <a:cs typeface="Arial" charset="0"/>
              </a:rPr>
              <a:t>[3:0]  </a:t>
            </a:r>
            <a:r>
              <a:rPr lang="en-US" sz="1800" dirty="0">
                <a:latin typeface="Courier New" pitchFamily="49" charset="0"/>
                <a:cs typeface="Arial" charset="0"/>
              </a:rPr>
              <a:t>a, b,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output </a:t>
            </a:r>
            <a:r>
              <a:rPr lang="en-US" dirty="0">
                <a:latin typeface="Courier New" pitchFamily="49" charset="0"/>
                <a:cs typeface="Arial" charset="0"/>
              </a:rPr>
              <a:t>logic </a:t>
            </a:r>
            <a:r>
              <a:rPr lang="en-US" sz="1800" b="1" dirty="0">
                <a:latin typeface="Courier New" pitchFamily="49" charset="0"/>
                <a:cs typeface="Arial" charset="0"/>
              </a:rPr>
              <a:t>[3:0]</a:t>
            </a:r>
            <a:r>
              <a:rPr lang="en-US" sz="1800" dirty="0">
                <a:latin typeface="Courier New" pitchFamily="49" charset="0"/>
                <a:cs typeface="Arial" charset="0"/>
              </a:rPr>
              <a:t> y1, y2, y3, y4, y5);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</a:t>
            </a:r>
            <a:r>
              <a:rPr lang="en-US" sz="1800" dirty="0">
                <a:solidFill>
                  <a:srgbClr val="92D050"/>
                </a:solidFill>
                <a:latin typeface="Courier New" pitchFamily="49" charset="0"/>
                <a:cs typeface="Arial" charset="0"/>
              </a:rPr>
              <a:t>/* Five different two-input logic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solidFill>
                  <a:srgbClr val="92D050"/>
                </a:solidFill>
                <a:latin typeface="Courier New" pitchFamily="49" charset="0"/>
                <a:cs typeface="Arial" charset="0"/>
              </a:rPr>
              <a:t>      gates acting on 4 bit busses */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assign y1 = a &amp; b;    </a:t>
            </a:r>
            <a:r>
              <a:rPr lang="en-US" sz="1800" dirty="0">
                <a:solidFill>
                  <a:srgbClr val="92D050"/>
                </a:solidFill>
                <a:latin typeface="Courier New" pitchFamily="49" charset="0"/>
                <a:cs typeface="Arial" charset="0"/>
              </a:rPr>
              <a:t>// AND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assign y2 = a | b;    </a:t>
            </a:r>
            <a:r>
              <a:rPr lang="en-US" sz="1800" dirty="0">
                <a:solidFill>
                  <a:srgbClr val="92D050"/>
                </a:solidFill>
                <a:latin typeface="Courier New" pitchFamily="49" charset="0"/>
                <a:cs typeface="Arial" charset="0"/>
              </a:rPr>
              <a:t>// OR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assign y3 = a ^ b;    // XOR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assign y4 = ~(a &amp; b); // NAND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assign y5 = ~(a | b); // NOR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b="1" dirty="0">
                <a:latin typeface="Courier New" pitchFamily="49" charset="0"/>
                <a:cs typeface="Arial" charset="0"/>
              </a:rPr>
              <a:t>//</a:t>
            </a:r>
            <a:r>
              <a:rPr lang="en-US" sz="2400" dirty="0">
                <a:cs typeface="Arial" charset="0"/>
              </a:rPr>
              <a:t>            single line comment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b="1" dirty="0">
                <a:latin typeface="Courier New" pitchFamily="49" charset="0"/>
                <a:cs typeface="Arial" charset="0"/>
              </a:rPr>
              <a:t>/*…*/</a:t>
            </a:r>
            <a:r>
              <a:rPr lang="en-US" sz="2400" dirty="0">
                <a:cs typeface="Arial" charset="0"/>
              </a:rPr>
              <a:t>    multiline comment </a:t>
            </a:r>
          </a:p>
        </p:txBody>
      </p:sp>
      <p:pic>
        <p:nvPicPr>
          <p:cNvPr id="881669" name="Picture 5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590800"/>
            <a:ext cx="3200400" cy="2428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Bitwise Operators</a:t>
            </a:r>
          </a:p>
        </p:txBody>
      </p:sp>
    </p:spTree>
    <p:extLst>
      <p:ext uri="{BB962C8B-B14F-4D97-AF65-F5344CB8AC3E}">
        <p14:creationId xmlns:p14="http://schemas.microsoft.com/office/powerpoint/2010/main" val="341773715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82692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319212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module and8(input  logic [7:0] a,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      output logic       y);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assign y = &amp;a;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// &amp;a is much easier to write than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// assign y = a[7] &amp; a[6] &amp; a[5] &amp; a[4] &amp;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//            a[3] &amp; a[2] &amp; a[1] &amp; a[0];</a:t>
            </a:r>
          </a:p>
          <a:p>
            <a:pPr>
              <a:buFontTx/>
              <a:buNone/>
            </a:pPr>
            <a:r>
              <a:rPr lang="en-US" sz="1800" dirty="0" err="1">
                <a:latin typeface="Courier New" pitchFamily="49" charset="0"/>
              </a:rPr>
              <a:t>endmodule</a:t>
            </a:r>
            <a:endParaRPr lang="en-US" sz="1800" dirty="0">
              <a:latin typeface="Courier New" pitchFamily="49" charset="0"/>
            </a:endParaRPr>
          </a:p>
        </p:txBody>
      </p:sp>
      <p:pic>
        <p:nvPicPr>
          <p:cNvPr id="882693" name="Picture 5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962400"/>
            <a:ext cx="3581400" cy="188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Reduction Operators</a:t>
            </a:r>
          </a:p>
        </p:txBody>
      </p:sp>
    </p:spTree>
    <p:extLst>
      <p:ext uri="{BB962C8B-B14F-4D97-AF65-F5344CB8AC3E}">
        <p14:creationId xmlns:p14="http://schemas.microsoft.com/office/powerpoint/2010/main" val="374344322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83716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2954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module mux2(input  </a:t>
            </a:r>
            <a:r>
              <a:rPr lang="en-US" sz="1800" dirty="0">
                <a:latin typeface="Courier New" pitchFamily="49" charset="0"/>
                <a:cs typeface="Arial" charset="0"/>
              </a:rPr>
              <a:t>logic </a:t>
            </a:r>
            <a:r>
              <a:rPr lang="en-US" sz="1800" dirty="0">
                <a:latin typeface="Courier New" pitchFamily="49" charset="0"/>
              </a:rPr>
              <a:t>[3:0] d0,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             </a:t>
            </a:r>
            <a:r>
              <a:rPr lang="en-US" sz="1800" dirty="0">
                <a:latin typeface="Courier New" pitchFamily="49" charset="0"/>
                <a:cs typeface="Arial" charset="0"/>
              </a:rPr>
              <a:t>logic </a:t>
            </a:r>
            <a:r>
              <a:rPr lang="en-US" sz="1800" dirty="0">
                <a:latin typeface="Courier New" pitchFamily="49" charset="0"/>
              </a:rPr>
              <a:t>[3:0] d1,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      input  </a:t>
            </a:r>
            <a:r>
              <a:rPr lang="en-US" sz="1800" dirty="0">
                <a:latin typeface="Courier New" pitchFamily="49" charset="0"/>
                <a:cs typeface="Arial" charset="0"/>
              </a:rPr>
              <a:t>logic</a:t>
            </a:r>
            <a:r>
              <a:rPr lang="en-US" sz="1800" dirty="0">
                <a:latin typeface="Courier New" pitchFamily="49" charset="0"/>
              </a:rPr>
              <a:t>       s,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      output </a:t>
            </a:r>
            <a:r>
              <a:rPr lang="en-US" sz="1800" dirty="0">
                <a:latin typeface="Courier New" pitchFamily="49" charset="0"/>
                <a:cs typeface="Arial" charset="0"/>
              </a:rPr>
              <a:t>logic </a:t>
            </a:r>
            <a:r>
              <a:rPr lang="en-US" sz="1800" dirty="0">
                <a:latin typeface="Courier New" pitchFamily="49" charset="0"/>
              </a:rPr>
              <a:t>[3:0] y);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b="1" dirty="0">
                <a:latin typeface="Courier New" pitchFamily="49" charset="0"/>
              </a:rPr>
              <a:t>assign</a:t>
            </a:r>
            <a:r>
              <a:rPr lang="en-US" sz="1800" dirty="0">
                <a:latin typeface="Courier New" pitchFamily="49" charset="0"/>
              </a:rPr>
              <a:t> y = s ? d1 : d0; </a:t>
            </a:r>
          </a:p>
          <a:p>
            <a:pPr>
              <a:buFontTx/>
              <a:buNone/>
            </a:pPr>
            <a:r>
              <a:rPr lang="en-US" sz="1800" dirty="0" err="1">
                <a:latin typeface="Courier New" pitchFamily="49" charset="0"/>
              </a:rPr>
              <a:t>endmodule</a:t>
            </a: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? :</a:t>
            </a:r>
            <a:r>
              <a:rPr lang="en-US" sz="2400" b="1" dirty="0">
                <a:latin typeface="Arial" charset="0"/>
              </a:rPr>
              <a:t>      </a:t>
            </a:r>
            <a:r>
              <a:rPr lang="en-US" sz="2400" dirty="0">
                <a:latin typeface="Arial" charset="0"/>
              </a:rPr>
              <a:t>is also called a </a:t>
            </a:r>
            <a:r>
              <a:rPr lang="en-US" sz="2400" i="1" dirty="0">
                <a:latin typeface="Arial" charset="0"/>
              </a:rPr>
              <a:t>ternary operator</a:t>
            </a:r>
            <a:r>
              <a:rPr lang="en-US" sz="2400" dirty="0">
                <a:latin typeface="Arial" charset="0"/>
              </a:rPr>
              <a:t> because it   </a:t>
            </a:r>
          </a:p>
          <a:p>
            <a:pPr>
              <a:buFontTx/>
              <a:buNone/>
            </a:pPr>
            <a:r>
              <a:rPr lang="en-US" sz="2400" dirty="0">
                <a:latin typeface="Arial" charset="0"/>
              </a:rPr>
              <a:t>            operates on 3 inputs: </a:t>
            </a:r>
            <a:r>
              <a:rPr lang="en-US" sz="2400" dirty="0">
                <a:latin typeface="Courier New" pitchFamily="49" charset="0"/>
              </a:rPr>
              <a:t>s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>
                <a:latin typeface="Courier New" pitchFamily="49" charset="0"/>
              </a:rPr>
              <a:t>d1</a:t>
            </a:r>
            <a:r>
              <a:rPr lang="en-US" sz="2400" dirty="0">
                <a:latin typeface="Arial" charset="0"/>
              </a:rPr>
              <a:t>, and </a:t>
            </a:r>
            <a:r>
              <a:rPr lang="en-US" sz="2400" dirty="0">
                <a:latin typeface="Courier New" pitchFamily="49" charset="0"/>
              </a:rPr>
              <a:t>d0</a:t>
            </a:r>
            <a:r>
              <a:rPr lang="en-US" sz="2400" dirty="0">
                <a:latin typeface="Arial" charset="0"/>
              </a:rPr>
              <a:t>.</a:t>
            </a: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</p:txBody>
      </p:sp>
      <p:pic>
        <p:nvPicPr>
          <p:cNvPr id="883717" name="Picture 5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501" y="3124200"/>
            <a:ext cx="39872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Conditional Assignment</a:t>
            </a:r>
          </a:p>
        </p:txBody>
      </p:sp>
    </p:spTree>
    <p:extLst>
      <p:ext uri="{BB962C8B-B14F-4D97-AF65-F5344CB8AC3E}">
        <p14:creationId xmlns:p14="http://schemas.microsoft.com/office/powerpoint/2010/main" val="112011197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84740" name="Rectangle 4"/>
          <p:cNvSpPr>
            <a:spLocks noGrp="1" noChangeArrowheads="1"/>
          </p:cNvSpPr>
          <p:nvPr>
            <p:ph idx="4294967295"/>
            <p:custDataLst>
              <p:tags r:id="rId3"/>
            </p:custDataLst>
          </p:nvPr>
        </p:nvSpPr>
        <p:spPr>
          <a:xfrm>
            <a:off x="533400" y="1112837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module </a:t>
            </a:r>
            <a:r>
              <a:rPr lang="en-US" sz="1800" dirty="0" err="1">
                <a:latin typeface="Courier New" pitchFamily="49" charset="0"/>
              </a:rPr>
              <a:t>fulladder</a:t>
            </a:r>
            <a:r>
              <a:rPr lang="en-US" sz="1800" dirty="0">
                <a:latin typeface="Courier New" pitchFamily="49" charset="0"/>
              </a:rPr>
              <a:t>(input  logic a, b, </a:t>
            </a:r>
            <a:r>
              <a:rPr lang="en-US" sz="1800" dirty="0" err="1">
                <a:latin typeface="Courier New" pitchFamily="49" charset="0"/>
              </a:rPr>
              <a:t>cin</a:t>
            </a:r>
            <a:r>
              <a:rPr lang="en-US" sz="1800" dirty="0">
                <a:latin typeface="Courier New" pitchFamily="49" charset="0"/>
              </a:rPr>
              <a:t>,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           output logic s, </a:t>
            </a:r>
            <a:r>
              <a:rPr lang="en-US" sz="1800" dirty="0" err="1">
                <a:latin typeface="Courier New" pitchFamily="49" charset="0"/>
              </a:rPr>
              <a:t>cout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>
                <a:latin typeface="Courier New" pitchFamily="49" charset="0"/>
              </a:rPr>
              <a:t>logic</a:t>
            </a:r>
            <a:r>
              <a:rPr lang="en-US" sz="1800" dirty="0">
                <a:latin typeface="Courier New" pitchFamily="49" charset="0"/>
              </a:rPr>
              <a:t> p, g;   // internal nodes</a:t>
            </a: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assign p = a ^ b;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assign g = a &amp; b;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assign s = p ^ </a:t>
            </a:r>
            <a:r>
              <a:rPr lang="en-US" sz="1800" dirty="0" err="1">
                <a:latin typeface="Courier New" pitchFamily="49" charset="0"/>
              </a:rPr>
              <a:t>cin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assign </a:t>
            </a:r>
            <a:r>
              <a:rPr lang="en-US" sz="1800" dirty="0" err="1">
                <a:latin typeface="Courier New" pitchFamily="49" charset="0"/>
              </a:rPr>
              <a:t>cout</a:t>
            </a:r>
            <a:r>
              <a:rPr lang="en-US" sz="1800" dirty="0">
                <a:latin typeface="Courier New" pitchFamily="49" charset="0"/>
              </a:rPr>
              <a:t> = g | (p &amp; </a:t>
            </a:r>
            <a:r>
              <a:rPr lang="en-US" sz="1800" dirty="0" err="1">
                <a:latin typeface="Courier New" pitchFamily="49" charset="0"/>
              </a:rPr>
              <a:t>cin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1800" dirty="0" err="1">
                <a:latin typeface="Courier New" pitchFamily="49" charset="0"/>
              </a:rPr>
              <a:t>endmodule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884741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24823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84742" name="Object 6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64760916"/>
              </p:ext>
            </p:extLst>
          </p:nvPr>
        </p:nvGraphicFramePr>
        <p:xfrm>
          <a:off x="4343400" y="3733801"/>
          <a:ext cx="4678924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10" name="VISIO" r:id="rId8" imgW="3604320" imgH="1526040" progId="Visio.Drawing.6">
                  <p:embed/>
                </p:oleObj>
              </mc:Choice>
              <mc:Fallback>
                <p:oleObj name="VISIO" r:id="rId8" imgW="3604320" imgH="15260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733801"/>
                        <a:ext cx="4678924" cy="1981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Internal Variables</a:t>
            </a:r>
          </a:p>
        </p:txBody>
      </p:sp>
    </p:spTree>
    <p:extLst>
      <p:ext uri="{BB962C8B-B14F-4D97-AF65-F5344CB8AC3E}">
        <p14:creationId xmlns:p14="http://schemas.microsoft.com/office/powerpoint/2010/main" val="57276494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6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85813" name="Group 53"/>
          <p:cNvGraphicFramePr>
            <a:graphicFrameLocks noGrp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01906767"/>
              </p:ext>
            </p:extLst>
          </p:nvPr>
        </p:nvGraphicFramePr>
        <p:xfrm>
          <a:off x="2819400" y="1088898"/>
          <a:ext cx="4876800" cy="4684717"/>
        </p:xfrm>
        <a:graphic>
          <a:graphicData uri="http://schemas.openxmlformats.org/drawingml/2006/table">
            <a:tbl>
              <a:tblPr/>
              <a:tblGrid>
                <a:gridCol w="206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4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~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NOT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*, /, 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mult, div, mod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+, 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add,sub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&lt;&lt;, &gt;&gt;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shift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&lt;&lt;&lt;, &gt;&gt;&gt;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arithmetic shift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&lt;, &lt;=, &gt;, &gt;=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comparison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==, !=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equal, not equal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&amp;, ~&amp;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AND, NAND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^, ~^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XOR, XNOR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|, ~|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OR, NOR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?: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ternary operator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8576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4823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85811" name="Text Box 5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603131" y="1066800"/>
            <a:ext cx="1752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Highest</a:t>
            </a:r>
          </a:p>
        </p:txBody>
      </p:sp>
      <p:sp>
        <p:nvSpPr>
          <p:cNvPr id="885812" name="Text Box 52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752600" y="5345668"/>
            <a:ext cx="1752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Lowest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Precedence</a:t>
            </a:r>
          </a:p>
        </p:txBody>
      </p:sp>
    </p:spTree>
    <p:extLst>
      <p:ext uri="{BB962C8B-B14F-4D97-AF65-F5344CB8AC3E}">
        <p14:creationId xmlns:p14="http://schemas.microsoft.com/office/powerpoint/2010/main" val="374318775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78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838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86868" name="Group 84"/>
          <p:cNvGraphicFramePr>
            <a:graphicFrameLocks noGrp="1"/>
          </p:cNvGraphicFramePr>
          <p:nvPr>
            <p:ph type="tbl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92815289"/>
              </p:ext>
            </p:extLst>
          </p:nvPr>
        </p:nvGraphicFramePr>
        <p:xfrm>
          <a:off x="990600" y="2209800"/>
          <a:ext cx="7162800" cy="3628073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Number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# 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Decimal Equivalent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Stored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Courier New" pitchFamily="49" charset="0"/>
                        </a:rPr>
                        <a:t>'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Courier New" pitchFamily="49" charset="0"/>
                        </a:rPr>
                        <a:t>'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unsized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00…0011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Courier New" pitchFamily="49" charset="0"/>
                        </a:rPr>
                        <a:t>'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00000011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Courier New" pitchFamily="49" charset="0"/>
                        </a:rPr>
                        <a:t>'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b1010_1011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10101011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Courier New" pitchFamily="49" charset="0"/>
                        </a:rPr>
                        <a:t>'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6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Courier New" pitchFamily="49" charset="0"/>
                        </a:rPr>
                        <a:t>'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octal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Courier New" pitchFamily="49" charset="0"/>
                        </a:rPr>
                        <a:t>'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hAB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hexadecimal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10101011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Unsized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00…0101010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8678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253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86860" name="Rectangle 7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914400"/>
            <a:ext cx="7772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600" b="1" dirty="0">
                <a:latin typeface="+mj-lt"/>
                <a:cs typeface="Arial" charset="0"/>
              </a:rPr>
              <a:t>Format: </a:t>
            </a:r>
            <a:r>
              <a:rPr lang="en-US" sz="2600" b="1" dirty="0" err="1">
                <a:latin typeface="+mj-lt"/>
                <a:cs typeface="Arial" charset="0"/>
              </a:rPr>
              <a:t>N</a:t>
            </a:r>
            <a:r>
              <a:rPr lang="en-US" sz="2600" b="1" dirty="0" err="1">
                <a:latin typeface="+mj-lt"/>
                <a:cs typeface="Courier New" pitchFamily="49" charset="0"/>
              </a:rPr>
              <a:t>'Bvalue</a:t>
            </a:r>
            <a:endParaRPr lang="en-US" sz="2600" b="1" dirty="0">
              <a:latin typeface="+mj-lt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+mj-lt"/>
                <a:cs typeface="Courier New" pitchFamily="49" charset="0"/>
              </a:rPr>
              <a:t>		</a:t>
            </a:r>
            <a:r>
              <a:rPr lang="en-US" sz="2000" b="1" dirty="0">
                <a:latin typeface="+mj-lt"/>
                <a:cs typeface="Courier New" pitchFamily="49" charset="0"/>
              </a:rPr>
              <a:t>N</a:t>
            </a:r>
            <a:r>
              <a:rPr lang="en-US" sz="2000" dirty="0">
                <a:latin typeface="+mj-lt"/>
                <a:cs typeface="Courier New" pitchFamily="49" charset="0"/>
              </a:rPr>
              <a:t> = number of bits, </a:t>
            </a:r>
            <a:r>
              <a:rPr lang="en-US" sz="2000" b="1" dirty="0">
                <a:latin typeface="+mj-lt"/>
                <a:cs typeface="Courier New" pitchFamily="49" charset="0"/>
              </a:rPr>
              <a:t>B</a:t>
            </a:r>
            <a:r>
              <a:rPr lang="en-US" sz="2000" dirty="0">
                <a:latin typeface="+mj-lt"/>
                <a:cs typeface="Courier New" pitchFamily="49" charset="0"/>
              </a:rPr>
              <a:t> = base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+mj-lt"/>
                <a:cs typeface="Courier New" pitchFamily="49" charset="0"/>
              </a:rPr>
              <a:t>		</a:t>
            </a:r>
            <a:r>
              <a:rPr lang="en-US" sz="2000" b="1" dirty="0">
                <a:latin typeface="+mj-lt"/>
                <a:cs typeface="Arial" charset="0"/>
              </a:rPr>
              <a:t>N</a:t>
            </a:r>
            <a:r>
              <a:rPr lang="en-US" sz="2000" b="1" dirty="0">
                <a:latin typeface="+mj-lt"/>
                <a:cs typeface="Courier New" pitchFamily="49" charset="0"/>
              </a:rPr>
              <a:t>'B</a:t>
            </a:r>
            <a:r>
              <a:rPr lang="en-US" sz="2000" dirty="0">
                <a:latin typeface="+mj-lt"/>
                <a:cs typeface="Courier New" pitchFamily="49" charset="0"/>
              </a:rPr>
              <a:t> is optional but recommended (default is decimal)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Numbers</a:t>
            </a:r>
          </a:p>
        </p:txBody>
      </p:sp>
    </p:spTree>
    <p:extLst>
      <p:ext uri="{BB962C8B-B14F-4D97-AF65-F5344CB8AC3E}">
        <p14:creationId xmlns:p14="http://schemas.microsoft.com/office/powerpoint/2010/main" val="110235808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81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8781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906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assign y = {a[2:1], {3{b[0]}}, a[0], 6</a:t>
            </a:r>
            <a:r>
              <a:rPr lang="en-US" b="1" dirty="0">
                <a:latin typeface="Times New Roman" pitchFamily="18" charset="0"/>
                <a:cs typeface="Courier New" pitchFamily="49" charset="0"/>
              </a:rPr>
              <a:t>'</a:t>
            </a:r>
            <a:r>
              <a:rPr lang="en-US" sz="1800" dirty="0">
                <a:latin typeface="Courier New" pitchFamily="49" charset="0"/>
                <a:cs typeface="Arial" charset="0"/>
              </a:rPr>
              <a:t>b100_010};</a:t>
            </a:r>
          </a:p>
          <a:p>
            <a:pPr marL="342900" indent="-342900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 b="1" dirty="0">
                <a:latin typeface="Courier New" pitchFamily="49" charset="0"/>
                <a:cs typeface="Arial" charset="0"/>
              </a:rPr>
              <a:t>// if y is a 12-bit signal, the above statement produces: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y = a[2] a[1] b[0] b[0] b[0] a[0] 1 0 0 0 1 0</a:t>
            </a:r>
          </a:p>
          <a:p>
            <a:pPr marL="342900" indent="-342900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// underscores (_) are used for formatting only to make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// </a:t>
            </a:r>
            <a:r>
              <a:rPr lang="en-US" sz="1800" dirty="0">
                <a:latin typeface="Courier New" pitchFamily="49" charset="0"/>
                <a:cs typeface="Arial" charset="0"/>
              </a:rPr>
              <a:t>it easier to read.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SystemVerilog</a:t>
            </a:r>
            <a:r>
              <a:rPr lang="en-US" sz="1800" dirty="0">
                <a:latin typeface="Courier New" pitchFamily="49" charset="0"/>
                <a:cs typeface="Arial" charset="0"/>
              </a:rPr>
              <a:t> ignores them. </a:t>
            </a:r>
          </a:p>
          <a:p>
            <a:pPr marL="342900" indent="-342900">
              <a:spcBef>
                <a:spcPct val="20000"/>
              </a:spcBef>
            </a:pPr>
            <a:endParaRPr lang="en-US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Y[0]=1’b1;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Y[1] = 1’b0;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Bit Manipulations: Example 1</a:t>
            </a:r>
          </a:p>
        </p:txBody>
      </p:sp>
    </p:spTree>
    <p:extLst>
      <p:ext uri="{BB962C8B-B14F-4D97-AF65-F5344CB8AC3E}">
        <p14:creationId xmlns:p14="http://schemas.microsoft.com/office/powerpoint/2010/main" val="74208486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3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88836" name="Rectangle 4"/>
          <p:cNvSpPr>
            <a:spLocks noGrp="1" noChangeArrowheads="1"/>
          </p:cNvSpPr>
          <p:nvPr>
            <p:ph sz="half" idx="4294967295"/>
            <p:custDataLst>
              <p:tags r:id="rId3"/>
            </p:custDataLst>
          </p:nvPr>
        </p:nvSpPr>
        <p:spPr>
          <a:xfrm>
            <a:off x="457200" y="976313"/>
            <a:ext cx="7696200" cy="4953000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module mux2_8(input  logic [7:0] d0, d1,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input  logic       s,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output logic [7:0] y);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mux2 </a:t>
            </a:r>
            <a:r>
              <a:rPr lang="en-US" sz="1600" dirty="0" err="1">
                <a:latin typeface="Courier New" pitchFamily="49" charset="0"/>
              </a:rPr>
              <a:t>lsbmux</a:t>
            </a:r>
            <a:r>
              <a:rPr lang="en-US" sz="1600" dirty="0">
                <a:latin typeface="Courier New" pitchFamily="49" charset="0"/>
              </a:rPr>
              <a:t>(d0[3:0], d1[3:0], s, y[3:0]);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mux2 </a:t>
            </a:r>
            <a:r>
              <a:rPr lang="en-US" sz="1600" dirty="0" err="1">
                <a:latin typeface="Courier New" pitchFamily="49" charset="0"/>
              </a:rPr>
              <a:t>msbmux</a:t>
            </a:r>
            <a:r>
              <a:rPr lang="en-US" sz="1600" dirty="0">
                <a:latin typeface="Courier New" pitchFamily="49" charset="0"/>
              </a:rPr>
              <a:t>(d0[7:4], d1[7:4], s, y[7:4]);</a:t>
            </a: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endmodule</a:t>
            </a: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</p:txBody>
      </p:sp>
      <p:graphicFrame>
        <p:nvGraphicFramePr>
          <p:cNvPr id="888837" name="Object 5"/>
          <p:cNvGraphicFramePr>
            <a:graphicFrameLocks noGrp="1" noChangeAspect="1"/>
          </p:cNvGraphicFramePr>
          <p:nvPr>
            <p:ph sz="half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017286448"/>
              </p:ext>
            </p:extLst>
          </p:nvPr>
        </p:nvGraphicFramePr>
        <p:xfrm>
          <a:off x="4778375" y="2859087"/>
          <a:ext cx="4137025" cy="300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34" name="VISIO" r:id="rId8" imgW="2332800" imgH="1695600" progId="Visio.Drawing.6">
                  <p:embed/>
                </p:oleObj>
              </mc:Choice>
              <mc:Fallback>
                <p:oleObj name="VISIO" r:id="rId8" imgW="2332800" imgH="16956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75" y="2859087"/>
                        <a:ext cx="4137025" cy="300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Bit Manipulations: Example 2</a:t>
            </a:r>
          </a:p>
        </p:txBody>
      </p:sp>
      <p:sp>
        <p:nvSpPr>
          <p:cNvPr id="8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57200" y="838200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/>
              <a:t>SystemVerilog</a:t>
            </a:r>
            <a:r>
              <a:rPr lang="en-US" sz="32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43948381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3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533400" y="1066800"/>
            <a:ext cx="7772400" cy="4953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Hardware description language (HDL):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specifies logic function only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Computer-aided design (CAD) tool produces or </a:t>
            </a:r>
            <a:r>
              <a:rPr lang="en-US" i="1" dirty="0"/>
              <a:t>synthesizes </a:t>
            </a:r>
            <a:r>
              <a:rPr lang="en-US" dirty="0"/>
              <a:t>the optimized gates</a:t>
            </a:r>
          </a:p>
          <a:p>
            <a:pPr>
              <a:lnSpc>
                <a:spcPct val="90000"/>
              </a:lnSpc>
            </a:pPr>
            <a:r>
              <a:rPr lang="en-US" sz="3500" dirty="0"/>
              <a:t>Most commercial designs built using HDLs</a:t>
            </a:r>
          </a:p>
          <a:p>
            <a:pPr>
              <a:lnSpc>
                <a:spcPct val="90000"/>
              </a:lnSpc>
            </a:pPr>
            <a:r>
              <a:rPr lang="en-US" sz="3500" dirty="0"/>
              <a:t>Two leading HDLs:</a:t>
            </a:r>
          </a:p>
          <a:p>
            <a:pPr lvl="1">
              <a:lnSpc>
                <a:spcPct val="90000"/>
              </a:lnSpc>
            </a:pPr>
            <a:r>
              <a:rPr lang="en-US" b="1" dirty="0" err="1"/>
              <a:t>SystemVerilog</a:t>
            </a:r>
            <a:endParaRPr lang="en-US" b="1" dirty="0"/>
          </a:p>
          <a:p>
            <a:pPr lvl="2">
              <a:lnSpc>
                <a:spcPct val="90000"/>
              </a:lnSpc>
            </a:pPr>
            <a:r>
              <a:rPr lang="en-US" dirty="0"/>
              <a:t>developed in 1984 by Gateway Design Automation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IEEE standard (1364) in 1995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Extended in 2005 (IEEE STD 1800-2009)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VHDL 2008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Developed in 1981 by the Department of Defense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IEEE standard (1076) in 1987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Updated in 2008 (IEEE STD 1076-2008)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795279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89863" name="Object 7"/>
          <p:cNvGraphicFramePr>
            <a:graphicFrameLocks noGrp="1" noChangeAspect="1"/>
          </p:cNvGraphicFramePr>
          <p:nvPr>
            <p:ph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750193641"/>
              </p:ext>
            </p:extLst>
          </p:nvPr>
        </p:nvGraphicFramePr>
        <p:xfrm>
          <a:off x="2057400" y="4290646"/>
          <a:ext cx="5638800" cy="139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8" name="VISIO" r:id="rId8" imgW="2332800" imgH="576360" progId="Visio.Drawing.6">
                  <p:embed/>
                </p:oleObj>
              </mc:Choice>
              <mc:Fallback>
                <p:oleObj name="VISIO" r:id="rId8" imgW="2332800" imgH="576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290646"/>
                        <a:ext cx="5638800" cy="1392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9860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module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tristate</a:t>
            </a:r>
            <a:r>
              <a:rPr lang="en-US" sz="1800" dirty="0">
                <a:latin typeface="Courier New" pitchFamily="49" charset="0"/>
                <a:cs typeface="Arial" charset="0"/>
              </a:rPr>
              <a:t>(input  </a:t>
            </a:r>
            <a:r>
              <a:rPr lang="en-US" dirty="0">
                <a:latin typeface="Courier New" pitchFamily="49" charset="0"/>
              </a:rPr>
              <a:t>logic </a:t>
            </a:r>
            <a:r>
              <a:rPr lang="en-US" sz="1800" dirty="0">
                <a:latin typeface="Courier New" pitchFamily="49" charset="0"/>
                <a:cs typeface="Arial" charset="0"/>
              </a:rPr>
              <a:t>[3:0] a,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   input  </a:t>
            </a:r>
            <a:r>
              <a:rPr lang="en-US" dirty="0">
                <a:latin typeface="Courier New" pitchFamily="49" charset="0"/>
              </a:rPr>
              <a:t>logic</a:t>
            </a:r>
            <a:r>
              <a:rPr lang="en-US" sz="1800" dirty="0">
                <a:latin typeface="Courier New" pitchFamily="49" charset="0"/>
                <a:cs typeface="Arial" charset="0"/>
              </a:rPr>
              <a:t>       en,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   output </a:t>
            </a:r>
            <a:r>
              <a:rPr lang="en-US" dirty="0">
                <a:latin typeface="Courier New" pitchFamily="49" charset="0"/>
              </a:rPr>
              <a:t>tri   </a:t>
            </a:r>
            <a:r>
              <a:rPr lang="en-US" sz="1800" dirty="0">
                <a:latin typeface="Courier New" pitchFamily="49" charset="0"/>
                <a:cs typeface="Arial" charset="0"/>
              </a:rPr>
              <a:t>[3:0] y);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assign y = en ? a : 4'bz;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Z: Floating Output</a:t>
            </a:r>
          </a:p>
        </p:txBody>
      </p:sp>
      <p:sp>
        <p:nvSpPr>
          <p:cNvPr id="8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081087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/>
              <a:t>SystemVerilog</a:t>
            </a:r>
            <a:r>
              <a:rPr lang="en-US" sz="32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6038491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8986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dirty="0" err="1">
                <a:latin typeface="+mj-lt"/>
              </a:rPr>
              <a:t>SystemVerilog</a:t>
            </a:r>
            <a:r>
              <a:rPr lang="en-US" sz="2400" dirty="0">
                <a:latin typeface="+mj-lt"/>
              </a:rPr>
              <a:t> logic datatype</a:t>
            </a:r>
            <a:r>
              <a:rPr lang="en-US" sz="2400" dirty="0">
                <a:latin typeface="+mj-lt"/>
                <a:cs typeface="Arial" charset="0"/>
              </a:rPr>
              <a:t> can assume </a:t>
            </a:r>
            <a:r>
              <a:rPr lang="pl-PL" sz="2400" dirty="0">
                <a:latin typeface="+mj-lt"/>
                <a:cs typeface="Arial" charset="0"/>
              </a:rPr>
              <a:t>0, 1, </a:t>
            </a:r>
            <a:r>
              <a:rPr lang="pl-PL" sz="2400" i="1" dirty="0">
                <a:latin typeface="+mj-lt"/>
                <a:cs typeface="Arial" charset="0"/>
              </a:rPr>
              <a:t>z</a:t>
            </a:r>
            <a:r>
              <a:rPr lang="pl-PL" sz="2400" dirty="0">
                <a:latin typeface="+mj-lt"/>
                <a:cs typeface="Arial" charset="0"/>
              </a:rPr>
              <a:t>, and </a:t>
            </a:r>
            <a:r>
              <a:rPr lang="pl-PL" sz="2400" i="1" dirty="0">
                <a:latin typeface="+mj-lt"/>
                <a:cs typeface="Arial" charset="0"/>
              </a:rPr>
              <a:t>x</a:t>
            </a:r>
            <a:r>
              <a:rPr lang="en-US" sz="2400" dirty="0">
                <a:latin typeface="+mj-lt"/>
                <a:cs typeface="Arial" charset="0"/>
              </a:rPr>
              <a:t> values</a:t>
            </a:r>
            <a:r>
              <a:rPr lang="en-US" sz="1800" b="0" i="0" u="none" strike="noStrike" baseline="0" dirty="0">
                <a:latin typeface="AdvOTbc475f09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dirty="0">
              <a:latin typeface="AdvOTbc475f09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0" i="1" dirty="0">
                <a:latin typeface="+mj-lt"/>
                <a:cs typeface="Arial" charset="0"/>
              </a:rPr>
              <a:t>x</a:t>
            </a:r>
            <a:r>
              <a:rPr lang="en-US" sz="2400" dirty="0">
                <a:latin typeface="+mj-lt"/>
                <a:cs typeface="Arial" charset="0"/>
              </a:rPr>
              <a:t> indicates an invalid logic level. If a bus is simultaneously driven to 0 and 1 by two enabled tristate buffers (or other gates), the result is </a:t>
            </a:r>
            <a:r>
              <a:rPr lang="en-US" sz="2400" i="1" dirty="0">
                <a:latin typeface="+mj-lt"/>
                <a:cs typeface="Arial" charset="0"/>
              </a:rPr>
              <a:t>x</a:t>
            </a:r>
            <a:r>
              <a:rPr lang="en-US" sz="2400" dirty="0">
                <a:latin typeface="+mj-lt"/>
                <a:cs typeface="Arial" charset="0"/>
              </a:rPr>
              <a:t>, indicating contention. 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Arial" charset="0"/>
              </a:rPr>
              <a:t>If all the tristate buffers driving a bus are simultaneously OFF, the bus will float, indicated by </a:t>
            </a:r>
            <a:r>
              <a:rPr lang="en-US" sz="2400" i="1" dirty="0">
                <a:latin typeface="+mj-lt"/>
                <a:cs typeface="Arial" charset="0"/>
              </a:rPr>
              <a:t>z</a:t>
            </a:r>
            <a:r>
              <a:rPr lang="en-US" sz="2400" dirty="0">
                <a:latin typeface="+mj-lt"/>
                <a:cs typeface="Arial" charset="0"/>
              </a:rPr>
              <a:t>.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Arial" charset="0"/>
              </a:rPr>
              <a:t>At the start of simulation, state nodes such as flip-flop outputs are initialized to an unknown state (</a:t>
            </a:r>
            <a:r>
              <a:rPr lang="en-US" sz="2400" i="1" dirty="0">
                <a:latin typeface="+mj-lt"/>
                <a:cs typeface="Arial" charset="0"/>
              </a:rPr>
              <a:t>x</a:t>
            </a:r>
            <a:r>
              <a:rPr lang="en-US" sz="2400" dirty="0">
                <a:latin typeface="+mj-lt"/>
                <a:cs typeface="Arial" charset="0"/>
              </a:rPr>
              <a:t> in </a:t>
            </a:r>
            <a:r>
              <a:rPr lang="en-US" sz="2400" dirty="0" err="1">
                <a:latin typeface="+mj-lt"/>
                <a:cs typeface="Arial" charset="0"/>
              </a:rPr>
              <a:t>SystemVerilog</a:t>
            </a:r>
            <a:r>
              <a:rPr lang="en-US" sz="2400" dirty="0">
                <a:latin typeface="+mj-lt"/>
                <a:cs typeface="Arial" charset="0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53425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+mj-lt"/>
              </a:rPr>
              <a:t>SystemVerilog</a:t>
            </a:r>
            <a:r>
              <a:rPr lang="en-US" sz="3200" dirty="0">
                <a:latin typeface="+mj-lt"/>
              </a:rPr>
              <a:t> logic datatype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6838539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253425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TRUTH TABLES WITH UNDEFINED AND FLOATING INPUTS</a:t>
            </a:r>
            <a:endParaRPr lang="en-US" sz="4400" dirty="0">
              <a:latin typeface="+mj-lt"/>
            </a:endParaRPr>
          </a:p>
        </p:txBody>
      </p:sp>
      <p:graphicFrame>
        <p:nvGraphicFramePr>
          <p:cNvPr id="15" name="Tabella 15">
            <a:extLst>
              <a:ext uri="{FF2B5EF4-FFF2-40B4-BE49-F238E27FC236}">
                <a16:creationId xmlns:a16="http://schemas.microsoft.com/office/drawing/2014/main" id="{86736D91-3696-42FB-ADFB-1BA7E2BED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800582"/>
              </p:ext>
            </p:extLst>
          </p:nvPr>
        </p:nvGraphicFramePr>
        <p:xfrm>
          <a:off x="1524000" y="1859280"/>
          <a:ext cx="6096000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44049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63738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591177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194880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378972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0422145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it-IT" dirty="0"/>
                        <a:t>&amp;</a:t>
                      </a: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it-IT" dirty="0"/>
                        <a:t>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063370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947507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67326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1930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16844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446108"/>
                  </a:ext>
                </a:extLst>
              </a:tr>
            </a:tbl>
          </a:graphicData>
        </a:graphic>
      </p:graphicFrame>
      <p:graphicFrame>
        <p:nvGraphicFramePr>
          <p:cNvPr id="20" name="Tabella 15">
            <a:extLst>
              <a:ext uri="{FF2B5EF4-FFF2-40B4-BE49-F238E27FC236}">
                <a16:creationId xmlns:a16="http://schemas.microsoft.com/office/drawing/2014/main" id="{76A479C3-C1E3-4ED8-A523-E04A8CEA2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500692"/>
              </p:ext>
            </p:extLst>
          </p:nvPr>
        </p:nvGraphicFramePr>
        <p:xfrm>
          <a:off x="1524000" y="4267200"/>
          <a:ext cx="6096000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44049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63738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591177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194880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378972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0422145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it-IT" dirty="0"/>
                        <a:t>|</a:t>
                      </a: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it-IT" dirty="0"/>
                        <a:t>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063370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947507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67326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1930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16844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446108"/>
                  </a:ext>
                </a:extLst>
              </a:tr>
            </a:tbl>
          </a:graphicData>
        </a:graphic>
      </p:graphicFrame>
      <p:sp>
        <p:nvSpPr>
          <p:cNvPr id="21" name="Rectangle 4">
            <a:extLst>
              <a:ext uri="{FF2B5EF4-FFF2-40B4-BE49-F238E27FC236}">
                <a16:creationId xmlns:a16="http://schemas.microsoft.com/office/drawing/2014/main" id="{B6625F00-BD47-4483-8E17-5B20A8E03DEC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92964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dirty="0" err="1">
                <a:latin typeface="+mj-lt"/>
              </a:rPr>
              <a:t>SystemVerilog</a:t>
            </a:r>
            <a:r>
              <a:rPr lang="en-US" sz="2400" dirty="0">
                <a:latin typeface="+mj-lt"/>
              </a:rPr>
              <a:t> sometimes can determine the output of logic operation despite some inputs being unknown.</a:t>
            </a:r>
            <a:endParaRPr lang="en-US" sz="2400" dirty="0"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29601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3959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1000" y="990600"/>
            <a:ext cx="8229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Simulation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  <a:cs typeface="Arial" charset="0"/>
              </a:rPr>
              <a:t>Inputs applied to circuit</a:t>
            </a:r>
            <a:endParaRPr lang="en-US" sz="2400" i="1" dirty="0">
              <a:latin typeface="+mj-lt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  <a:cs typeface="Arial" charset="0"/>
              </a:rPr>
              <a:t>Outputs checked for correctness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  <a:cs typeface="Arial" charset="0"/>
              </a:rPr>
              <a:t>Millions of dollars saved by debugging in simulation instead of hardware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Synthesis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  <a:cs typeface="Arial" charset="0"/>
              </a:rPr>
              <a:t>Transforms HDL code into a </a:t>
            </a:r>
            <a:r>
              <a:rPr lang="en-US" sz="2400" i="1" dirty="0" err="1">
                <a:latin typeface="+mj-lt"/>
                <a:cs typeface="Arial" charset="0"/>
              </a:rPr>
              <a:t>netlist</a:t>
            </a:r>
            <a:r>
              <a:rPr lang="en-US" sz="2400" dirty="0">
                <a:latin typeface="+mj-lt"/>
                <a:cs typeface="Arial" charset="0"/>
              </a:rPr>
              <a:t> describing the hardware (i.e., a list of gates and the wires connecting them)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14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dirty="0">
              <a:latin typeface="+mj-lt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HDL to Gates</a:t>
            </a:r>
          </a:p>
        </p:txBody>
      </p:sp>
    </p:spTree>
    <p:extLst>
      <p:ext uri="{BB962C8B-B14F-4D97-AF65-F5344CB8AC3E}">
        <p14:creationId xmlns:p14="http://schemas.microsoft.com/office/powerpoint/2010/main" val="391439400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3959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1000" y="990600"/>
            <a:ext cx="8229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Simulation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  <a:cs typeface="Arial" charset="0"/>
              </a:rPr>
              <a:t>Inputs applied to circuit</a:t>
            </a:r>
            <a:endParaRPr lang="en-US" sz="2400" i="1" dirty="0">
              <a:latin typeface="+mj-lt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  <a:cs typeface="Arial" charset="0"/>
              </a:rPr>
              <a:t>Outputs checked for correctness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  <a:cs typeface="Arial" charset="0"/>
              </a:rPr>
              <a:t>Millions of dollars saved by debugging in simulation instead of hardware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Synthesis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  <a:cs typeface="Arial" charset="0"/>
              </a:rPr>
              <a:t>Transforms HDL code into a </a:t>
            </a:r>
            <a:r>
              <a:rPr lang="en-US" sz="2400" i="1" dirty="0" err="1">
                <a:latin typeface="+mj-lt"/>
                <a:cs typeface="Arial" charset="0"/>
              </a:rPr>
              <a:t>netlist</a:t>
            </a:r>
            <a:r>
              <a:rPr lang="en-US" sz="2400" dirty="0">
                <a:latin typeface="+mj-lt"/>
                <a:cs typeface="Arial" charset="0"/>
              </a:rPr>
              <a:t> describing the hardware (i.e., a list of gates and the wires connecting them)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14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b="1" dirty="0">
                <a:solidFill>
                  <a:srgbClr val="FF0000"/>
                </a:solidFill>
                <a:latin typeface="+mj-lt"/>
                <a:cs typeface="Arial" charset="0"/>
              </a:rPr>
              <a:t>IMPORTANT: </a:t>
            </a:r>
            <a:r>
              <a:rPr lang="en-US" sz="2400" dirty="0">
                <a:solidFill>
                  <a:srgbClr val="FF0000"/>
                </a:solidFill>
                <a:latin typeface="+mj-lt"/>
                <a:cs typeface="Arial" charset="0"/>
              </a:rPr>
              <a:t>When using an HDL, think of the </a:t>
            </a:r>
            <a:r>
              <a:rPr lang="en-US" sz="2400" b="1" dirty="0">
                <a:solidFill>
                  <a:srgbClr val="FF0000"/>
                </a:solidFill>
                <a:latin typeface="+mj-lt"/>
                <a:cs typeface="Arial" charset="0"/>
              </a:rPr>
              <a:t>hardware</a:t>
            </a:r>
            <a:r>
              <a:rPr lang="en-US" sz="2400" dirty="0">
                <a:solidFill>
                  <a:srgbClr val="FF0000"/>
                </a:solidFill>
                <a:latin typeface="+mj-lt"/>
                <a:cs typeface="Arial" charset="0"/>
              </a:rPr>
              <a:t> the HDL should produce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HDL to Gates</a:t>
            </a:r>
          </a:p>
        </p:txBody>
      </p:sp>
    </p:spTree>
    <p:extLst>
      <p:ext uri="{BB962C8B-B14F-4D97-AF65-F5344CB8AC3E}">
        <p14:creationId xmlns:p14="http://schemas.microsoft.com/office/powerpoint/2010/main" val="315061687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77573" name="Object 5"/>
          <p:cNvGraphicFramePr>
            <a:graphicFrameLocks noGrp="1" noChangeAspect="1"/>
          </p:cNvGraphicFramePr>
          <p:nvPr>
            <p:ph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541435966"/>
              </p:ext>
            </p:extLst>
          </p:nvPr>
        </p:nvGraphicFramePr>
        <p:xfrm>
          <a:off x="2057400" y="1371600"/>
          <a:ext cx="4605337" cy="168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60" name="VISIO" r:id="rId7" imgW="1285920" imgH="491760" progId="Visio.Drawing.6">
                  <p:embed/>
                </p:oleObj>
              </mc:Choice>
              <mc:Fallback>
                <p:oleObj name="VISIO" r:id="rId7" imgW="1285920" imgH="491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371600"/>
                        <a:ext cx="4605337" cy="168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7572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96108" y="3637085"/>
            <a:ext cx="76200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b="1" dirty="0">
                <a:latin typeface="+mj-lt"/>
                <a:cs typeface="Arial" charset="0"/>
              </a:rPr>
              <a:t>Two types of Modules: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dirty="0">
                <a:latin typeface="+mj-lt"/>
                <a:cs typeface="Arial" charset="0"/>
              </a:rPr>
              <a:t>Behavioral: </a:t>
            </a:r>
            <a:r>
              <a:rPr lang="en-US" sz="2600" dirty="0">
                <a:latin typeface="+mj-lt"/>
                <a:cs typeface="Arial" charset="0"/>
              </a:rPr>
              <a:t>describe what a module does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dirty="0">
                <a:latin typeface="+mj-lt"/>
                <a:cs typeface="Arial" charset="0"/>
              </a:rPr>
              <a:t>Structural: </a:t>
            </a:r>
            <a:r>
              <a:rPr lang="en-US" sz="2600" dirty="0">
                <a:latin typeface="+mj-lt"/>
                <a:cs typeface="Arial" charset="0"/>
              </a:rPr>
              <a:t>describe how it is built from simpler modules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SystemVerilog</a:t>
            </a:r>
            <a:r>
              <a:rPr lang="en-US" sz="4400" dirty="0">
                <a:latin typeface="+mj-lt"/>
              </a:rPr>
              <a:t> Modules</a:t>
            </a:r>
          </a:p>
        </p:txBody>
      </p:sp>
    </p:spTree>
    <p:extLst>
      <p:ext uri="{BB962C8B-B14F-4D97-AF65-F5344CB8AC3E}">
        <p14:creationId xmlns:p14="http://schemas.microsoft.com/office/powerpoint/2010/main" val="365550168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7859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600200"/>
            <a:ext cx="8305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module example(input  logic a, b, c,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  output logic y);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assign y = ~a &amp; ~b &amp; ~c | a &amp; ~b &amp; ~c | a &amp; ~b &amp;  c;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87859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2823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8598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081087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/>
              <a:t>SystemVerilog</a:t>
            </a:r>
            <a:r>
              <a:rPr lang="en-US" sz="3200" b="1" dirty="0"/>
              <a:t>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Behavioral </a:t>
            </a:r>
            <a:r>
              <a:rPr lang="en-US" sz="4400" dirty="0" err="1">
                <a:latin typeface="+mj-lt"/>
              </a:rPr>
              <a:t>SystemVerilog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3956503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7859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600200"/>
            <a:ext cx="8305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 b="1" dirty="0">
                <a:latin typeface="Courier New" pitchFamily="49" charset="0"/>
                <a:cs typeface="Arial" charset="0"/>
              </a:rPr>
              <a:t>module</a:t>
            </a:r>
            <a:r>
              <a:rPr lang="en-US" sz="1800" dirty="0">
                <a:latin typeface="Courier New" pitchFamily="49" charset="0"/>
                <a:cs typeface="Arial" charset="0"/>
              </a:rPr>
              <a:t> </a:t>
            </a:r>
            <a:r>
              <a:rPr lang="en-US" sz="1800" i="1" dirty="0">
                <a:latin typeface="Courier New" pitchFamily="49" charset="0"/>
                <a:cs typeface="Arial" charset="0"/>
              </a:rPr>
              <a:t>example</a:t>
            </a:r>
            <a:r>
              <a:rPr lang="en-US" sz="1800" dirty="0">
                <a:latin typeface="Courier New" pitchFamily="49" charset="0"/>
                <a:cs typeface="Arial" charset="0"/>
              </a:rPr>
              <a:t>(input  logic a, b, c,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  output logic y);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assign y = ~a &amp; ~b &amp; ~c | a &amp; ~b &amp; ~c | a &amp; ~b &amp;  c;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b="1" dirty="0" err="1">
                <a:latin typeface="Courier New" pitchFamily="49" charset="0"/>
                <a:cs typeface="Arial" charset="0"/>
              </a:rPr>
              <a:t>endmodule</a:t>
            </a:r>
            <a:endParaRPr lang="en-US" sz="1800" b="1" dirty="0">
              <a:latin typeface="Courier New" pitchFamily="49" charset="0"/>
              <a:cs typeface="Arial" charset="0"/>
            </a:endParaRPr>
          </a:p>
        </p:txBody>
      </p:sp>
      <p:sp>
        <p:nvSpPr>
          <p:cNvPr id="87859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2823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8598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081087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/>
              <a:t>SystemVerilog</a:t>
            </a:r>
            <a:r>
              <a:rPr lang="en-US" sz="3200" b="1" dirty="0"/>
              <a:t>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Behavioral </a:t>
            </a:r>
            <a:r>
              <a:rPr lang="en-US" sz="4400" dirty="0" err="1">
                <a:latin typeface="+mj-lt"/>
              </a:rPr>
              <a:t>SystemVerilog</a:t>
            </a:r>
            <a:endParaRPr lang="en-US" sz="44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00200" y="3474010"/>
            <a:ext cx="6858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module/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r>
              <a:rPr lang="en-US" sz="2200" dirty="0"/>
              <a:t>:  required to begin/end 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en-US" sz="2200" dirty="0"/>
              <a:t>:  name of the 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Operators:</a:t>
            </a:r>
          </a:p>
          <a:p>
            <a:pPr lvl="1"/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2200" dirty="0"/>
              <a:t>:  NOT</a:t>
            </a:r>
          </a:p>
          <a:p>
            <a:pPr lvl="1"/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2200" dirty="0"/>
              <a:t>:  AND</a:t>
            </a:r>
          </a:p>
          <a:p>
            <a:pPr lvl="1"/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2200" dirty="0"/>
              <a:t>:  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7646401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4981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22823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894983" name="Picture 7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505200"/>
            <a:ext cx="6553200" cy="227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HDL Simulation</a:t>
            </a:r>
          </a:p>
        </p:txBody>
      </p:sp>
      <p:sp>
        <p:nvSpPr>
          <p:cNvPr id="13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600200"/>
            <a:ext cx="8305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module example(input  logic a, b, c,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  output logic y);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assign y = ~a &amp; ~b &amp; ~c | a &amp; ~b &amp; ~c | a &amp; ~b &amp;  c;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081087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/>
              <a:t>SystemVerilog</a:t>
            </a:r>
            <a:r>
              <a:rPr lang="en-US" sz="32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56815925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7962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2823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79622" name="Object 6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930519547"/>
              </p:ext>
            </p:extLst>
          </p:nvPr>
        </p:nvGraphicFramePr>
        <p:xfrm>
          <a:off x="2590800" y="3683000"/>
          <a:ext cx="4724400" cy="256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84" name="VISIO" r:id="rId10" imgW="2545385" imgH="1374038" progId="Visio.Drawing.6">
                  <p:embed/>
                </p:oleObj>
              </mc:Choice>
              <mc:Fallback>
                <p:oleObj name="VISIO" r:id="rId10" imgW="2545385" imgH="137403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683000"/>
                        <a:ext cx="4724400" cy="256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HDL Synthesis</a:t>
            </a:r>
          </a:p>
        </p:txBody>
      </p:sp>
      <p:sp>
        <p:nvSpPr>
          <p:cNvPr id="12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600200"/>
            <a:ext cx="8305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module example(input  logic a, b, c,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  output logic y);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assign y = ~a &amp; ~b &amp; ~c | a &amp; ~b &amp; ~c | a &amp; ~b &amp;  c;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914400" y="1081087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/>
              <a:t>SystemVerilog</a:t>
            </a:r>
            <a:r>
              <a:rPr lang="en-US" sz="3200" b="1" dirty="0"/>
              <a:t>:</a:t>
            </a:r>
          </a:p>
        </p:txBody>
      </p:sp>
      <p:sp>
        <p:nvSpPr>
          <p:cNvPr id="14" name="Text Box 6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914400" y="3084181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/>
              <a:t>Synthesis:</a:t>
            </a:r>
          </a:p>
        </p:txBody>
      </p:sp>
    </p:spTree>
    <p:extLst>
      <p:ext uri="{BB962C8B-B14F-4D97-AF65-F5344CB8AC3E}">
        <p14:creationId xmlns:p14="http://schemas.microsoft.com/office/powerpoint/2010/main" val="2245741536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21331</TotalTime>
  <Words>1889</Words>
  <Application>Microsoft Office PowerPoint</Application>
  <PresentationFormat>Presentazione su schermo (4:3)</PresentationFormat>
  <Paragraphs>411</Paragraphs>
  <Slides>22</Slides>
  <Notes>22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30" baseType="lpstr">
      <vt:lpstr>AdvOTbc475f09</vt:lpstr>
      <vt:lpstr>Arial</vt:lpstr>
      <vt:lpstr>Calibri</vt:lpstr>
      <vt:lpstr>Courier New</vt:lpstr>
      <vt:lpstr>Times</vt:lpstr>
      <vt:lpstr>Times New Roman</vt:lpstr>
      <vt:lpstr>Office Theme</vt:lpstr>
      <vt:lpstr>VISIO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Harvey Mudd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salvatore Pontarelli</cp:lastModifiedBy>
  <cp:revision>144</cp:revision>
  <cp:lastPrinted>2018-05-23T11:36:14Z</cp:lastPrinted>
  <dcterms:created xsi:type="dcterms:W3CDTF">2012-08-07T04:56:47Z</dcterms:created>
  <dcterms:modified xsi:type="dcterms:W3CDTF">2021-10-26T15:03:41Z</dcterms:modified>
</cp:coreProperties>
</file>