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5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6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7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9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0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1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2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3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4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5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16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7.xml" ContentType="application/vnd.openxmlformats-officedocument.presentationml.notesSlide+xml"/>
  <Override PartName="/ppt/ink/ink1.xml" ContentType="application/inkml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18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80" r:id="rId2"/>
    <p:sldId id="381" r:id="rId3"/>
    <p:sldId id="415" r:id="rId4"/>
    <p:sldId id="416" r:id="rId5"/>
    <p:sldId id="417" r:id="rId6"/>
    <p:sldId id="418" r:id="rId7"/>
    <p:sldId id="382" r:id="rId8"/>
    <p:sldId id="383" r:id="rId9"/>
    <p:sldId id="384" r:id="rId10"/>
    <p:sldId id="385" r:id="rId11"/>
    <p:sldId id="386" r:id="rId12"/>
    <p:sldId id="387" r:id="rId13"/>
    <p:sldId id="388" r:id="rId14"/>
    <p:sldId id="389" r:id="rId15"/>
    <p:sldId id="390" r:id="rId16"/>
    <p:sldId id="419" r:id="rId17"/>
    <p:sldId id="391" r:id="rId18"/>
    <p:sldId id="392" r:id="rId19"/>
    <p:sldId id="39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A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49" autoAdjust="0"/>
    <p:restoredTop sz="88853" autoAdjust="0"/>
  </p:normalViewPr>
  <p:slideViewPr>
    <p:cSldViewPr>
      <p:cViewPr varScale="1">
        <p:scale>
          <a:sx n="101" d="100"/>
          <a:sy n="101" d="100"/>
        </p:scale>
        <p:origin x="221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B20B24C-36DA-3E46-9B02-7B68B02418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Fondamenti di Elettronica Digitale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4BF534-D069-4743-ACFD-449D243A96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AB4141-4F25-8A42-902F-67660047FED6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FCA64A-E910-984F-9AEF-3AE9482BD82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486A14-D3D2-D043-899C-BC57D624ACB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125492-2405-7D45-80FA-D96FC340660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4803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30T09:23:04.575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18225 5736 13308,'31'-4'2958,"-6"1"-2230,-25 3-280,0 0 662,3-3-763,-1 3 628,2-3-706,-3 3-157,-1 0-426,0 5 370,0 15 45,0-1-101,-3 22 123,-3-6-134,-3 10 22,0-13 1,-1 0 66,-1 13-78,-1 6 0,9-25 45,2 13 11,0-16-123,1 23 67,-4-11 67,1-5-67,-2 5-45,3-8 45,0 22 0,1-14 67,0 19-168,0-27 101,0-5-3336,-1 0 3336,0-13 68,0 10-68,1-3-101,0 13 190,1-10-66,0 14-46,0-7 46,0 1-23,0-4 22,0-7 3370,1-1-3392,-1 0-33,2 0 66,-1-1-55,1 1 22,1 0 0,1 1-23,1 0 113,7 29-90,-6-20-22,4 21 22,-9-31 56,1 3-56,0-8 0,0 4 89,0-5-78,0 0-11,1 3 79,-1-2-102,1 1 23,-2-4 0,0-1 213,-1 9-202,0-5 23,0 7 56,0-7-56,0-1 100,0 2-134,0-7 90,0 2-3721,-1-13-2420,-3-11 6051,-1-14 0,0 11 0,1 1 0</inkml:trace>
  <inkml:trace contextRef="#ctx0" brushRef="#br0" timeOffset="1797">18479 5715 9901,'8'12'2275,"-2"-2"-1659,-6-10 1031,0 4 12,0-4-964,0 4-169,2-1-503,0-1 145,2 3-135,0-1 57,0 1-57,0 0 35,1 0-1,0 0-67,1-1 303,11 2-1890,-6-2 1687,8-1-77,-8-1 10,-1-2 23,21 2 79,-5-2-360,13 1 293,-14-1-57,-4 0-45,-7 0 1703,-2 0-1669,-2 0 33,-3 0 12,1 0-90,0 0 23,6-1 145,8-3-112,1-1 233,0-1-199,-2 0-90,-9 4 45,5-1 112,-1 0-134,-5 2 22,11-2-45,-12 1 45,5 0 0,-8 1-1389,1-1 1389,3 2-45,-2-1 34,10 1 22,-9 0-11,7 0 11,-8 0 11,5 0 1,3 0-23,-1 0-45,1 0 67,0 0-22,13 0 0,-7 0 1379,6 0-1390,-4 0 44,-9 0-66,6 0 33,-5 0-56,-5 0 112,4 0-56,-4 0 22,0 0-11,-1 0-22,0 0 0,0 0 33,17 0-22,-11 0 45,15 0-90,-19 0 45,4 0-33,-8 0 77,5 0-44,-6 0 0,2 0-11,4 0 67,6 0 67,-7 0-537,-14 0-1850,-17-9-7567,-5 2 9571,1-7 0,15 8 0,1 2 0</inkml:trace>
  <inkml:trace contextRef="#ctx0" brushRef="#br0" timeOffset="4042">19664 5990 9509,'7'7'1961,"-2"-2"-1467,-5-5-24,0 0-246,-3 0-11,1 0 583,-3 0-539,3 0 662,-2-2-706,2 1 302,-3-1-369,3 1-34,0 1 1434,1-1-1434,0 4-11,0 2 134,-4 20-212,2-9 21,-3 10 12,4 14-3448,1-23 3416,0 23 20,1-29-44,0 2 0,0-2-68,0 4 125,0-4-23,0 5 3403,0-7-3437,0 16 11,0-12 67,0 27-55,0-24-23,0 12-3359,0-12 3404,0-3-45,0 5 34,-1 3-34,0-7-45,-1 5 45,0 4-34,1-11 34,0 10 3392,1-5-3381,0-5-11,0 5 56,0-9 34,0 4-45,-1-3 0,1 4 22,-1-6-45,1 4-89,0-3 123,0 10-56,0-8-3370,0 14 3370,0-14 34,0 7-23,0-7-11,0 0 79,0 0-79,0 9 22,0-6 45,0 11 3325,0-11-3302,0 11-113,0-13 23,0 8 0,0-11 79,0 5-79,0-4 56,1 2 112,0 2-11,0 2-459,0 0 347,-1 1-78,0-6 122,0 3-78,0-5-11,0 1 0,0-4 113,0-2 211,0 0-291,0 1-33,2 1-67,-1 1 45,3 2 22,-2-1-102,1-1 57,-2-4-806,2-1 268,-3-1-179,3 0-3540,0-11 862,0 2 3440,0-7 0,-1 9 0,-2 3 0</inkml:trace>
  <inkml:trace contextRef="#ctx0" brushRef="#br0" timeOffset="6447">18606 7281 9834,'0'4'4281,"0"-2"-3149,0-2-908,-3-2 280,2 1 325,-2-1 33,3 1-649,0 0-235,0-1 22,0 1 0,4-1 33,1 2-77,5 0 66,1-1-11,8 1 23,1-3 23,17-3-57,-13 3 33,15-3-33,-27 6-2082,12-1 2049,-8 0 89,-1 0-135,13-2 11,-6 1 203,10-3-135,-13 4-44,-5-3 44,-10 4 2082,0-2-2150,1 2 124,0-1-56,-1 1-45,6-3 45,-4 3 90,8-4-90,-9 4 34,3-1-57,-4 1 23,0-1 12,9 0-24,-3-1 12,3 1 45,-5-1-45,-5 2 0,0-1-22,-1 1 44,0 0-22,1 0 0,1 0-67,8-1 157,-8 1-90,5-1 22,-8 1-78,-1 0 45,3 0 22,1 0-11,4 0 0,-1 0 56,3 0-67,-1 0 11,1 0 0,0 0 0,-1 0-34,3 0 34,1 2-11,0-1 11,0 2 0,-2-2 11,0 0 135,12-1-135,-8 0 67,3 0 102,-12 0-46,-6 0-56,0 0-145,3 0 90,-1 0 44,2 0-112,-2 0 45,1 0 0,-1 1 0,7 3-45,-6-1 45,5 2 79,-6-4-2746,-2-1 314,3 0 2353,-2 0 0,1 0 0,-2 0 0</inkml:trace>
  <inkml:trace contextRef="#ctx0" brushRef="#br0" timeOffset="8646">18330 7683 10496,'-5'-7'2778,"1"1"-570,3 6-1301,1 0-705,-2 2 313,-7 21-358,4-8-146,-7 18-3246,3-1 3347,3-12-112,-3 12 11,5-16 180,1 27-2437,3-25 2313,0 19-45,0-31-22,0-1 2269,0 0-2269,0 1 0,0-2 67,0 5 3325,0 1-3437,0 2 45,0 0 45,0 3-45,0-5 11,0 2-11,0-5 11,0 15-11,-1-8 0,0 10 0,-4 13-22,3-15 33,-3 14 46,2-13-57,1-10-79,1 4 79,1-6 0,0-5 0,0 1 0,0 3 0,0-3-11,0 6-23,0-7 56,0 8-22,0-5 56,0 17-89,0-7-57,0 4 90,0-7-134,1-1 123,1-5 67,1 8-101,0 1 112,-1-3-586,-1 7 519,-1-13 0,0 2-33,0-5-225,7 12 258,-3-5 90,4 6-79,-6-9 22,-1-2-21,-1-1 32,0 1 124,0 0-33,0 12-135,0-10 79,0 8 451,0-14-530,0 0-11,0 7 0,1-3-3393,2 8 3393,3-4-169,5 6-2055,-2-3 2258,2-1-23,-3-6 124,-4-5-113,0-1 269,-2-2 2056,-1-1-3155,-1-5-1108,1-4 2354,-1-11 0,1 9 1,-1-2-1</inkml:trace>
  <inkml:trace contextRef="#ctx0" brushRef="#br0" timeOffset="10431">18838 8763 12490,'15'8'4829,"-4"-2"-4829,-11-5 45,0 1-11,0 1-46,-8 4 12,3-2 56,-6 2-11,6-3 414,3-2 214,1-1-662,5-1 113,0 0-102,6 0 45,5 0-44,0 0-23,9 0 44,-7 0-44,4-1 12,1 1-68,-8-1 67,5 1-11,-8 0 0,0 0 33,0 0-33,1 0 23,9 0-79,8 0 45,-4 0 22,4-1-22,-15 1-12,0-1-33,4-1-3291,5-2 3392,-5 1-56,1-2 11,-10 3 0,0 0-34,-1 0 56,5-1-78,-1 1 3415,1 0-3471,2 1 89,-4 1 12,-1 0-101,9 0 101,-11 0 11,12 0 56,-13 0-90,2 0 68,-3 0-34,-2 0-45,3 0 45,0 0 0,1 0 45,0 0-56,-1 0 123,18 0-135,-16 0 23,12 0 0,-20 0 0,-1 0-44,3 0-1693,-3 0-269,4 0 2006,-3-4 0,0 5 0,0-2 0</inkml:trace>
  <inkml:trace contextRef="#ctx0" brushRef="#br0" timeOffset="12844">19727 7557 10608,'11'1'3440,"-3"1"-2914,-8-2-10,0 0 469,0-5-660,0 4-145,0-3 626,0 4-682,-2 2-113,-2 6-3235,-1 5 3269,-1 4-187,1 1 422,-4 20-257,5-13 55,-4 20-134,6-14 78,-1-3 46,1 10-68,1-16-12,0 6 3312,1-11-3300,0 1 268,0 7-268,0-6 0,0 6 56,0-9-89,0-1 77,0 11-44,0-11 0,2 12-22,1-13 0,3 9 22,-1-10 67,-1 3-112,-2-4 45,0-5-45,0 3 112,0-4-55,-1 1-12,1 0-34,1 4 34,1-3 0,0 4-67,-1-4 156,-1 2-100,0-1-101,2 9 112,-1-8-56,3 13 45,-3-13-67,1 2 43,-1 0-10,0-5-11,-2 5 68,0-1 44,1 2-124,1 10 91,0-7-23,1 3 0,-1-10 45,0-1-101,2 8 134,-1 2-67,2 1-22,-2-2-23,1 9 68,0-3-56,3 13-3348,-5-16 3370,1-2 0,-2-10 34,0 1-46,-1-3 192,1 21-168,-2-11-12,1 12-12,-1-16 80,0-5-68,0 0 3414,1 0-3414,-1-2-22,1 0 44,0-2-22,0-1 22,0 0-55,0 0-46,0 4 68,-1-3 11,2 3-11,-2-4-11,1-1-3475,0-16-5354,1 0 8851,-1-17 0,1 17 0,-2 2 0</inkml:trace>
  <inkml:trace contextRef="#ctx0" brushRef="#br0" timeOffset="67135">5885 5673 6148,'40'-43'10,"1"0"0,0 0 0,-1 0 0,1 0 0,-1 0 0,1 0 0,0 1 0,-1-1 0,5 0 1,-1 4-1,-1 1 0,-2 1 0,-4 1 0,-5-1 0,0-8 0,-4-3 0,-6 7 0,-12 16 1,-10 18-1</inkml:trace>
  <inkml:trace contextRef="#ctx0" brushRef="#br0" timeOffset="80944">20257 8573 6420,'34'-38'0,"0"1"0,-6 7 0,-1 0 0</inkml:trace>
  <inkml:trace contextRef="#ctx0" brushRef="#br0" timeOffset="81145">20380 8438 0,'34'-47'0,"-1"0"0,1 0 0,-1 0 0,0 0 0,1 0 0,-1 0 0,1 0 0,-1 0 0,1 0 0,-1 0 0,1 0 0,-1 0 0,1 0 0,-1 0 0,1 0 0,-1 0 0,3-4 0,1-2 0,1 0 0,1 0 0,-1-1 0,0 1 0,0 0 0,-2 2 0,-2 2 0,-1 2 0,-2 3 0,-3 2 0,-3 5 0,-4 3 0,15-27 0,-10 12 0,-2 4 0,1-1 0,-2 4 0,-6 6 0,0-1 0</inkml:trace>
  <inkml:trace contextRef="#ctx0" brushRef="#br0" timeOffset="101000">13039 2328 11257,'14'5'2891,"-2"-2"-1546,-12-3 313,8-3-952,-5 1-459,5-3-90,-7 0-157,-1 2 89,0-1-89,0 3 0,0 0-257,-8 1 257,-10 0-90,-4 3 11,-15 9 1,-11 6-1,6-1-3335,-11 5 3365,11-4 1,-5 2-1,9-3-390,6 0 439,5-4-56,4-2 56,7-3-23,2-1 102,5-2 3055,2-1-3134,3-1 641,1-1-1022,-6 7 337,3-2-292,-4 8 280,0-3-606,-20 19 662,16-17-694,-14 11 436,25-22-1692,1-3 404,7 0 1546,11-1 0,-8 1 0,8-1 0</inkml:trace>
  <inkml:trace contextRef="#ctx0" brushRef="#br0" timeOffset="102891">12467 2455 8266,'14'-8'2005,"-4"1"-649,-10 7-874,0 0-661,-3 5-12,-11 13 191,-2 1-3392,-10 12 3448,6-8-2324,-9 7 2290,10-8-33,-5 2-68,10-6 12,6-8 56,2-1 101,5-7 2783,1-2-2805,-6 11-147,-1 0 1407,-3 6-1250,3-6-33,4-5 0,1-3-45,1 1-303,1-3 370,0 0-67,0 2 56,0 3-56,1-2 2065,-1 3-1987,2-1-78,-1-3-100,2 2 77,0-5 23,2 1 0,1 0 157,9 1-135,-1 0-3178,29 7 3111,-24-5-1047,15 3 1092,-26-4-692,45 15 692,-31-12-1652,34 12 1652,-46-16 1674,0-1-1573,-7 0 799,1 0-900,-3-1 895,1 1-850,0-1 3369,0 0-3447,0 0 33,0 0 0,-1 0 67,1 0-89,-1 0-68,1 0 90,0 0-45,0 0 90,1 0-45,-2 0 67,1 0 0,-2 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Fondamenti di Elettronica Digitale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D5E47-F045-4C01-A154-66E3997AD169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EC52C-64D1-4EF5-AC14-14AF6A3FC3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021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DB15BA-A5AF-4666-A137-2A7BEE79A6FB}" type="slidenum">
              <a:rPr lang="en-US"/>
              <a:pPr/>
              <a:t>1</a:t>
            </a:fld>
            <a:endParaRPr lang="en-US"/>
          </a:p>
        </p:txBody>
      </p:sp>
      <p:sp>
        <p:nvSpPr>
          <p:cNvPr id="93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F2DDC1E-2D35-664B-939E-CF039E6E9E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3E449532-4F4C-E44F-8982-18E52BCFB1B5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1CCFAA-1860-41F7-A390-23FA2CED6278}" type="slidenum">
              <a:rPr lang="en-US"/>
              <a:pPr/>
              <a:t>10</a:t>
            </a:fld>
            <a:endParaRPr lang="en-US"/>
          </a:p>
        </p:txBody>
      </p:sp>
      <p:sp>
        <p:nvSpPr>
          <p:cNvPr id="94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D062078-34AC-5F47-A7F4-1909C48461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3D8206E5-4722-0D48-9CDE-E59F2637B273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059647-4F11-467F-A331-45397E999E40}" type="slidenum">
              <a:rPr lang="en-US"/>
              <a:pPr/>
              <a:t>11</a:t>
            </a:fld>
            <a:endParaRPr lang="en-US"/>
          </a:p>
        </p:txBody>
      </p:sp>
      <p:sp>
        <p:nvSpPr>
          <p:cNvPr id="94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E7CB0CB-C10B-F14D-B22D-03A61499FC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F6BB8540-7102-3043-A001-5C14DA5956CA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A24EB4-DDA1-4BEE-AA58-0486B74B0B4D}" type="slidenum">
              <a:rPr lang="en-US"/>
              <a:pPr/>
              <a:t>12</a:t>
            </a:fld>
            <a:endParaRPr lang="en-US"/>
          </a:p>
        </p:txBody>
      </p:sp>
      <p:sp>
        <p:nvSpPr>
          <p:cNvPr id="94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BB2003C-92A3-EF46-AF8E-DC63B3CC4C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FB03E823-9EE4-8B4F-9648-D96697D54B6D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94704E-457B-42BF-918B-1C2936EBD3B4}" type="slidenum">
              <a:rPr lang="en-US"/>
              <a:pPr/>
              <a:t>13</a:t>
            </a:fld>
            <a:endParaRPr lang="en-US"/>
          </a:p>
        </p:txBody>
      </p:sp>
      <p:sp>
        <p:nvSpPr>
          <p:cNvPr id="94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A43832-7E60-D749-89DE-3C593E6C0A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356C8647-1000-B744-9EDE-CB8A1CA68ABF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F1A4EE-73C6-44A2-A5E9-C6FCE9A148AE}" type="slidenum">
              <a:rPr lang="en-US"/>
              <a:pPr/>
              <a:t>14</a:t>
            </a:fld>
            <a:endParaRPr lang="en-US"/>
          </a:p>
        </p:txBody>
      </p:sp>
      <p:sp>
        <p:nvSpPr>
          <p:cNvPr id="94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0F367-B088-D34F-8A3B-349C4FA684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1D22A78C-CEDE-794E-8BE7-10C241F607FF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D43023-23D1-4250-9895-2A09B20FA834}" type="slidenum">
              <a:rPr lang="en-US"/>
              <a:pPr/>
              <a:t>15</a:t>
            </a:fld>
            <a:endParaRPr lang="en-US"/>
          </a:p>
        </p:txBody>
      </p:sp>
      <p:sp>
        <p:nvSpPr>
          <p:cNvPr id="94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15EDC65-C716-504D-8155-29E0BC134B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413CE41F-A3A5-2344-BC35-832B4A510033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D43023-23D1-4250-9895-2A09B20FA834}" type="slidenum">
              <a:rPr lang="en-US"/>
              <a:pPr/>
              <a:t>16</a:t>
            </a:fld>
            <a:endParaRPr lang="en-US"/>
          </a:p>
        </p:txBody>
      </p:sp>
      <p:sp>
        <p:nvSpPr>
          <p:cNvPr id="94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15EDC65-C716-504D-8155-29E0BC134B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413CE41F-A3A5-2344-BC35-832B4A510033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5228043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BE7F7B-9493-4050-BFFB-27CFAD59287F}" type="slidenum">
              <a:rPr lang="en-US"/>
              <a:pPr/>
              <a:t>17</a:t>
            </a:fld>
            <a:endParaRPr lang="en-US"/>
          </a:p>
        </p:txBody>
      </p:sp>
      <p:sp>
        <p:nvSpPr>
          <p:cNvPr id="94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ACE8A9D-0A5F-B846-9709-AF5696760D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3B2B4703-BAFC-7448-9C4B-96E732682F20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ED2065-F47C-4D77-807C-83D8BB6B42FD}" type="slidenum">
              <a:rPr lang="en-US"/>
              <a:pPr/>
              <a:t>18</a:t>
            </a:fld>
            <a:endParaRPr lang="en-US"/>
          </a:p>
        </p:txBody>
      </p:sp>
      <p:sp>
        <p:nvSpPr>
          <p:cNvPr id="949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D75D987-A176-814A-8539-589BE8B870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FC72336F-656F-3040-9A34-C7E8A55AFECD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020B28-2A55-4754-B819-C0D12CB8782D}" type="slidenum">
              <a:rPr lang="en-US"/>
              <a:pPr/>
              <a:t>19</a:t>
            </a:fld>
            <a:endParaRPr lang="en-US"/>
          </a:p>
        </p:txBody>
      </p:sp>
      <p:sp>
        <p:nvSpPr>
          <p:cNvPr id="950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4EB911B-4850-CF4D-90B1-FC4A348262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E3FA7BE4-DE38-0541-8789-3E018296FEC9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804D40-61B8-477E-AD67-F4EC390E63F1}" type="slidenum">
              <a:rPr lang="en-US"/>
              <a:pPr/>
              <a:t>2</a:t>
            </a:fld>
            <a:endParaRPr lang="en-US"/>
          </a:p>
        </p:txBody>
      </p:sp>
      <p:sp>
        <p:nvSpPr>
          <p:cNvPr id="93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97641BF-7D7E-0A46-A3C5-64FB3F8D42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1088B3A4-7374-9F4C-9FDB-35A1CB6CEEFA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804D40-61B8-477E-AD67-F4EC390E63F1}" type="slidenum">
              <a:rPr lang="en-US"/>
              <a:pPr/>
              <a:t>3</a:t>
            </a:fld>
            <a:endParaRPr lang="en-US"/>
          </a:p>
        </p:txBody>
      </p:sp>
      <p:sp>
        <p:nvSpPr>
          <p:cNvPr id="93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1CD348-51A9-6642-85D2-299EC6D5CE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C9AD5770-C5DC-344E-AE45-45CF8026C404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804D40-61B8-477E-AD67-F4EC390E63F1}" type="slidenum">
              <a:rPr lang="en-US"/>
              <a:pPr/>
              <a:t>4</a:t>
            </a:fld>
            <a:endParaRPr lang="en-US"/>
          </a:p>
        </p:txBody>
      </p:sp>
      <p:sp>
        <p:nvSpPr>
          <p:cNvPr id="93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66A3677-66DC-A443-A2E5-C1E32264F3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2FEA3E44-A723-0D4F-8E7A-2A3FF0D9802C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804D40-61B8-477E-AD67-F4EC390E63F1}" type="slidenum">
              <a:rPr lang="en-US"/>
              <a:pPr/>
              <a:t>5</a:t>
            </a:fld>
            <a:endParaRPr lang="en-US"/>
          </a:p>
        </p:txBody>
      </p:sp>
      <p:sp>
        <p:nvSpPr>
          <p:cNvPr id="93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89D4701-4734-0541-BABB-EF5BB87480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CF365162-602B-ED42-BFF0-9DAB21703B7A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804D40-61B8-477E-AD67-F4EC390E63F1}" type="slidenum">
              <a:rPr lang="en-US"/>
              <a:pPr/>
              <a:t>6</a:t>
            </a:fld>
            <a:endParaRPr lang="en-US"/>
          </a:p>
        </p:txBody>
      </p:sp>
      <p:sp>
        <p:nvSpPr>
          <p:cNvPr id="93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462BC9-BA92-1642-81D3-04617B237E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7F2E07B5-9B5A-1148-93BC-F825FF5554F7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965AA2-43F8-419C-ACF8-30CBBDD5BED0}" type="slidenum">
              <a:rPr lang="en-US"/>
              <a:pPr/>
              <a:t>7</a:t>
            </a:fld>
            <a:endParaRPr lang="en-US"/>
          </a:p>
        </p:txBody>
      </p:sp>
      <p:sp>
        <p:nvSpPr>
          <p:cNvPr id="93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17F915-6BEE-D041-AF6D-C1745D40B8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860578DD-4F30-6C4F-8C74-6A0F893165E1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20B0DC-77DF-415F-9F94-F6F4156B4EA3}" type="slidenum">
              <a:rPr lang="en-US"/>
              <a:pPr/>
              <a:t>8</a:t>
            </a:fld>
            <a:endParaRPr lang="en-US"/>
          </a:p>
        </p:txBody>
      </p:sp>
      <p:sp>
        <p:nvSpPr>
          <p:cNvPr id="940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719EBD-49E0-AB49-B150-F0BC8C4E07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76A180E3-10A7-334B-81F9-78048CB303E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8E2DCB-4571-46A1-956F-95662E1595FE}" type="slidenum">
              <a:rPr lang="en-US"/>
              <a:pPr/>
              <a:t>9</a:t>
            </a:fld>
            <a:endParaRPr lang="en-US"/>
          </a:p>
        </p:txBody>
      </p:sp>
      <p:sp>
        <p:nvSpPr>
          <p:cNvPr id="94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1D67430-4DC9-3843-A532-8D2BB5C2CE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12087A66-80B5-DD4B-8BE1-5C2E6C029EFF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Chapter 4 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‹N›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3758139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Chapter 4 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‹N›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624840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Digital Design and Computer Architecture:</a:t>
            </a:r>
            <a:r>
              <a:rPr lang="en-US" sz="1400" baseline="0" dirty="0">
                <a:solidFill>
                  <a:schemeClr val="bg1"/>
                </a:solidFill>
              </a:rPr>
              <a:t> ARM® Edition © 2015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308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68946159-E475-47D9-8550-A9F0B445C791}" type="slidenum">
              <a:rPr lang="en-US"/>
              <a:pPr>
                <a:defRPr/>
              </a:pPr>
              <a:t>‹N›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3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56772E6B-5AA2-4C5F-A7F8-95F9D4354597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823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3D7F715D-3209-482A-ABCD-4F9C0036FCD6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99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DD0BCF35-A1C1-47C4-BF2B-8B9B8D4EBCAE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244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C0FBBB96-A630-4B05-BA47-6FDCC80A2530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668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B8D13B05-696B-43F3-A133-03DEFFF24850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700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ABE97F21-FF4B-4B80-811E-C7802C99A8A5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518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46080-453C-4BEF-9A1F-F094B996EB79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EFE9-D440-4A3B-858C-5FEDF5DD0E1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0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emf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7" Type="http://schemas.openxmlformats.org/officeDocument/2006/relationships/image" Target="../media/image6.wmf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oleObject" Target="../embeddings/oleObject6.bin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7" Type="http://schemas.openxmlformats.org/officeDocument/2006/relationships/image" Target="../media/image7.wmf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oleObject" Target="../embeddings/oleObject7.bin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image" Target="../media/image8.png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image" Target="../media/image20.png"/><Relationship Id="rId5" Type="http://schemas.openxmlformats.org/officeDocument/2006/relationships/customXml" Target="../ink/ink1.xml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image" Target="../media/image10.png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4.emf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4.emf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oleObject" Target="../embeddings/oleObject2.bin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4.emf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oleObject" Target="../embeddings/oleObject3.bin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image" Target="../media/image4.emf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oleObject" Target="../embeddings/oleObject4.bin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7" Type="http://schemas.openxmlformats.org/officeDocument/2006/relationships/image" Target="../media/image4.emf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oleObject" Target="../embeddings/oleObject5.bin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8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0884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592015" y="914400"/>
            <a:ext cx="8229600" cy="4525963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module example(input  logic a, b, c,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   output logic y);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logic </a:t>
            </a:r>
            <a:r>
              <a:rPr lang="en-US" sz="1600" dirty="0" err="1">
                <a:latin typeface="Courier New" pitchFamily="49" charset="0"/>
              </a:rPr>
              <a:t>ab</a:t>
            </a:r>
            <a:r>
              <a:rPr lang="en-US" sz="1600" dirty="0">
                <a:latin typeface="Courier New" pitchFamily="49" charset="0"/>
              </a:rPr>
              <a:t>, bb,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, n1, n2, n3;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#1 {</a:t>
            </a:r>
            <a:r>
              <a:rPr lang="en-US" sz="1600" dirty="0" err="1">
                <a:latin typeface="Courier New" pitchFamily="49" charset="0"/>
              </a:rPr>
              <a:t>ab</a:t>
            </a:r>
            <a:r>
              <a:rPr lang="en-US" sz="1600" dirty="0">
                <a:latin typeface="Courier New" pitchFamily="49" charset="0"/>
              </a:rPr>
              <a:t>, bb,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} = ~{a, b, c};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n1 = </a:t>
            </a:r>
            <a:r>
              <a:rPr lang="en-US" sz="1600" dirty="0" err="1">
                <a:latin typeface="Courier New" pitchFamily="49" charset="0"/>
              </a:rPr>
              <a:t>ab</a:t>
            </a:r>
            <a:r>
              <a:rPr lang="en-US" sz="1600" dirty="0">
                <a:latin typeface="Courier New" pitchFamily="49" charset="0"/>
              </a:rPr>
              <a:t> &amp; bb &amp;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n2 = a &amp; bb &amp;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n3 = a &amp; bb &amp; c;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#4 y = n1 | n2 | n3;</a:t>
            </a:r>
          </a:p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endmodule</a:t>
            </a:r>
            <a:r>
              <a:rPr lang="en-US" sz="1600" dirty="0">
                <a:latin typeface="Courier New" pitchFamily="49" charset="0"/>
              </a:rPr>
              <a:t> </a:t>
            </a:r>
          </a:p>
        </p:txBody>
      </p:sp>
      <p:pic>
        <p:nvPicPr>
          <p:cNvPr id="890885" name="Picture 5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581400"/>
            <a:ext cx="8001000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Delays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F3FBF4-E21A-C044-8289-E04D63F100F4}"/>
              </a:ext>
            </a:extLst>
          </p:cNvPr>
          <p:cNvSpPr/>
          <p:nvPr/>
        </p:nvSpPr>
        <p:spPr>
          <a:xfrm>
            <a:off x="838200" y="6153834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b="1" dirty="0">
                <a:latin typeface="Courier New" pitchFamily="49" charset="0"/>
                <a:cs typeface="Arial" charset="0"/>
              </a:rPr>
              <a:t>y = ~a &amp; ~b &amp; ~c | a &amp; ~b &amp; ~c | a &amp; ~b &amp;  c;</a:t>
            </a:r>
          </a:p>
        </p:txBody>
      </p:sp>
    </p:spTree>
    <p:extLst>
      <p:ext uri="{BB962C8B-B14F-4D97-AF65-F5344CB8AC3E}">
        <p14:creationId xmlns:p14="http://schemas.microsoft.com/office/powerpoint/2010/main" val="276592476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234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066800"/>
            <a:ext cx="8458200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module </a:t>
            </a:r>
            <a:r>
              <a:rPr lang="en-US" sz="1800" dirty="0" err="1">
                <a:latin typeface="Courier New" pitchFamily="49" charset="0"/>
              </a:rPr>
              <a:t>flopr</a:t>
            </a:r>
            <a:r>
              <a:rPr lang="en-US" sz="1800" dirty="0">
                <a:latin typeface="Courier New" pitchFamily="49" charset="0"/>
              </a:rPr>
              <a:t>(input  logic       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,</a:t>
            </a:r>
          </a:p>
          <a:p>
            <a:r>
              <a:rPr lang="en-US" sz="1800" dirty="0">
                <a:latin typeface="Courier New" pitchFamily="49" charset="0"/>
              </a:rPr>
              <a:t>             input  logic       reset, </a:t>
            </a:r>
          </a:p>
          <a:p>
            <a:r>
              <a:rPr lang="en-US" sz="1800" dirty="0">
                <a:latin typeface="Courier New" pitchFamily="49" charset="0"/>
              </a:rPr>
              <a:t>             input  logic [3:0] d, </a:t>
            </a:r>
          </a:p>
          <a:p>
            <a:r>
              <a:rPr lang="en-US" sz="1800" dirty="0">
                <a:latin typeface="Courier New" pitchFamily="49" charset="0"/>
              </a:rPr>
              <a:t>             output logic [3:0] q);</a:t>
            </a:r>
          </a:p>
          <a:p>
            <a:r>
              <a:rPr lang="en-US" sz="1800" dirty="0">
                <a:latin typeface="Courier New" pitchFamily="49" charset="0"/>
              </a:rPr>
              <a:t> </a:t>
            </a:r>
          </a:p>
          <a:p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b="1" dirty="0">
                <a:latin typeface="Courier New" pitchFamily="49" charset="0"/>
              </a:rPr>
              <a:t>// synchronous reset</a:t>
            </a:r>
          </a:p>
          <a:p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always_ff</a:t>
            </a:r>
            <a:r>
              <a:rPr lang="en-US" sz="1800" dirty="0">
                <a:latin typeface="Courier New" pitchFamily="49" charset="0"/>
              </a:rPr>
              <a:t> @(</a:t>
            </a:r>
            <a:r>
              <a:rPr lang="en-US" sz="1800" dirty="0" err="1">
                <a:latin typeface="Courier New" pitchFamily="49" charset="0"/>
              </a:rPr>
              <a:t>posedge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r>
              <a:rPr lang="en-US" sz="1800" dirty="0">
                <a:latin typeface="Courier New" pitchFamily="49" charset="0"/>
              </a:rPr>
              <a:t>    if (reset) q &lt;= 4'b0;</a:t>
            </a:r>
          </a:p>
          <a:p>
            <a:r>
              <a:rPr lang="en-US" sz="1800" dirty="0">
                <a:latin typeface="Courier New" pitchFamily="49" charset="0"/>
              </a:rPr>
              <a:t>    else       q &lt;= d;</a:t>
            </a: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1800" dirty="0" err="1">
                <a:latin typeface="Courier New" pitchFamily="49" charset="0"/>
              </a:rPr>
              <a:t>endmodule</a:t>
            </a:r>
            <a:endParaRPr lang="en-US" sz="1800" dirty="0">
              <a:latin typeface="Courier New" pitchFamily="49" charset="0"/>
            </a:endParaRPr>
          </a:p>
        </p:txBody>
      </p:sp>
      <p:graphicFrame>
        <p:nvGraphicFramePr>
          <p:cNvPr id="863237" name="Object 5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83936753"/>
              </p:ext>
            </p:extLst>
          </p:nvPr>
        </p:nvGraphicFramePr>
        <p:xfrm>
          <a:off x="1905000" y="4343400"/>
          <a:ext cx="6400800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2332800" imgH="560520" progId="Visio.Drawing.6">
                  <p:embed/>
                </p:oleObj>
              </mc:Choice>
              <mc:Fallback>
                <p:oleObj name="VISIO" r:id="rId6" imgW="2332800" imgH="560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343400"/>
                        <a:ext cx="6400800" cy="1470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3236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Resettable D Flip-Flop</a:t>
            </a:r>
          </a:p>
        </p:txBody>
      </p:sp>
    </p:spTree>
    <p:extLst>
      <p:ext uri="{BB962C8B-B14F-4D97-AF65-F5344CB8AC3E}">
        <p14:creationId xmlns:p14="http://schemas.microsoft.com/office/powerpoint/2010/main" val="390909496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258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066800"/>
            <a:ext cx="8458200" cy="338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module </a:t>
            </a:r>
            <a:r>
              <a:rPr lang="en-US" sz="1800" dirty="0" err="1">
                <a:latin typeface="Courier New" pitchFamily="49" charset="0"/>
              </a:rPr>
              <a:t>flopr</a:t>
            </a:r>
            <a:r>
              <a:rPr lang="en-US" sz="1800" dirty="0">
                <a:latin typeface="Courier New" pitchFamily="49" charset="0"/>
              </a:rPr>
              <a:t>(input  logic       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,</a:t>
            </a:r>
          </a:p>
          <a:p>
            <a:r>
              <a:rPr lang="en-US" sz="1800" dirty="0">
                <a:latin typeface="Courier New" pitchFamily="49" charset="0"/>
              </a:rPr>
              <a:t>             input  logic       reset, </a:t>
            </a:r>
          </a:p>
          <a:p>
            <a:r>
              <a:rPr lang="en-US" sz="1800" dirty="0">
                <a:latin typeface="Courier New" pitchFamily="49" charset="0"/>
              </a:rPr>
              <a:t>             input  logic [3:0] d, </a:t>
            </a:r>
          </a:p>
          <a:p>
            <a:r>
              <a:rPr lang="en-US" sz="1800" dirty="0">
                <a:latin typeface="Courier New" pitchFamily="49" charset="0"/>
              </a:rPr>
              <a:t>             output logic [3:0] q);</a:t>
            </a:r>
          </a:p>
          <a:p>
            <a:r>
              <a:rPr lang="en-US" sz="1800" dirty="0">
                <a:latin typeface="Courier New" pitchFamily="49" charset="0"/>
              </a:rPr>
              <a:t>   </a:t>
            </a:r>
          </a:p>
          <a:p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b="1" dirty="0">
                <a:latin typeface="Courier New" pitchFamily="49" charset="0"/>
              </a:rPr>
              <a:t>// asynchronous reset</a:t>
            </a:r>
          </a:p>
          <a:p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always_ff</a:t>
            </a:r>
            <a:r>
              <a:rPr lang="en-US" sz="1800" dirty="0">
                <a:latin typeface="Courier New" pitchFamily="49" charset="0"/>
              </a:rPr>
              <a:t> @(</a:t>
            </a:r>
            <a:r>
              <a:rPr lang="en-US" sz="1800" dirty="0" err="1">
                <a:latin typeface="Courier New" pitchFamily="49" charset="0"/>
              </a:rPr>
              <a:t>posedge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posedge</a:t>
            </a:r>
            <a:r>
              <a:rPr lang="en-US" sz="1800" dirty="0">
                <a:latin typeface="Courier New" pitchFamily="49" charset="0"/>
              </a:rPr>
              <a:t> reset)</a:t>
            </a:r>
          </a:p>
          <a:p>
            <a:r>
              <a:rPr lang="en-US" sz="1800" dirty="0">
                <a:latin typeface="Courier New" pitchFamily="49" charset="0"/>
              </a:rPr>
              <a:t>    if (reset) q &lt;= 4'b0;</a:t>
            </a:r>
          </a:p>
          <a:p>
            <a:r>
              <a:rPr lang="en-US" sz="1800" dirty="0">
                <a:latin typeface="Courier New" pitchFamily="49" charset="0"/>
              </a:rPr>
              <a:t>    else       q &lt;= d;</a:t>
            </a: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1800" dirty="0" err="1">
                <a:latin typeface="Courier New" pitchFamily="49" charset="0"/>
              </a:rPr>
              <a:t>endmodule</a:t>
            </a:r>
            <a:endParaRPr lang="en-US" sz="1800" dirty="0">
              <a:latin typeface="Courier New" pitchFamily="49" charset="0"/>
            </a:endParaRPr>
          </a:p>
          <a:p>
            <a:endParaRPr lang="en-US" sz="1800" dirty="0">
              <a:latin typeface="Courier New" pitchFamily="49" charset="0"/>
            </a:endParaRPr>
          </a:p>
        </p:txBody>
      </p:sp>
      <p:graphicFrame>
        <p:nvGraphicFramePr>
          <p:cNvPr id="864260" name="Object 4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54783309"/>
              </p:ext>
            </p:extLst>
          </p:nvPr>
        </p:nvGraphicFramePr>
        <p:xfrm>
          <a:off x="1600200" y="4267200"/>
          <a:ext cx="6248400" cy="167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2332800" imgH="653040" progId="Visio.Drawing.6">
                  <p:embed/>
                </p:oleObj>
              </mc:Choice>
              <mc:Fallback>
                <p:oleObj name="VISIO" r:id="rId6" imgW="2332800" imgH="6530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267200"/>
                        <a:ext cx="6248400" cy="167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426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Resettable D Flip-Flop</a:t>
            </a:r>
          </a:p>
        </p:txBody>
      </p:sp>
    </p:spTree>
    <p:extLst>
      <p:ext uri="{BB962C8B-B14F-4D97-AF65-F5344CB8AC3E}">
        <p14:creationId xmlns:p14="http://schemas.microsoft.com/office/powerpoint/2010/main" val="376801915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04800" y="1066800"/>
            <a:ext cx="8458200" cy="366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module </a:t>
            </a:r>
            <a:r>
              <a:rPr lang="en-US" sz="1800" dirty="0" err="1">
                <a:latin typeface="Courier New" pitchFamily="49" charset="0"/>
              </a:rPr>
              <a:t>flopren</a:t>
            </a:r>
            <a:r>
              <a:rPr lang="en-US" sz="1800" dirty="0">
                <a:latin typeface="Courier New" pitchFamily="49" charset="0"/>
              </a:rPr>
              <a:t>(input </a:t>
            </a:r>
            <a:r>
              <a:rPr lang="en-US" dirty="0">
                <a:latin typeface="Courier New" pitchFamily="49" charset="0"/>
              </a:rPr>
              <a:t> logic</a:t>
            </a:r>
            <a:r>
              <a:rPr lang="en-US" sz="1800" dirty="0">
                <a:latin typeface="Courier New" pitchFamily="49" charset="0"/>
              </a:rPr>
              <a:t>       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,</a:t>
            </a:r>
          </a:p>
          <a:p>
            <a:r>
              <a:rPr lang="en-US" sz="1800" dirty="0">
                <a:latin typeface="Courier New" pitchFamily="49" charset="0"/>
              </a:rPr>
              <a:t>               input  logic       reset, </a:t>
            </a:r>
          </a:p>
          <a:p>
            <a:r>
              <a:rPr lang="en-US" sz="1800" dirty="0">
                <a:latin typeface="Courier New" pitchFamily="49" charset="0"/>
              </a:rPr>
              <a:t>               input  logic       en, </a:t>
            </a:r>
          </a:p>
          <a:p>
            <a:r>
              <a:rPr lang="en-US" sz="1800" dirty="0">
                <a:latin typeface="Courier New" pitchFamily="49" charset="0"/>
              </a:rPr>
              <a:t>               input  logic [3:0] d, </a:t>
            </a:r>
          </a:p>
          <a:p>
            <a:r>
              <a:rPr lang="en-US" sz="1800" dirty="0">
                <a:latin typeface="Courier New" pitchFamily="49" charset="0"/>
              </a:rPr>
              <a:t>               output logic [3:0] q);</a:t>
            </a: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b="1" dirty="0">
                <a:latin typeface="Courier New" pitchFamily="49" charset="0"/>
              </a:rPr>
              <a:t>// enable and asynchronous reset</a:t>
            </a:r>
          </a:p>
          <a:p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always_ff</a:t>
            </a:r>
            <a:r>
              <a:rPr lang="en-US" sz="1800" dirty="0">
                <a:latin typeface="Courier New" pitchFamily="49" charset="0"/>
              </a:rPr>
              <a:t> @(</a:t>
            </a:r>
            <a:r>
              <a:rPr lang="en-US" sz="1800" dirty="0" err="1">
                <a:latin typeface="Courier New" pitchFamily="49" charset="0"/>
              </a:rPr>
              <a:t>posedge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posedge</a:t>
            </a:r>
            <a:r>
              <a:rPr lang="en-US" sz="1800" dirty="0">
                <a:latin typeface="Courier New" pitchFamily="49" charset="0"/>
              </a:rPr>
              <a:t> reset)</a:t>
            </a:r>
          </a:p>
          <a:p>
            <a:r>
              <a:rPr lang="en-US" sz="1800" dirty="0">
                <a:latin typeface="Courier New" pitchFamily="49" charset="0"/>
              </a:rPr>
              <a:t>    if      (reset) q &lt;= 4'b0;</a:t>
            </a:r>
          </a:p>
          <a:p>
            <a:r>
              <a:rPr lang="en-US" sz="1800" dirty="0">
                <a:latin typeface="Courier New" pitchFamily="49" charset="0"/>
              </a:rPr>
              <a:t>    else if (en)    q &lt;= d;</a:t>
            </a: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1800" dirty="0" err="1">
                <a:latin typeface="Courier New" pitchFamily="49" charset="0"/>
              </a:rPr>
              <a:t>endmodule</a:t>
            </a:r>
            <a:r>
              <a:rPr lang="en-US" sz="1800" dirty="0">
                <a:latin typeface="Courier New" pitchFamily="49" charset="0"/>
              </a:rPr>
              <a:t> </a:t>
            </a:r>
          </a:p>
          <a:p>
            <a:endParaRPr lang="en-US" sz="1800" dirty="0">
              <a:latin typeface="Courier New" pitchFamily="49" charset="0"/>
            </a:endParaRPr>
          </a:p>
        </p:txBody>
      </p:sp>
      <p:sp>
        <p:nvSpPr>
          <p:cNvPr id="86528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pic>
        <p:nvPicPr>
          <p:cNvPr id="865285" name="Picture 5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488" y="4038600"/>
            <a:ext cx="6095312" cy="178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D Flip-Flop with Enable</a:t>
            </a:r>
          </a:p>
        </p:txBody>
      </p:sp>
    </p:spTree>
    <p:extLst>
      <p:ext uri="{BB962C8B-B14F-4D97-AF65-F5344CB8AC3E}">
        <p14:creationId xmlns:p14="http://schemas.microsoft.com/office/powerpoint/2010/main" val="316140584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306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202353"/>
            <a:ext cx="845820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module latch(input  </a:t>
            </a:r>
            <a:r>
              <a:rPr lang="en-US" dirty="0">
                <a:latin typeface="Courier New" pitchFamily="49" charset="0"/>
              </a:rPr>
              <a:t>logic</a:t>
            </a:r>
            <a:r>
              <a:rPr lang="en-US" sz="1800" dirty="0">
                <a:latin typeface="Courier New" pitchFamily="49" charset="0"/>
              </a:rPr>
              <a:t>       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, </a:t>
            </a:r>
          </a:p>
          <a:p>
            <a:r>
              <a:rPr lang="en-US" sz="1800" dirty="0">
                <a:latin typeface="Courier New" pitchFamily="49" charset="0"/>
              </a:rPr>
              <a:t>             input  </a:t>
            </a:r>
            <a:r>
              <a:rPr lang="en-US" dirty="0">
                <a:latin typeface="Courier New" pitchFamily="49" charset="0"/>
              </a:rPr>
              <a:t>logic </a:t>
            </a:r>
            <a:r>
              <a:rPr lang="en-US" sz="1800" dirty="0">
                <a:latin typeface="Courier New" pitchFamily="49" charset="0"/>
              </a:rPr>
              <a:t>[3:0] d, </a:t>
            </a:r>
          </a:p>
          <a:p>
            <a:r>
              <a:rPr lang="en-US" sz="1800" dirty="0">
                <a:latin typeface="Courier New" pitchFamily="49" charset="0"/>
              </a:rPr>
              <a:t>             output logic [3:0] q);</a:t>
            </a: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always_latch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</a:rPr>
              <a:t>    if (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) q &lt;= d;</a:t>
            </a: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1800" dirty="0" err="1">
                <a:latin typeface="Courier New" pitchFamily="49" charset="0"/>
              </a:rPr>
              <a:t>endmodule</a:t>
            </a:r>
            <a:endParaRPr lang="en-US" sz="2000" dirty="0">
              <a:latin typeface="Times New Roman" pitchFamily="18" charset="0"/>
            </a:endParaRPr>
          </a:p>
          <a:p>
            <a:endParaRPr lang="en-US" sz="1800" dirty="0">
              <a:latin typeface="Courier New" pitchFamily="49" charset="0"/>
            </a:endParaRPr>
          </a:p>
          <a:p>
            <a:endParaRPr lang="en-US" sz="1800" dirty="0">
              <a:latin typeface="Courier New" pitchFamily="49" charset="0"/>
            </a:endParaRPr>
          </a:p>
          <a:p>
            <a:endParaRPr lang="en-US" sz="1800" dirty="0">
              <a:latin typeface="Courier New" pitchFamily="49" charset="0"/>
            </a:endParaRPr>
          </a:p>
          <a:p>
            <a:endParaRPr lang="en-US" sz="1800" dirty="0">
              <a:latin typeface="+mj-lt"/>
            </a:endParaRPr>
          </a:p>
          <a:p>
            <a:endParaRPr lang="en-US" sz="1800" dirty="0">
              <a:latin typeface="+mj-lt"/>
            </a:endParaRPr>
          </a:p>
          <a:p>
            <a:r>
              <a:rPr lang="en-US" sz="2000" b="1" dirty="0">
                <a:latin typeface="+mj-lt"/>
              </a:rPr>
              <a:t>Warning</a:t>
            </a:r>
            <a:r>
              <a:rPr lang="en-US" sz="2000" dirty="0">
                <a:latin typeface="+mj-lt"/>
              </a:rPr>
              <a:t>: We don’t use latches in this text. But you might write code that inadvertently implies a latch. Check synthesized hardware – if it has latches</a:t>
            </a:r>
          </a:p>
          <a:p>
            <a:r>
              <a:rPr lang="en-US" sz="2000" dirty="0">
                <a:latin typeface="+mj-lt"/>
              </a:rPr>
              <a:t>in it, there’s an error.</a:t>
            </a:r>
          </a:p>
          <a:p>
            <a:endParaRPr lang="en-US" sz="1800" dirty="0">
              <a:latin typeface="Courier New" pitchFamily="49" charset="0"/>
            </a:endParaRPr>
          </a:p>
        </p:txBody>
      </p:sp>
      <p:graphicFrame>
        <p:nvGraphicFramePr>
          <p:cNvPr id="866308" name="Object 4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50713180"/>
              </p:ext>
            </p:extLst>
          </p:nvPr>
        </p:nvGraphicFramePr>
        <p:xfrm>
          <a:off x="3254375" y="3064490"/>
          <a:ext cx="5432425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2332800" imgH="648360" progId="Visio.Drawing.6">
                  <p:embed/>
                </p:oleObj>
              </mc:Choice>
              <mc:Fallback>
                <p:oleObj name="VISIO" r:id="rId5" imgW="2332800" imgH="6483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4375" y="3064490"/>
                        <a:ext cx="5432425" cy="144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8524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Latch</a:t>
            </a:r>
          </a:p>
        </p:txBody>
      </p:sp>
    </p:spTree>
    <p:extLst>
      <p:ext uri="{BB962C8B-B14F-4D97-AF65-F5344CB8AC3E}">
        <p14:creationId xmlns:p14="http://schemas.microsoft.com/office/powerpoint/2010/main" val="159362712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33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6733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Statements that must be inside</a:t>
            </a:r>
            <a:r>
              <a:rPr lang="en-US" sz="3200" dirty="0">
                <a:latin typeface="Times New Roman" pitchFamily="18" charset="0"/>
                <a:cs typeface="Arial" charset="0"/>
              </a:rPr>
              <a:t> </a:t>
            </a:r>
            <a:r>
              <a:rPr lang="en-US" sz="3200" dirty="0">
                <a:latin typeface="Courier New" pitchFamily="49" charset="0"/>
                <a:cs typeface="Arial" charset="0"/>
              </a:rPr>
              <a:t>always</a:t>
            </a:r>
            <a:r>
              <a:rPr lang="en-US" sz="3200" dirty="0">
                <a:latin typeface="Times New Roman" pitchFamily="18" charset="0"/>
                <a:cs typeface="Arial" charset="0"/>
              </a:rPr>
              <a:t> </a:t>
            </a:r>
            <a:r>
              <a:rPr lang="en-US" sz="3200" dirty="0">
                <a:latin typeface="+mj-lt"/>
                <a:cs typeface="Arial" charset="0"/>
              </a:rPr>
              <a:t>statements: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Courier New" pitchFamily="49" charset="0"/>
                <a:cs typeface="Arial" charset="0"/>
              </a:rPr>
              <a:t>if</a:t>
            </a:r>
            <a:r>
              <a:rPr lang="en-US" sz="2600" dirty="0">
                <a:latin typeface="Times New Roman" pitchFamily="18" charset="0"/>
                <a:cs typeface="Arial" charset="0"/>
              </a:rPr>
              <a:t> / </a:t>
            </a:r>
            <a:r>
              <a:rPr lang="en-US" sz="2600" dirty="0">
                <a:latin typeface="Courier New" pitchFamily="49" charset="0"/>
                <a:cs typeface="Arial" charset="0"/>
              </a:rPr>
              <a:t>else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Courier New" pitchFamily="49" charset="0"/>
                <a:cs typeface="Arial" charset="0"/>
              </a:rPr>
              <a:t>case</a:t>
            </a:r>
            <a:r>
              <a:rPr lang="en-US" sz="2600" dirty="0">
                <a:latin typeface="Times New Roman" pitchFamily="18" charset="0"/>
                <a:cs typeface="Arial" charset="0"/>
              </a:rPr>
              <a:t>, </a:t>
            </a:r>
            <a:r>
              <a:rPr lang="en-US" sz="2600" dirty="0" err="1">
                <a:latin typeface="Courier New" pitchFamily="49" charset="0"/>
                <a:cs typeface="Arial" charset="0"/>
              </a:rPr>
              <a:t>casez</a:t>
            </a:r>
            <a:endParaRPr lang="en-US" sz="2600" dirty="0">
              <a:latin typeface="Courier New" pitchFamily="49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Other Behavioral Statements</a:t>
            </a:r>
          </a:p>
        </p:txBody>
      </p:sp>
    </p:spTree>
    <p:extLst>
      <p:ext uri="{BB962C8B-B14F-4D97-AF65-F5344CB8AC3E}">
        <p14:creationId xmlns:p14="http://schemas.microsoft.com/office/powerpoint/2010/main" val="129037040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5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74241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6835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1000" y="998041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// combinational logic using an always statement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module gates(input  logic [3:0] a, b,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       output logic [3:0] y1, y2, y3, y4, y5);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always_comb</a:t>
            </a:r>
            <a:r>
              <a:rPr lang="en-US" sz="1800" dirty="0">
                <a:latin typeface="Courier New" pitchFamily="49" charset="0"/>
                <a:cs typeface="Arial" charset="0"/>
              </a:rPr>
              <a:t>        // need begin/end because there is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begin            // more than one statement in always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y1 = a &amp; b;    // AND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y2 = a | b;    // OR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y3 = a ^ b;    // XOR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y4 = ~(a &amp; b); // NAND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y5 = ~(a | b); // NOR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end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endmodule</a:t>
            </a: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1000" dirty="0">
              <a:latin typeface="+mj-lt"/>
              <a:cs typeface="Arial" charset="0"/>
            </a:endParaRPr>
          </a:p>
          <a:p>
            <a:pPr indent="-342900">
              <a:spcBef>
                <a:spcPct val="20000"/>
              </a:spcBef>
            </a:pPr>
            <a:r>
              <a:rPr lang="en-US" sz="2000" b="1" dirty="0">
                <a:latin typeface="+mj-lt"/>
                <a:cs typeface="Arial" charset="0"/>
              </a:rPr>
              <a:t>This hardware could be described with assign statements using fewer lines of code, so it’s better to use assign statements in this case.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76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Combinational Logic using always</a:t>
            </a:r>
          </a:p>
        </p:txBody>
      </p:sp>
    </p:spTree>
    <p:extLst>
      <p:ext uri="{BB962C8B-B14F-4D97-AF65-F5344CB8AC3E}">
        <p14:creationId xmlns:p14="http://schemas.microsoft.com/office/powerpoint/2010/main" val="208715911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5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74241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6835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1000" y="998041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  <a:cs typeface="Arial" charset="0"/>
              </a:rPr>
              <a:t>If generic always is used, sensitivity list MUST include all signals used in </a:t>
            </a:r>
            <a:r>
              <a:rPr lang="it-IT" sz="3200" dirty="0">
                <a:latin typeface="+mj-lt"/>
                <a:cs typeface="Arial" charset="0"/>
              </a:rPr>
              <a:t>the </a:t>
            </a:r>
            <a:r>
              <a:rPr lang="it-IT" sz="3200" dirty="0" err="1">
                <a:latin typeface="+mj-lt"/>
                <a:cs typeface="Arial" charset="0"/>
              </a:rPr>
              <a:t>always</a:t>
            </a:r>
            <a:r>
              <a:rPr lang="it-IT" sz="3200" dirty="0">
                <a:latin typeface="+mj-lt"/>
                <a:cs typeface="Arial" charset="0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sz="3200" dirty="0">
              <a:latin typeface="+mj-lt"/>
              <a:cs typeface="Arial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  <a:cs typeface="Arial" charset="0"/>
              </a:rPr>
              <a:t>all outputs should have default values or must be assigned for every input combination. If not, a latch will be generated to hold the current value.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3200" dirty="0">
              <a:latin typeface="+mj-lt"/>
              <a:cs typeface="Arial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3200" dirty="0">
              <a:latin typeface="+mj-lt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309771"/>
            <a:ext cx="792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General Rules for Combinational Logic</a:t>
            </a:r>
          </a:p>
        </p:txBody>
      </p:sp>
    </p:spTree>
    <p:extLst>
      <p:ext uri="{BB962C8B-B14F-4D97-AF65-F5344CB8AC3E}">
        <p14:creationId xmlns:p14="http://schemas.microsoft.com/office/powerpoint/2010/main" val="39848369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6938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09600" y="914400"/>
            <a:ext cx="8458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module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sevenseg</a:t>
            </a:r>
            <a:r>
              <a:rPr lang="en-US" sz="1500" dirty="0">
                <a:latin typeface="Courier New" pitchFamily="49" charset="0"/>
                <a:cs typeface="Arial" charset="0"/>
              </a:rPr>
              <a:t>(input  logic [3:0] data,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          output logic [6:0] segments);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always_comb</a:t>
            </a:r>
            <a:endParaRPr lang="en-US" sz="15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case (data)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//                    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abc_defg</a:t>
            </a:r>
            <a:r>
              <a:rPr lang="en-US" sz="1500" dirty="0">
                <a:latin typeface="Courier New" pitchFamily="49" charset="0"/>
                <a:cs typeface="Arial" charset="0"/>
              </a:rPr>
              <a:t>    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0: segments =       7'b111_1110;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1: segments =       7'b011_0000;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2: segments =       7'b110_1101;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3: segments =       7'b111_1001;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4: segments =       7'b011_0011;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5: segments =       7'b101_1011;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6: segments =       7'b101_1111;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7: segments =       7'b111_0000;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8: segments =       7'b111_1111;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9: segments =       7'b111_0011;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default: segments = 7'b000_0000; </a:t>
            </a:r>
            <a:r>
              <a:rPr lang="en-US" sz="1500" b="1" dirty="0">
                <a:latin typeface="Courier New" pitchFamily="49" charset="0"/>
                <a:cs typeface="Arial" charset="0"/>
              </a:rPr>
              <a:t>// required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endcase</a:t>
            </a:r>
            <a:endParaRPr lang="en-US" sz="15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500" dirty="0" err="1">
                <a:latin typeface="Courier New" pitchFamily="49" charset="0"/>
                <a:cs typeface="Arial" charset="0"/>
              </a:rPr>
              <a:t>endmodule</a:t>
            </a: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Combinational Logic using case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189453C-1A2D-644D-B19A-BDFF739FFCD1}"/>
                  </a:ext>
                </a:extLst>
              </p14:cNvPr>
              <p14:cNvContentPartPr/>
              <p14:nvPr/>
            </p14:nvContentPartPr>
            <p14:xfrm>
              <a:off x="2118600" y="832320"/>
              <a:ext cx="5653800" cy="2349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189453C-1A2D-644D-B19A-BDFF739FFCD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02400" y="816120"/>
                <a:ext cx="5686200" cy="238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811108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02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702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7772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Courier New" pitchFamily="49" charset="0"/>
                <a:cs typeface="Arial" charset="0"/>
              </a:rPr>
              <a:t>case </a:t>
            </a:r>
            <a:r>
              <a:rPr lang="en-US" sz="2800" dirty="0">
                <a:latin typeface="+mj-lt"/>
                <a:cs typeface="Arial" charset="0"/>
              </a:rPr>
              <a:t>statement  implies combinational logic </a:t>
            </a:r>
            <a:r>
              <a:rPr lang="en-US" sz="2800" b="1" dirty="0">
                <a:latin typeface="+mj-lt"/>
                <a:cs typeface="Arial" charset="0"/>
              </a:rPr>
              <a:t>only if</a:t>
            </a:r>
            <a:r>
              <a:rPr lang="en-US" sz="2800" dirty="0">
                <a:latin typeface="+mj-lt"/>
                <a:cs typeface="Arial" charset="0"/>
              </a:rPr>
              <a:t> all possible input combinations described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  <a:cs typeface="Arial" charset="0"/>
              </a:rPr>
              <a:t>Remember to use </a:t>
            </a:r>
            <a:r>
              <a:rPr lang="en-US" sz="2800" b="1" dirty="0">
                <a:latin typeface="Courier New" pitchFamily="49" charset="0"/>
                <a:cs typeface="Arial" charset="0"/>
              </a:rPr>
              <a:t>default</a:t>
            </a:r>
            <a:r>
              <a:rPr lang="en-US" sz="2800" dirty="0">
                <a:latin typeface="Times New Roman" pitchFamily="18" charset="0"/>
                <a:cs typeface="Arial" charset="0"/>
              </a:rPr>
              <a:t> </a:t>
            </a:r>
            <a:r>
              <a:rPr lang="en-US" sz="2800" dirty="0">
                <a:latin typeface="+mj-lt"/>
                <a:cs typeface="Arial" charset="0"/>
              </a:rPr>
              <a:t>statement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Combinational Logic using </a:t>
            </a:r>
            <a:r>
              <a:rPr lang="en-US" sz="4400" dirty="0">
                <a:latin typeface="Courier New" pitchFamily="49" charset="0"/>
                <a:cs typeface="Courier New" pitchFamily="49" charset="0"/>
              </a:rPr>
              <a:t>case</a:t>
            </a:r>
          </a:p>
        </p:txBody>
      </p:sp>
    </p:spTree>
    <p:extLst>
      <p:ext uri="{BB962C8B-B14F-4D97-AF65-F5344CB8AC3E}">
        <p14:creationId xmlns:p14="http://schemas.microsoft.com/office/powerpoint/2010/main" val="222093297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0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7040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10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module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priority_casez</a:t>
            </a:r>
            <a:r>
              <a:rPr lang="en-US" sz="1800" dirty="0">
                <a:latin typeface="Courier New" pitchFamily="49" charset="0"/>
                <a:cs typeface="Arial" charset="0"/>
              </a:rPr>
              <a:t>(input  </a:t>
            </a:r>
            <a:r>
              <a:rPr lang="en-US" dirty="0">
                <a:latin typeface="Courier New" pitchFamily="49" charset="0"/>
                <a:cs typeface="Arial" charset="0"/>
              </a:rPr>
              <a:t>logic</a:t>
            </a:r>
            <a:r>
              <a:rPr lang="en-US" sz="1800" dirty="0">
                <a:latin typeface="Courier New" pitchFamily="49" charset="0"/>
                <a:cs typeface="Arial" charset="0"/>
              </a:rPr>
              <a:t> [3:0] a,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                output logic [3:0] y);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always_comb</a:t>
            </a: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dirty="0">
                <a:latin typeface="Courier New" pitchFamily="49" charset="0"/>
                <a:cs typeface="Arial" charset="0"/>
              </a:rPr>
              <a:t>   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casez</a:t>
            </a:r>
            <a:r>
              <a:rPr lang="en-US" sz="1800" dirty="0">
                <a:latin typeface="Courier New" pitchFamily="49" charset="0"/>
                <a:cs typeface="Arial" charset="0"/>
              </a:rPr>
              <a:t>(a)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4'b1???: y = 4'b1000; </a:t>
            </a:r>
            <a:r>
              <a:rPr lang="en-US" sz="1800" b="1" dirty="0">
                <a:latin typeface="Courier New" pitchFamily="49" charset="0"/>
                <a:cs typeface="Arial" charset="0"/>
              </a:rPr>
              <a:t>// ?=don’t care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4'b01??: y = 4'b0100;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4'b001?: y = 4'b0010;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4'b0001: y = 4'b0001;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default: y = 4'b0000;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endcase</a:t>
            </a: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endmodule</a:t>
            </a:r>
            <a:r>
              <a:rPr lang="en-US" sz="1800" dirty="0">
                <a:latin typeface="Courier New" pitchFamily="49" charset="0"/>
                <a:cs typeface="Arial" charset="0"/>
              </a:rPr>
              <a:t> </a:t>
            </a:r>
            <a:r>
              <a:rPr lang="en-US" sz="1700" dirty="0">
                <a:latin typeface="Courier New" pitchFamily="49" charset="0"/>
                <a:cs typeface="Arial" charset="0"/>
              </a:rPr>
              <a:t> </a:t>
            </a:r>
            <a:r>
              <a:rPr lang="en-US" sz="1800" dirty="0">
                <a:latin typeface="Courier New" pitchFamily="49" charset="0"/>
                <a:cs typeface="Arial" charset="0"/>
              </a:rPr>
              <a:t> </a:t>
            </a:r>
          </a:p>
        </p:txBody>
      </p:sp>
      <p:pic>
        <p:nvPicPr>
          <p:cNvPr id="870405" name="Picture 5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50" y="2209800"/>
            <a:ext cx="2635250" cy="3382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Combinational Logic using </a:t>
            </a:r>
            <a:r>
              <a:rPr lang="en-US" sz="4400" dirty="0" err="1">
                <a:latin typeface="+mj-lt"/>
              </a:rPr>
              <a:t>casez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768120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90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1908" name="Rectangle 4"/>
          <p:cNvSpPr>
            <a:spLocks noGrp="1" noChangeArrowheads="1"/>
          </p:cNvSpPr>
          <p:nvPr>
            <p:ph sz="half" idx="4294967295"/>
            <p:custDataLst>
              <p:tags r:id="rId2"/>
            </p:custDataLst>
          </p:nvPr>
        </p:nvSpPr>
        <p:spPr>
          <a:xfrm>
            <a:off x="533400" y="1181100"/>
            <a:ext cx="4648200" cy="49530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module example(input  logic a, b, c,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   output logic y);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logic </a:t>
            </a:r>
            <a:r>
              <a:rPr lang="en-US" sz="1600" dirty="0" err="1">
                <a:latin typeface="Courier New" pitchFamily="49" charset="0"/>
              </a:rPr>
              <a:t>ab</a:t>
            </a:r>
            <a:r>
              <a:rPr lang="en-US" sz="1600" dirty="0">
                <a:latin typeface="Courier New" pitchFamily="49" charset="0"/>
              </a:rPr>
              <a:t>, bb,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, n1, n2, n3;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#1 {</a:t>
            </a:r>
            <a:r>
              <a:rPr lang="en-US" sz="1600" dirty="0" err="1">
                <a:latin typeface="Courier New" pitchFamily="49" charset="0"/>
              </a:rPr>
              <a:t>ab</a:t>
            </a:r>
            <a:r>
              <a:rPr lang="en-US" sz="1600" dirty="0">
                <a:latin typeface="Courier New" pitchFamily="49" charset="0"/>
              </a:rPr>
              <a:t>, bb,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} = 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      ~{a, b, c};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n1 = </a:t>
            </a:r>
            <a:r>
              <a:rPr lang="en-US" sz="1600" dirty="0" err="1">
                <a:latin typeface="Courier New" pitchFamily="49" charset="0"/>
              </a:rPr>
              <a:t>ab</a:t>
            </a:r>
            <a:r>
              <a:rPr lang="en-US" sz="1600" dirty="0">
                <a:latin typeface="Courier New" pitchFamily="49" charset="0"/>
              </a:rPr>
              <a:t> &amp; bb &amp;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n2 = a &amp; bb &amp;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n3 = a &amp; bb &amp; c;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#4 y = n1 | n2 | n3;</a:t>
            </a:r>
          </a:p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endmodule</a:t>
            </a:r>
            <a:r>
              <a:rPr lang="en-US" sz="1600" dirty="0">
                <a:latin typeface="Courier New" pitchFamily="49" charset="0"/>
              </a:rPr>
              <a:t> </a:t>
            </a:r>
          </a:p>
        </p:txBody>
      </p:sp>
      <p:graphicFrame>
        <p:nvGraphicFramePr>
          <p:cNvPr id="891909" name="Object 5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538021705"/>
              </p:ext>
            </p:extLst>
          </p:nvPr>
        </p:nvGraphicFramePr>
        <p:xfrm>
          <a:off x="5638800" y="1232694"/>
          <a:ext cx="2855912" cy="439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2856281" imgH="4593946" progId="Visio.Drawing.11">
                  <p:embed/>
                </p:oleObj>
              </mc:Choice>
              <mc:Fallback>
                <p:oleObj name="Visio" r:id="rId6" imgW="2856281" imgH="459394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232694"/>
                        <a:ext cx="2855912" cy="439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Delays</a:t>
            </a:r>
          </a:p>
        </p:txBody>
      </p:sp>
    </p:spTree>
    <p:extLst>
      <p:ext uri="{BB962C8B-B14F-4D97-AF65-F5344CB8AC3E}">
        <p14:creationId xmlns:p14="http://schemas.microsoft.com/office/powerpoint/2010/main" val="427193299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90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6200" y="838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1908" name="Rectangle 4"/>
          <p:cNvSpPr>
            <a:spLocks noGrp="1" noChangeArrowheads="1"/>
          </p:cNvSpPr>
          <p:nvPr>
            <p:ph sz="half" idx="4294967295"/>
            <p:custDataLst>
              <p:tags r:id="rId2"/>
            </p:custDataLst>
          </p:nvPr>
        </p:nvSpPr>
        <p:spPr>
          <a:xfrm>
            <a:off x="533400" y="1219200"/>
            <a:ext cx="4648200" cy="49530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module example(input  logic a, b, c,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   output logic y);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logic </a:t>
            </a:r>
            <a:r>
              <a:rPr lang="en-US" sz="1600" dirty="0" err="1">
                <a:latin typeface="Courier New" pitchFamily="49" charset="0"/>
              </a:rPr>
              <a:t>ab</a:t>
            </a:r>
            <a:r>
              <a:rPr lang="en-US" sz="1600" dirty="0">
                <a:latin typeface="Courier New" pitchFamily="49" charset="0"/>
              </a:rPr>
              <a:t>, bb,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, n1, n2, n3;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b="1" dirty="0">
                <a:latin typeface="Courier New" pitchFamily="49" charset="0"/>
              </a:rPr>
              <a:t>assign #1 {</a:t>
            </a:r>
            <a:r>
              <a:rPr lang="en-US" sz="1600" b="1" dirty="0" err="1">
                <a:latin typeface="Courier New" pitchFamily="49" charset="0"/>
              </a:rPr>
              <a:t>ab</a:t>
            </a:r>
            <a:r>
              <a:rPr lang="en-US" sz="1600" b="1" dirty="0">
                <a:latin typeface="Courier New" pitchFamily="49" charset="0"/>
              </a:rPr>
              <a:t>, bb, </a:t>
            </a:r>
            <a:r>
              <a:rPr lang="en-US" sz="1600" b="1" dirty="0" err="1">
                <a:latin typeface="Courier New" pitchFamily="49" charset="0"/>
              </a:rPr>
              <a:t>cb</a:t>
            </a:r>
            <a:r>
              <a:rPr lang="en-US" sz="1600" b="1" dirty="0">
                <a:latin typeface="Courier New" pitchFamily="49" charset="0"/>
              </a:rPr>
              <a:t>} = </a:t>
            </a:r>
          </a:p>
          <a:p>
            <a:pPr>
              <a:buFontTx/>
              <a:buNone/>
            </a:pPr>
            <a:r>
              <a:rPr lang="en-US" sz="1600" b="1" dirty="0">
                <a:latin typeface="Courier New" pitchFamily="49" charset="0"/>
              </a:rPr>
              <a:t>                  ~{a, b, c};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n1 = </a:t>
            </a:r>
            <a:r>
              <a:rPr lang="en-US" sz="1600" dirty="0" err="1">
                <a:latin typeface="Courier New" pitchFamily="49" charset="0"/>
              </a:rPr>
              <a:t>ab</a:t>
            </a:r>
            <a:r>
              <a:rPr lang="en-US" sz="1600" dirty="0">
                <a:latin typeface="Courier New" pitchFamily="49" charset="0"/>
              </a:rPr>
              <a:t> &amp; bb &amp;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n2 = a &amp; bb &amp;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n3 = a &amp; bb &amp; c;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#4 y = n1 | n2 | n3;</a:t>
            </a:r>
          </a:p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endmodule</a:t>
            </a:r>
            <a:r>
              <a:rPr lang="en-US" sz="1600" dirty="0">
                <a:latin typeface="Courier New" pitchFamily="49" charset="0"/>
              </a:rPr>
              <a:t> </a:t>
            </a:r>
          </a:p>
        </p:txBody>
      </p:sp>
      <p:graphicFrame>
        <p:nvGraphicFramePr>
          <p:cNvPr id="891909" name="Object 5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200757334"/>
              </p:ext>
            </p:extLst>
          </p:nvPr>
        </p:nvGraphicFramePr>
        <p:xfrm>
          <a:off x="5373688" y="1246188"/>
          <a:ext cx="2855912" cy="439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2856281" imgH="4593946" progId="Visio.Drawing.11">
                  <p:embed/>
                </p:oleObj>
              </mc:Choice>
              <mc:Fallback>
                <p:oleObj name="Visio" r:id="rId6" imgW="2856281" imgH="459394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3688" y="1246188"/>
                        <a:ext cx="2855912" cy="439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Delays</a:t>
            </a: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6364288" y="990600"/>
            <a:ext cx="0" cy="2133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6135688" y="1143000"/>
            <a:ext cx="22860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138802" y="838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8674577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90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1908" name="Rectangle 4"/>
          <p:cNvSpPr>
            <a:spLocks noGrp="1" noChangeArrowheads="1"/>
          </p:cNvSpPr>
          <p:nvPr>
            <p:ph sz="half" idx="4294967295"/>
            <p:custDataLst>
              <p:tags r:id="rId2"/>
            </p:custDataLst>
          </p:nvPr>
        </p:nvSpPr>
        <p:spPr>
          <a:xfrm>
            <a:off x="914400" y="1181100"/>
            <a:ext cx="4648200" cy="49530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module example(input  logic a, b, c,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   output logic y);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logic </a:t>
            </a:r>
            <a:r>
              <a:rPr lang="en-US" sz="1600" dirty="0" err="1">
                <a:latin typeface="Courier New" pitchFamily="49" charset="0"/>
              </a:rPr>
              <a:t>ab</a:t>
            </a:r>
            <a:r>
              <a:rPr lang="en-US" sz="1600" dirty="0">
                <a:latin typeface="Courier New" pitchFamily="49" charset="0"/>
              </a:rPr>
              <a:t>, bb,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, n1, n2, n3;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#1 {</a:t>
            </a:r>
            <a:r>
              <a:rPr lang="en-US" sz="1600" dirty="0" err="1">
                <a:latin typeface="Courier New" pitchFamily="49" charset="0"/>
              </a:rPr>
              <a:t>ab</a:t>
            </a:r>
            <a:r>
              <a:rPr lang="en-US" sz="1600" dirty="0">
                <a:latin typeface="Courier New" pitchFamily="49" charset="0"/>
              </a:rPr>
              <a:t>, bb,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} = 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      ~{a, b, c};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n1 = </a:t>
            </a:r>
            <a:r>
              <a:rPr lang="en-US" sz="1600" dirty="0" err="1">
                <a:latin typeface="Courier New" pitchFamily="49" charset="0"/>
              </a:rPr>
              <a:t>ab</a:t>
            </a:r>
            <a:r>
              <a:rPr lang="en-US" sz="1600" dirty="0">
                <a:latin typeface="Courier New" pitchFamily="49" charset="0"/>
              </a:rPr>
              <a:t> &amp; bb &amp;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b="1" dirty="0">
                <a:latin typeface="Courier New" pitchFamily="49" charset="0"/>
              </a:rPr>
              <a:t>  assign #2 n2 = a </a:t>
            </a:r>
            <a:r>
              <a:rPr lang="en-US" sz="1600" dirty="0">
                <a:latin typeface="Courier New" pitchFamily="49" charset="0"/>
              </a:rPr>
              <a:t>&amp; bb &amp;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b="1" dirty="0">
                <a:latin typeface="Courier New" pitchFamily="49" charset="0"/>
              </a:rPr>
              <a:t>  assign #2 n3 = a </a:t>
            </a:r>
            <a:r>
              <a:rPr lang="en-US" sz="1600" dirty="0">
                <a:latin typeface="Courier New" pitchFamily="49" charset="0"/>
              </a:rPr>
              <a:t>&amp; bb &amp; c;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#4 y = n1 | n2 | n3;</a:t>
            </a:r>
          </a:p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endmodule</a:t>
            </a:r>
            <a:r>
              <a:rPr lang="en-US" sz="1600" dirty="0">
                <a:latin typeface="Courier New" pitchFamily="49" charset="0"/>
              </a:rPr>
              <a:t> </a:t>
            </a:r>
          </a:p>
        </p:txBody>
      </p:sp>
      <p:graphicFrame>
        <p:nvGraphicFramePr>
          <p:cNvPr id="891909" name="Object 5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541944575"/>
              </p:ext>
            </p:extLst>
          </p:nvPr>
        </p:nvGraphicFramePr>
        <p:xfrm>
          <a:off x="5602288" y="1398588"/>
          <a:ext cx="2855912" cy="439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2856281" imgH="4593946" progId="Visio.Drawing.11">
                  <p:embed/>
                </p:oleObj>
              </mc:Choice>
              <mc:Fallback>
                <p:oleObj name="Visio" r:id="rId6" imgW="2856281" imgH="459394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2288" y="1398588"/>
                        <a:ext cx="2855912" cy="439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Delays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745288" y="1143000"/>
            <a:ext cx="0" cy="3276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6364288" y="1295400"/>
            <a:ext cx="38100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443602" y="990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1446169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90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1908" name="Rectangle 4"/>
          <p:cNvSpPr>
            <a:spLocks noGrp="1" noChangeArrowheads="1"/>
          </p:cNvSpPr>
          <p:nvPr>
            <p:ph sz="half" idx="4294967295"/>
            <p:custDataLst>
              <p:tags r:id="rId2"/>
            </p:custDataLst>
          </p:nvPr>
        </p:nvSpPr>
        <p:spPr>
          <a:xfrm>
            <a:off x="914400" y="1181100"/>
            <a:ext cx="4648200" cy="49530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module example(input  logic a, b, c,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   output logic y);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logic </a:t>
            </a:r>
            <a:r>
              <a:rPr lang="en-US" sz="1600" dirty="0" err="1">
                <a:latin typeface="Courier New" pitchFamily="49" charset="0"/>
              </a:rPr>
              <a:t>ab</a:t>
            </a:r>
            <a:r>
              <a:rPr lang="en-US" sz="1600" dirty="0">
                <a:latin typeface="Courier New" pitchFamily="49" charset="0"/>
              </a:rPr>
              <a:t>, bb,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, n1, n2, n3;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#1 {</a:t>
            </a:r>
            <a:r>
              <a:rPr lang="en-US" sz="1600" dirty="0" err="1">
                <a:latin typeface="Courier New" pitchFamily="49" charset="0"/>
              </a:rPr>
              <a:t>ab</a:t>
            </a:r>
            <a:r>
              <a:rPr lang="en-US" sz="1600" dirty="0">
                <a:latin typeface="Courier New" pitchFamily="49" charset="0"/>
              </a:rPr>
              <a:t>, bb,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} = 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      ~{a, b, c};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b="1" dirty="0">
                <a:latin typeface="Courier New" pitchFamily="49" charset="0"/>
              </a:rPr>
              <a:t>assign #2 n1 = </a:t>
            </a:r>
            <a:r>
              <a:rPr lang="en-US" sz="1600" b="1" dirty="0" err="1">
                <a:latin typeface="Courier New" pitchFamily="49" charset="0"/>
              </a:rPr>
              <a:t>ab</a:t>
            </a:r>
            <a:r>
              <a:rPr lang="en-US" sz="1600" b="1" dirty="0">
                <a:latin typeface="Courier New" pitchFamily="49" charset="0"/>
              </a:rPr>
              <a:t> &amp; bb &amp; </a:t>
            </a:r>
            <a:r>
              <a:rPr lang="en-US" sz="1600" b="1" dirty="0" err="1">
                <a:latin typeface="Courier New" pitchFamily="49" charset="0"/>
              </a:rPr>
              <a:t>cb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n2 = a &amp; bb &amp;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n3 = a &amp; bb &amp; c;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#4 y = n1 | n2 | n3;</a:t>
            </a:r>
          </a:p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endmodule</a:t>
            </a:r>
            <a:r>
              <a:rPr lang="en-US" sz="1600" dirty="0">
                <a:latin typeface="Courier New" pitchFamily="49" charset="0"/>
              </a:rPr>
              <a:t> </a:t>
            </a:r>
          </a:p>
        </p:txBody>
      </p:sp>
      <p:graphicFrame>
        <p:nvGraphicFramePr>
          <p:cNvPr id="891909" name="Object 5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36572463"/>
              </p:ext>
            </p:extLst>
          </p:nvPr>
        </p:nvGraphicFramePr>
        <p:xfrm>
          <a:off x="5602288" y="1295400"/>
          <a:ext cx="2855912" cy="439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2856281" imgH="4593946" progId="Visio.Drawing.11">
                  <p:embed/>
                </p:oleObj>
              </mc:Choice>
              <mc:Fallback>
                <p:oleObj name="Visio" r:id="rId6" imgW="2856281" imgH="459394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2288" y="1295400"/>
                        <a:ext cx="2855912" cy="439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Delays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973888" y="2297112"/>
            <a:ext cx="0" cy="12573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6592888" y="3261280"/>
            <a:ext cx="38100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672202" y="29564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4160626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90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1908" name="Rectangle 4"/>
          <p:cNvSpPr>
            <a:spLocks noGrp="1" noChangeArrowheads="1"/>
          </p:cNvSpPr>
          <p:nvPr>
            <p:ph sz="half" idx="4294967295"/>
            <p:custDataLst>
              <p:tags r:id="rId2"/>
            </p:custDataLst>
          </p:nvPr>
        </p:nvSpPr>
        <p:spPr>
          <a:xfrm>
            <a:off x="914400" y="1181100"/>
            <a:ext cx="4648200" cy="49530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module example(input  logic a, b, c,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   output logic y);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logic </a:t>
            </a:r>
            <a:r>
              <a:rPr lang="en-US" sz="1600" dirty="0" err="1">
                <a:latin typeface="Courier New" pitchFamily="49" charset="0"/>
              </a:rPr>
              <a:t>ab</a:t>
            </a:r>
            <a:r>
              <a:rPr lang="en-US" sz="1600" dirty="0">
                <a:latin typeface="Courier New" pitchFamily="49" charset="0"/>
              </a:rPr>
              <a:t>, bb,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, n1, n2, n3;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#1 {</a:t>
            </a:r>
            <a:r>
              <a:rPr lang="en-US" sz="1600" dirty="0" err="1">
                <a:latin typeface="Courier New" pitchFamily="49" charset="0"/>
              </a:rPr>
              <a:t>ab</a:t>
            </a:r>
            <a:r>
              <a:rPr lang="en-US" sz="1600" dirty="0">
                <a:latin typeface="Courier New" pitchFamily="49" charset="0"/>
              </a:rPr>
              <a:t>, bb,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} = 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      ~{a, b, c};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n1 = </a:t>
            </a:r>
            <a:r>
              <a:rPr lang="en-US" sz="1600" dirty="0" err="1">
                <a:latin typeface="Courier New" pitchFamily="49" charset="0"/>
              </a:rPr>
              <a:t>ab</a:t>
            </a:r>
            <a:r>
              <a:rPr lang="en-US" sz="1600" dirty="0">
                <a:latin typeface="Courier New" pitchFamily="49" charset="0"/>
              </a:rPr>
              <a:t> &amp; bb &amp;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n2 = a &amp; bb &amp;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n3 = a &amp; bb &amp; c;</a:t>
            </a:r>
          </a:p>
          <a:p>
            <a:pPr>
              <a:buFontTx/>
              <a:buNone/>
            </a:pPr>
            <a:r>
              <a:rPr lang="en-US" sz="1600" b="1" dirty="0">
                <a:latin typeface="Courier New" pitchFamily="49" charset="0"/>
              </a:rPr>
              <a:t>  assign #4 y = n1</a:t>
            </a:r>
            <a:r>
              <a:rPr lang="en-US" sz="1600" dirty="0">
                <a:latin typeface="Courier New" pitchFamily="49" charset="0"/>
              </a:rPr>
              <a:t> | n2 | n3;</a:t>
            </a:r>
          </a:p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endmodule</a:t>
            </a:r>
            <a:r>
              <a:rPr lang="en-US" sz="1600" dirty="0">
                <a:latin typeface="Courier New" pitchFamily="49" charset="0"/>
              </a:rPr>
              <a:t> </a:t>
            </a:r>
          </a:p>
        </p:txBody>
      </p:sp>
      <p:graphicFrame>
        <p:nvGraphicFramePr>
          <p:cNvPr id="891909" name="Object 5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260688994"/>
              </p:ext>
            </p:extLst>
          </p:nvPr>
        </p:nvGraphicFramePr>
        <p:xfrm>
          <a:off x="5678488" y="1219200"/>
          <a:ext cx="2855912" cy="439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2856281" imgH="4593946" progId="Visio.Drawing.11">
                  <p:embed/>
                </p:oleObj>
              </mc:Choice>
              <mc:Fallback>
                <p:oleObj name="Visio" r:id="rId6" imgW="2856281" imgH="459394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8488" y="1219200"/>
                        <a:ext cx="2855912" cy="439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Delays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7812088" y="3059112"/>
            <a:ext cx="0" cy="12573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6973888" y="3173412"/>
            <a:ext cx="83820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358002" y="28686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0254666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6118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52500" y="1219200"/>
            <a:ext cx="76581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 err="1">
                <a:latin typeface="+mj-lt"/>
                <a:cs typeface="Arial" charset="0"/>
              </a:rPr>
              <a:t>SystemVerilog</a:t>
            </a:r>
            <a:r>
              <a:rPr lang="en-US" sz="3200" dirty="0">
                <a:latin typeface="+mj-lt"/>
                <a:cs typeface="Arial" charset="0"/>
              </a:rPr>
              <a:t> uses </a:t>
            </a:r>
            <a:r>
              <a:rPr lang="en-US" sz="3200" b="1" dirty="0">
                <a:latin typeface="+mj-lt"/>
                <a:cs typeface="Arial" charset="0"/>
              </a:rPr>
              <a:t>idioms</a:t>
            </a:r>
            <a:r>
              <a:rPr lang="en-US" sz="3200" dirty="0">
                <a:latin typeface="+mj-lt"/>
                <a:cs typeface="Arial" charset="0"/>
              </a:rPr>
              <a:t> to describe latches, flip-flops and FSMs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Other coding styles may simulate correctly but produce incorrect hardware</a:t>
            </a:r>
          </a:p>
        </p:txBody>
      </p:sp>
      <p:sp>
        <p:nvSpPr>
          <p:cNvPr id="861189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2823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Sequential Logic</a:t>
            </a:r>
          </a:p>
        </p:txBody>
      </p:sp>
    </p:spTree>
    <p:extLst>
      <p:ext uri="{BB962C8B-B14F-4D97-AF65-F5344CB8AC3E}">
        <p14:creationId xmlns:p14="http://schemas.microsoft.com/office/powerpoint/2010/main" val="100196121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00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600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8305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b="1" dirty="0">
                <a:latin typeface="+mj-lt"/>
                <a:cs typeface="Arial" charset="0"/>
              </a:rPr>
              <a:t>General Structure:</a:t>
            </a:r>
          </a:p>
          <a:p>
            <a:pPr marL="342900" indent="-342900">
              <a:spcBef>
                <a:spcPct val="20000"/>
              </a:spcBef>
            </a:pPr>
            <a:endParaRPr lang="en-US" sz="2400" b="1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	</a:t>
            </a:r>
            <a:r>
              <a:rPr lang="en-US" sz="2600" dirty="0">
                <a:latin typeface="Courier New" pitchFamily="49" charset="0"/>
                <a:cs typeface="Arial" charset="0"/>
              </a:rPr>
              <a:t>always @(sensitivity list)</a:t>
            </a:r>
          </a:p>
          <a:p>
            <a:pPr marL="342900" indent="-342900">
              <a:spcBef>
                <a:spcPct val="20000"/>
              </a:spcBef>
            </a:pPr>
            <a:r>
              <a:rPr lang="en-US" sz="2600" dirty="0">
                <a:latin typeface="Courier New" pitchFamily="49" charset="0"/>
                <a:cs typeface="Arial" charset="0"/>
              </a:rPr>
              <a:t>	  statement;</a:t>
            </a:r>
          </a:p>
          <a:p>
            <a:pPr marL="342900" indent="-342900"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600" dirty="0">
                <a:latin typeface="+mj-lt"/>
                <a:cs typeface="Arial" charset="0"/>
              </a:rPr>
              <a:t>Whenever the event in </a:t>
            </a:r>
            <a:r>
              <a:rPr lang="en-US" sz="2600" dirty="0">
                <a:latin typeface="Courier New" pitchFamily="49" charset="0"/>
                <a:cs typeface="Arial" charset="0"/>
              </a:rPr>
              <a:t>sensitivity list</a:t>
            </a:r>
            <a:r>
              <a:rPr lang="en-US" sz="2600" dirty="0">
                <a:latin typeface="Times New Roman" pitchFamily="18" charset="0"/>
                <a:cs typeface="Arial" charset="0"/>
              </a:rPr>
              <a:t> </a:t>
            </a:r>
            <a:r>
              <a:rPr lang="en-US" sz="2600" dirty="0">
                <a:latin typeface="+mj-lt"/>
                <a:cs typeface="Arial" charset="0"/>
              </a:rPr>
              <a:t>occurs, </a:t>
            </a:r>
            <a:r>
              <a:rPr lang="en-US" sz="2600" dirty="0">
                <a:latin typeface="Courier New" pitchFamily="49" charset="0"/>
                <a:cs typeface="Arial" charset="0"/>
              </a:rPr>
              <a:t>statement</a:t>
            </a:r>
            <a:r>
              <a:rPr lang="en-US" sz="2600" dirty="0">
                <a:latin typeface="Times New Roman" pitchFamily="18" charset="0"/>
                <a:cs typeface="Arial" charset="0"/>
              </a:rPr>
              <a:t> </a:t>
            </a:r>
            <a:r>
              <a:rPr lang="en-US" sz="2600" dirty="0">
                <a:latin typeface="+mj-lt"/>
                <a:cs typeface="Arial" charset="0"/>
              </a:rPr>
              <a:t>is executed</a:t>
            </a:r>
          </a:p>
        </p:txBody>
      </p:sp>
      <p:sp>
        <p:nvSpPr>
          <p:cNvPr id="89600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2823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Always Statement</a:t>
            </a:r>
          </a:p>
        </p:txBody>
      </p:sp>
    </p:spTree>
    <p:extLst>
      <p:ext uri="{BB962C8B-B14F-4D97-AF65-F5344CB8AC3E}">
        <p14:creationId xmlns:p14="http://schemas.microsoft.com/office/powerpoint/2010/main" val="282914939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212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219200"/>
            <a:ext cx="784860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module flop(input  </a:t>
            </a:r>
            <a:r>
              <a:rPr lang="en-US" dirty="0">
                <a:latin typeface="Courier New" pitchFamily="49" charset="0"/>
              </a:rPr>
              <a:t>logic</a:t>
            </a:r>
            <a:r>
              <a:rPr lang="en-US" sz="1800" dirty="0">
                <a:latin typeface="Courier New" pitchFamily="49" charset="0"/>
              </a:rPr>
              <a:t>       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, </a:t>
            </a:r>
          </a:p>
          <a:p>
            <a:r>
              <a:rPr lang="en-US" sz="1800" dirty="0">
                <a:latin typeface="Courier New" pitchFamily="49" charset="0"/>
              </a:rPr>
              <a:t>            input  </a:t>
            </a:r>
            <a:r>
              <a:rPr lang="en-US" dirty="0">
                <a:latin typeface="Courier New" pitchFamily="49" charset="0"/>
              </a:rPr>
              <a:t>logic</a:t>
            </a:r>
            <a:r>
              <a:rPr lang="en-US" sz="1800" dirty="0">
                <a:latin typeface="Courier New" pitchFamily="49" charset="0"/>
              </a:rPr>
              <a:t> [3:0] d, </a:t>
            </a:r>
          </a:p>
          <a:p>
            <a:r>
              <a:rPr lang="en-US" sz="1800" dirty="0">
                <a:latin typeface="Courier New" pitchFamily="49" charset="0"/>
              </a:rPr>
              <a:t>            output logic [3:0] q);</a:t>
            </a: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always_ff</a:t>
            </a:r>
            <a:r>
              <a:rPr lang="en-US" sz="1800" dirty="0">
                <a:latin typeface="Courier New" pitchFamily="49" charset="0"/>
              </a:rPr>
              <a:t> @(</a:t>
            </a:r>
            <a:r>
              <a:rPr lang="en-US" sz="1800" dirty="0" err="1">
                <a:latin typeface="Courier New" pitchFamily="49" charset="0"/>
              </a:rPr>
              <a:t>posedge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r>
              <a:rPr lang="en-US" sz="1800" dirty="0">
                <a:latin typeface="Courier New" pitchFamily="49" charset="0"/>
              </a:rPr>
              <a:t>    q &lt;= d;                // pronounced “q gets d”</a:t>
            </a: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1800" dirty="0" err="1">
                <a:latin typeface="Courier New" pitchFamily="49" charset="0"/>
              </a:rPr>
              <a:t>endmodule</a:t>
            </a:r>
            <a:endParaRPr lang="en-US" sz="1800" dirty="0">
              <a:latin typeface="Courier New" pitchFamily="49" charset="0"/>
            </a:endParaRPr>
          </a:p>
          <a:p>
            <a:endParaRPr lang="en-US" sz="1800" dirty="0">
              <a:latin typeface="Courier New" pitchFamily="49" charset="0"/>
            </a:endParaRPr>
          </a:p>
          <a:p>
            <a:endParaRPr lang="en-US" sz="1800" dirty="0">
              <a:latin typeface="Courier New" pitchFamily="49" charset="0"/>
            </a:endParaRPr>
          </a:p>
          <a:p>
            <a:endParaRPr lang="en-US" sz="1800" dirty="0">
              <a:latin typeface="Courier New" pitchFamily="49" charset="0"/>
            </a:endParaRPr>
          </a:p>
        </p:txBody>
      </p:sp>
      <p:pic>
        <p:nvPicPr>
          <p:cNvPr id="862213" name="Picture 5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168775"/>
            <a:ext cx="4808538" cy="104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D Flip-Flop</a:t>
            </a:r>
          </a:p>
        </p:txBody>
      </p:sp>
    </p:spTree>
    <p:extLst>
      <p:ext uri="{BB962C8B-B14F-4D97-AF65-F5344CB8AC3E}">
        <p14:creationId xmlns:p14="http://schemas.microsoft.com/office/powerpoint/2010/main" val="1776606946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21328</TotalTime>
  <Words>1810</Words>
  <Application>Microsoft Office PowerPoint</Application>
  <PresentationFormat>Presentazione su schermo (4:3)</PresentationFormat>
  <Paragraphs>271</Paragraphs>
  <Slides>19</Slides>
  <Notes>19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2</vt:i4>
      </vt:variant>
      <vt:variant>
        <vt:lpstr>Titoli diapositive</vt:lpstr>
      </vt:variant>
      <vt:variant>
        <vt:i4>19</vt:i4>
      </vt:variant>
    </vt:vector>
  </HeadingPairs>
  <TitlesOfParts>
    <vt:vector size="26" baseType="lpstr">
      <vt:lpstr>Arial</vt:lpstr>
      <vt:lpstr>Calibri</vt:lpstr>
      <vt:lpstr>Courier New</vt:lpstr>
      <vt:lpstr>Times New Roman</vt:lpstr>
      <vt:lpstr>Office Theme</vt:lpstr>
      <vt:lpstr>Visio</vt:lpstr>
      <vt:lpstr>VISIO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Harvey Mudd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sharris</dc:creator>
  <cp:lastModifiedBy>salvatore Pontarelli</cp:lastModifiedBy>
  <cp:revision>143</cp:revision>
  <cp:lastPrinted>2018-05-23T11:36:14Z</cp:lastPrinted>
  <dcterms:created xsi:type="dcterms:W3CDTF">2012-08-07T04:56:47Z</dcterms:created>
  <dcterms:modified xsi:type="dcterms:W3CDTF">2020-12-19T10:06:49Z</dcterms:modified>
</cp:coreProperties>
</file>