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2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4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5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6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7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8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9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0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1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2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3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4.xml" ContentType="application/vnd.openxmlformats-officedocument.presentationml.notesSlide+xml"/>
  <Override PartName="/ppt/tags/tag61.xml" ContentType="application/vnd.openxmlformats-officedocument.presentationml.tags+xml"/>
  <Override PartName="/ppt/notesSlides/notesSlide25.xml" ContentType="application/vnd.openxmlformats-officedocument.presentationml.notesSlide+xml"/>
  <Override PartName="/ppt/tags/tag62.xml" ContentType="application/vnd.openxmlformats-officedocument.presentationml.tags+xml"/>
  <Override PartName="/ppt/notesSlides/notesSlide26.xml" ContentType="application/vnd.openxmlformats-officedocument.presentationml.notesSlide+xml"/>
  <Override PartName="/ppt/tags/tag63.xml" ContentType="application/vnd.openxmlformats-officedocument.presentationml.tags+xml"/>
  <Override PartName="/ppt/notesSlides/notesSlide27.xml" ContentType="application/vnd.openxmlformats-officedocument.presentationml.notesSlide+xml"/>
  <Override PartName="/ppt/tags/tag64.xml" ContentType="application/vnd.openxmlformats-officedocument.presentationml.tags+xml"/>
  <Override PartName="/ppt/notesSlides/notesSlide28.xml" ContentType="application/vnd.openxmlformats-officedocument.presentationml.notesSlide+xml"/>
  <Override PartName="/ppt/tags/tag65.xml" ContentType="application/vnd.openxmlformats-officedocument.presentationml.tags+xml"/>
  <Override PartName="/ppt/notesSlides/notesSlide29.xml" ContentType="application/vnd.openxmlformats-officedocument.presentationml.notesSlide+xml"/>
  <Override PartName="/ppt/tags/tag66.xml" ContentType="application/vnd.openxmlformats-officedocument.presentationml.tags+xml"/>
  <Override PartName="/ppt/notesSlides/notesSlide30.xml" ContentType="application/vnd.openxmlformats-officedocument.presentationml.notesSlide+xml"/>
  <Override PartName="/ppt/tags/tag67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94" r:id="rId2"/>
    <p:sldId id="395" r:id="rId3"/>
    <p:sldId id="421" r:id="rId4"/>
    <p:sldId id="396" r:id="rId5"/>
    <p:sldId id="397" r:id="rId6"/>
    <p:sldId id="398" r:id="rId7"/>
    <p:sldId id="399" r:id="rId8"/>
    <p:sldId id="400" r:id="rId9"/>
    <p:sldId id="401" r:id="rId10"/>
    <p:sldId id="413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5" r:id="rId22"/>
    <p:sldId id="416" r:id="rId23"/>
    <p:sldId id="417" r:id="rId24"/>
    <p:sldId id="418" r:id="rId25"/>
    <p:sldId id="419" r:id="rId26"/>
    <p:sldId id="422" r:id="rId27"/>
    <p:sldId id="424" r:id="rId28"/>
    <p:sldId id="425" r:id="rId29"/>
    <p:sldId id="426" r:id="rId30"/>
    <p:sldId id="427" r:id="rId31"/>
    <p:sldId id="42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88853" autoAdjust="0"/>
  </p:normalViewPr>
  <p:slideViewPr>
    <p:cSldViewPr>
      <p:cViewPr varScale="1">
        <p:scale>
          <a:sx n="91" d="100"/>
          <a:sy n="91" d="100"/>
        </p:scale>
        <p:origin x="226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1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20B24C-36DA-3E46-9B02-7B68B02418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BF534-D069-4743-ACFD-449D243A96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B4141-4F25-8A42-902F-67660047FED6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CA64A-E910-984F-9AEF-3AE9482BD8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86A14-D3D2-D043-899C-BC57D624AC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25492-2405-7D45-80FA-D96FC340660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4803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E25FD0-999E-443D-8858-1F9C8BC53C9A}" type="slidenum">
              <a:rPr lang="en-US"/>
              <a:pPr/>
              <a:t>1</a:t>
            </a:fld>
            <a:endParaRPr lang="en-US"/>
          </a:p>
        </p:txBody>
      </p:sp>
      <p:sp>
        <p:nvSpPr>
          <p:cNvPr id="97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F2D13-83A3-4C40-B803-07032A6A81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58E39BE-86F6-7347-8A4E-45704D3EE5F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BBD8D-5805-4D73-BD92-61D2768ECA7A}" type="slidenum">
              <a:rPr lang="en-US"/>
              <a:pPr/>
              <a:t>10</a:t>
            </a:fld>
            <a:endParaRPr lang="en-US"/>
          </a:p>
        </p:txBody>
      </p:sp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4554A2-180B-3442-9B52-48A4EE09B0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96EFC53-75DC-5941-83DF-678959B4B05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4A5738-752E-4EE2-B881-07E573FC4461}" type="slidenum">
              <a:rPr lang="en-US"/>
              <a:pPr/>
              <a:t>11</a:t>
            </a:fld>
            <a:endParaRPr lang="en-US"/>
          </a:p>
        </p:txBody>
      </p:sp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925ADC-BA46-8C4C-B96A-0CFFB8DBCB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005A8232-B9CE-6747-9F6D-AFCC72C89D9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F177F-227E-40BB-B535-4FC8FE4C0B40}" type="slidenum">
              <a:rPr lang="en-US"/>
              <a:pPr/>
              <a:t>12</a:t>
            </a:fld>
            <a:endParaRPr lang="en-US"/>
          </a:p>
        </p:txBody>
      </p:sp>
      <p:sp>
        <p:nvSpPr>
          <p:cNvPr id="96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F8BD3E-7500-5A49-B076-0642B38A7F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8AC74C5-CE0E-D842-9A42-67A9A934D01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A1B4EC-5E73-4E12-BB7E-8CC6037318BB}" type="slidenum">
              <a:rPr lang="en-US"/>
              <a:pPr/>
              <a:t>13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507FC9-A0BD-F040-8458-60C10525E6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50DE58C-985C-DE4A-A241-B5666B5EE56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057D3-4D81-4693-B03B-C9FC3C7C9AC7}" type="slidenum">
              <a:rPr lang="en-US"/>
              <a:pPr/>
              <a:t>14</a:t>
            </a:fld>
            <a:endParaRPr lang="en-US"/>
          </a:p>
        </p:txBody>
      </p:sp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F24508-D72C-6349-A192-C21184ED37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59CE1E2-96A6-F74C-9DB3-2CF82E5D596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E92F6-DC1F-4224-8175-473390ED3B87}" type="slidenum">
              <a:rPr lang="en-US"/>
              <a:pPr/>
              <a:t>15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E97388-5132-4546-A36B-5877DB030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A703D34-FE4F-4243-BFCE-E1F133A711A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09EB63-ADF0-44B8-A43E-CCFE1FD16D5D}" type="slidenum">
              <a:rPr lang="en-US"/>
              <a:pPr/>
              <a:t>16</a:t>
            </a:fld>
            <a:endParaRPr lang="en-US"/>
          </a:p>
        </p:txBody>
      </p:sp>
      <p:sp>
        <p:nvSpPr>
          <p:cNvPr id="96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13BC02-993E-E146-8D33-81FC897FE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E89C502-9C86-F74A-9871-CEBCBE82C07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E4D08D-CC22-4B6C-A876-AB23B632DB03}" type="slidenum">
              <a:rPr lang="en-US"/>
              <a:pPr/>
              <a:t>17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8A11C1-E4D6-FC48-9B81-1192555DCE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9DE79BE-6BC9-F848-BC61-9C1E54B292E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89CC81-449C-445C-85F2-DA402502BE41}" type="slidenum">
              <a:rPr lang="en-US"/>
              <a:pPr/>
              <a:t>18</a:t>
            </a:fld>
            <a:endParaRPr lang="en-US"/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FCA2EB-25B7-4341-8BB9-2696C15DD2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7EC0ACE-B63F-544B-B67A-003EFB0302B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411AF2-C03F-43BF-9687-E6C2C87CA51D}" type="slidenum">
              <a:rPr lang="en-US"/>
              <a:pPr/>
              <a:t>19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F74B3D-953F-AD46-8318-899AFC18CA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E910B71-6F4A-9B4B-ACF8-6F711F26706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F3DE47-6ADE-4CC8-8D4C-F2046C047A3C}" type="slidenum">
              <a:rPr lang="en-US"/>
              <a:pPr/>
              <a:t>2</a:t>
            </a:fld>
            <a:endParaRPr lang="en-US"/>
          </a:p>
        </p:txBody>
      </p:sp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813F86-5B2B-9D41-A7D5-7F37204ACD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C0272C0-7782-D742-8DF1-DEB621C0527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20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9DCAE-9A77-1F4F-905B-7CAEDFDC3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CAB9A7-F2ED-0843-B8AE-D4DEBA909A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21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9DCAE-9A77-1F4F-905B-7CAEDFDC3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CAB9A7-F2ED-0843-B8AE-D4DEBA909A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610026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22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9DCAE-9A77-1F4F-905B-7CAEDFDC3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CAB9A7-F2ED-0843-B8AE-D4DEBA909A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044129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23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9DCAE-9A77-1F4F-905B-7CAEDFDC3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CAB9A7-F2ED-0843-B8AE-D4DEBA909A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076452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24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9DCAE-9A77-1F4F-905B-7CAEDFDC3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CAB9A7-F2ED-0843-B8AE-D4DEBA909A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8624644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25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9DCAE-9A77-1F4F-905B-7CAEDFDC3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CAB9A7-F2ED-0843-B8AE-D4DEBA909A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11136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26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9DCAE-9A77-1F4F-905B-7CAEDFDC3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CAB9A7-F2ED-0843-B8AE-D4DEBA909A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4872575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27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9DCAE-9A77-1F4F-905B-7CAEDFDC3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CAB9A7-F2ED-0843-B8AE-D4DEBA909A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9490202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28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9DCAE-9A77-1F4F-905B-7CAEDFDC3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CAB9A7-F2ED-0843-B8AE-D4DEBA909A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0348472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29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9DCAE-9A77-1F4F-905B-7CAEDFDC3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CAB9A7-F2ED-0843-B8AE-D4DEBA909A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251114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43023-23D1-4250-9895-2A09B20FA834}" type="slidenum">
              <a:rPr lang="en-US"/>
              <a:pPr/>
              <a:t>3</a:t>
            </a:fld>
            <a:endParaRPr lang="en-US"/>
          </a:p>
        </p:txBody>
      </p:sp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5EDC65-C716-504D-8155-29E0BC134B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13CE41F-A3A5-2344-BC35-832B4A51003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5228043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30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9DCAE-9A77-1F4F-905B-7CAEDFDC3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CAB9A7-F2ED-0843-B8AE-D4DEBA909A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5033932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2C90-415D-4F6A-A711-8658D1B49D82}" type="slidenum">
              <a:rPr lang="en-US"/>
              <a:pPr/>
              <a:t>31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9DCAE-9A77-1F4F-905B-7CAEDFDC3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78CAB9A7-F2ED-0843-B8AE-D4DEBA909AE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189425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3AAE14-0550-46DC-B297-AB0455709856}" type="slidenum">
              <a:rPr lang="en-US"/>
              <a:pPr/>
              <a:t>4</a:t>
            </a:fld>
            <a:endParaRPr lang="en-US"/>
          </a:p>
        </p:txBody>
      </p:sp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 </a:t>
            </a:r>
            <a:r>
              <a:rPr lang="en-US" dirty="0" err="1"/>
              <a:t>lezione</a:t>
            </a:r>
            <a:r>
              <a:rPr lang="en-US" dirty="0"/>
              <a:t> 11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9A363B-9E33-2A45-B2BE-CF44B07B6F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2825DE2-7A43-9941-B5BE-96CB64AF6CD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21DFA-67F7-45E6-B6E7-7B8C1EF0267E}" type="slidenum">
              <a:rPr lang="en-US"/>
              <a:pPr/>
              <a:t>5</a:t>
            </a:fld>
            <a:endParaRPr lang="en-US"/>
          </a:p>
        </p:txBody>
      </p:sp>
      <p:sp>
        <p:nvSpPr>
          <p:cNvPr id="95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4341E1-3955-7D42-944E-B43190B725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E3A4FC7-5D04-ED4C-A99F-2930B4B5141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76ED2-D093-44C3-956E-327CEAA9EF24}" type="slidenum">
              <a:rPr lang="en-US"/>
              <a:pPr/>
              <a:t>6</a:t>
            </a:fld>
            <a:endParaRPr lang="en-US"/>
          </a:p>
        </p:txBody>
      </p:sp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F8B7DD-0475-4245-871B-868E747C60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73B8FE2-8A90-2E48-A803-1E64D94091B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82A046-B1C6-4E51-84E8-31C17C1425D4}" type="slidenum">
              <a:rPr lang="en-US"/>
              <a:pPr/>
              <a:t>7</a:t>
            </a:fld>
            <a:endParaRPr lang="en-US"/>
          </a:p>
        </p:txBody>
      </p:sp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799816-E1ED-884D-A65F-4F12C2E262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CD358CA-ABA5-D54D-B7EF-EA7A0B9FAD0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59D57-0100-4082-A151-1D6514E46006}" type="slidenum">
              <a:rPr lang="en-US"/>
              <a:pPr/>
              <a:t>8</a:t>
            </a:fld>
            <a:endParaRPr lang="en-US"/>
          </a:p>
        </p:txBody>
      </p:sp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D441FF-DC70-D842-8D4F-4CC2877F52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5059436F-3732-1247-B7E6-BEC6E6D2B39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BBD8D-5805-4D73-BD92-61D2768ECA7A}" type="slidenum">
              <a:rPr lang="en-US"/>
              <a:pPr/>
              <a:t>9</a:t>
            </a:fld>
            <a:endParaRPr lang="en-US"/>
          </a:p>
        </p:txBody>
      </p:sp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9FD34E-9519-B74B-8ABC-2490E37D36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31237FA0-E197-9448-AC6B-1CA356FF10E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4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4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tags" Target="../tags/tag39.xml"/><Relationship Id="rId7" Type="http://schemas.openxmlformats.org/officeDocument/2006/relationships/oleObject" Target="../embeddings/oleObject3.bin"/><Relationship Id="rId2" Type="http://schemas.openxmlformats.org/officeDocument/2006/relationships/tags" Target="../tags/tag38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8.emf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9.emf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Relationship Id="rId4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tags" Target="../tags/tag11.xml"/><Relationship Id="rId7" Type="http://schemas.openxmlformats.org/officeDocument/2006/relationships/oleObject" Target="../embeddings/oleObject1.bin"/><Relationship Id="rId2" Type="http://schemas.openxmlformats.org/officeDocument/2006/relationships/tags" Target="../tags/tag10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tags" Target="../tags/tag14.xml"/><Relationship Id="rId7" Type="http://schemas.openxmlformats.org/officeDocument/2006/relationships/oleObject" Target="../embeddings/oleObject2.bin"/><Relationship Id="rId2" Type="http://schemas.openxmlformats.org/officeDocument/2006/relationships/tags" Target="../tags/tag13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144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000" dirty="0"/>
              <a:t>&lt;= is </a:t>
            </a:r>
            <a:r>
              <a:rPr lang="en-US" sz="3000" b="1" dirty="0" err="1"/>
              <a:t>nonblocking</a:t>
            </a:r>
            <a:r>
              <a:rPr lang="en-US" sz="3000" dirty="0"/>
              <a:t> assignment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Occurs simultaneously with others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= is </a:t>
            </a:r>
            <a:r>
              <a:rPr lang="en-US" sz="3000" b="1" dirty="0"/>
              <a:t>blocking</a:t>
            </a:r>
            <a:r>
              <a:rPr lang="en-US" sz="3000" dirty="0"/>
              <a:t> assignment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Occurs in order it appears in file</a:t>
            </a:r>
          </a:p>
        </p:txBody>
      </p:sp>
      <p:pic>
        <p:nvPicPr>
          <p:cNvPr id="970756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593813"/>
            <a:ext cx="2332038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0758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2590800"/>
            <a:ext cx="3733800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/>
          <a:lstStyle/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Good synchronizer using 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r>
              <a:rPr lang="en-US" sz="1400" dirty="0">
                <a:latin typeface="Courier10 BT" pitchFamily="49" charset="0"/>
                <a:cs typeface="Arial" charset="0"/>
              </a:rPr>
              <a:t> assignments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module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syncgood</a:t>
            </a:r>
            <a:r>
              <a:rPr lang="en-US" sz="1400" dirty="0">
                <a:latin typeface="Courier10 BT" pitchFamily="49" charset="0"/>
                <a:cs typeface="Arial" charset="0"/>
              </a:rPr>
              <a:t>(input  logic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 input  logic d,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 output logic q);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logic n1;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always_ff</a:t>
            </a:r>
            <a:r>
              <a:rPr lang="en-US" sz="1400" dirty="0">
                <a:latin typeface="Courier10 BT" pitchFamily="49" charset="0"/>
                <a:cs typeface="Arial" charset="0"/>
              </a:rPr>
              <a:t> @(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posedge</a:t>
            </a:r>
            <a:r>
              <a:rPr lang="en-US" sz="1400" dirty="0">
                <a:latin typeface="Courier10 BT" pitchFamily="49" charset="0"/>
                <a:cs typeface="Arial" charset="0"/>
              </a:rPr>
              <a:t>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)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begin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n1 &lt;= d;  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endParaRPr lang="en-US" sz="1400" dirty="0">
              <a:latin typeface="Courier10 BT" pitchFamily="49" charset="0"/>
              <a:cs typeface="Arial" charset="0"/>
            </a:endParaRP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q  &lt;= n1; // nonblocking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end</a:t>
            </a:r>
          </a:p>
          <a:p>
            <a:pPr marL="342900" indent="-342900"/>
            <a:r>
              <a:rPr lang="en-US" sz="1400" dirty="0" err="1">
                <a:latin typeface="Courier10 BT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pic>
        <p:nvPicPr>
          <p:cNvPr id="970759" name="Picture 7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181" y="5440363"/>
            <a:ext cx="2408238" cy="89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0760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76800" y="2590800"/>
            <a:ext cx="3657600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/>
          <a:lstStyle/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Bad synchronizer using 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blocking assignments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module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syncbad</a:t>
            </a:r>
            <a:r>
              <a:rPr lang="en-US" sz="1400" dirty="0">
                <a:latin typeface="Courier10 BT" pitchFamily="49" charset="0"/>
                <a:cs typeface="Arial" charset="0"/>
              </a:rPr>
              <a:t>(input logic 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input  logic d,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output logic q);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logic n1;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always_ff</a:t>
            </a:r>
            <a:r>
              <a:rPr lang="en-US" sz="1400" dirty="0">
                <a:latin typeface="Courier10 BT" pitchFamily="49" charset="0"/>
                <a:cs typeface="Arial" charset="0"/>
              </a:rPr>
              <a:t> @(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posedge</a:t>
            </a:r>
            <a:r>
              <a:rPr lang="en-US" sz="1400" dirty="0">
                <a:latin typeface="Courier10 BT" pitchFamily="49" charset="0"/>
                <a:cs typeface="Arial" charset="0"/>
              </a:rPr>
              <a:t>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)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begin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n1 = d;  // blocking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q  = n1; // blocking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end</a:t>
            </a:r>
          </a:p>
          <a:p>
            <a:pPr marL="342900" indent="-342900"/>
            <a:r>
              <a:rPr lang="en-US" sz="1400" dirty="0" err="1">
                <a:latin typeface="Courier10 BT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Blocking vs. </a:t>
            </a:r>
            <a:r>
              <a:rPr lang="en-US" sz="4000" dirty="0" err="1">
                <a:latin typeface="+mj-lt"/>
              </a:rPr>
              <a:t>Nonblocking</a:t>
            </a:r>
            <a:r>
              <a:rPr lang="en-US" sz="4000" dirty="0">
                <a:latin typeface="+mj-lt"/>
              </a:rPr>
              <a:t> Assignment</a:t>
            </a:r>
          </a:p>
        </p:txBody>
      </p:sp>
    </p:spTree>
    <p:extLst>
      <p:ext uri="{BB962C8B-B14F-4D97-AF65-F5344CB8AC3E}">
        <p14:creationId xmlns:p14="http://schemas.microsoft.com/office/powerpoint/2010/main" val="287318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805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609600" y="12954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Write </a:t>
            </a:r>
            <a:r>
              <a:rPr lang="en-US" dirty="0" err="1"/>
              <a:t>SystemVerilog</a:t>
            </a:r>
            <a:r>
              <a:rPr lang="en-US" dirty="0"/>
              <a:t> code to implement the following function in hardware: </a:t>
            </a:r>
          </a:p>
          <a:p>
            <a:pPr>
              <a:buFontTx/>
              <a:buNone/>
            </a:pPr>
            <a:r>
              <a:rPr lang="en-US" dirty="0"/>
              <a:t>			    </a:t>
            </a:r>
            <a:r>
              <a:rPr lang="en-US" sz="2600" dirty="0">
                <a:latin typeface="Courier New" pitchFamily="49" charset="0"/>
              </a:rPr>
              <a:t>y = </a:t>
            </a:r>
            <a:r>
              <a:rPr lang="en-US" sz="2600" dirty="0" err="1">
                <a:latin typeface="Courier New" pitchFamily="49" charset="0"/>
              </a:rPr>
              <a:t>bc</a:t>
            </a:r>
            <a:r>
              <a:rPr lang="en-US" sz="2600" dirty="0">
                <a:latin typeface="Courier New" pitchFamily="49" charset="0"/>
              </a:rPr>
              <a:t> + ab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module </a:t>
            </a:r>
            <a:r>
              <a:rPr lang="en-US" sz="2200" dirty="0" err="1">
                <a:latin typeface="Courier New" pitchFamily="49" charset="0"/>
              </a:rPr>
              <a:t>sillyfunction</a:t>
            </a:r>
            <a:r>
              <a:rPr lang="en-US" sz="2200" dirty="0">
                <a:latin typeface="Courier New" pitchFamily="49" charset="0"/>
              </a:rPr>
              <a:t>(input  logic a, b, c, 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                     output logic y);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  assign y = ~b &amp; ~c | a &amp; ~b;</a:t>
            </a:r>
          </a:p>
          <a:p>
            <a:pPr>
              <a:buFontTx/>
              <a:buNone/>
            </a:pPr>
            <a:r>
              <a:rPr lang="en-US" sz="2200" dirty="0" err="1">
                <a:latin typeface="Courier New" pitchFamily="49" charset="0"/>
              </a:rPr>
              <a:t>endmodule</a:t>
            </a:r>
            <a:endParaRPr lang="en-US" sz="2200" dirty="0">
              <a:latin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98053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5814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8862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8006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Testbench</a:t>
            </a:r>
            <a:r>
              <a:rPr lang="en-US" sz="4400" dirty="0">
                <a:latin typeface="+mj-lt"/>
              </a:rPr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241262015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0100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371600" y="1072662"/>
            <a:ext cx="5486400" cy="4718538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module testbench1();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logic a, b, c;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logic y;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</a:rPr>
              <a:t>// instantiate device under test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sillyfunction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dut</a:t>
            </a:r>
            <a:r>
              <a:rPr lang="en-US" sz="1800" dirty="0">
                <a:latin typeface="Courier New" pitchFamily="49" charset="0"/>
              </a:rPr>
              <a:t>(a, b, c, y);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</a:rPr>
              <a:t>// apply inputs one at a time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initial begin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  a = 0; b = 0;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  b = 1;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  a = 1; b = 0;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  b = 1;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end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Simple </a:t>
            </a:r>
            <a:r>
              <a:rPr lang="en-US" sz="4400" dirty="0" err="1">
                <a:latin typeface="+mj-lt"/>
              </a:rPr>
              <a:t>Testbench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308019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112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676400" y="990600"/>
            <a:ext cx="6553200" cy="46482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module testbench2();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logic  a, b, c;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logic y;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</a:t>
            </a:r>
            <a:r>
              <a:rPr lang="en-US" sz="1300" dirty="0" err="1">
                <a:latin typeface="Courier New" pitchFamily="49" charset="0"/>
              </a:rPr>
              <a:t>sillyfunction</a:t>
            </a:r>
            <a:r>
              <a:rPr lang="en-US" sz="1300" dirty="0">
                <a:latin typeface="Courier New" pitchFamily="49" charset="0"/>
              </a:rPr>
              <a:t> </a:t>
            </a:r>
            <a:r>
              <a:rPr lang="en-US" sz="1300" dirty="0" err="1">
                <a:latin typeface="Courier New" pitchFamily="49" charset="0"/>
              </a:rPr>
              <a:t>dut</a:t>
            </a:r>
            <a:r>
              <a:rPr lang="en-US" sz="1300" dirty="0">
                <a:latin typeface="Courier New" pitchFamily="49" charset="0"/>
              </a:rPr>
              <a:t>(a, b, c, y);  </a:t>
            </a:r>
            <a:r>
              <a:rPr lang="en-US" sz="1300" b="1" dirty="0">
                <a:latin typeface="Courier New" pitchFamily="49" charset="0"/>
              </a:rPr>
              <a:t>// instantiate </a:t>
            </a:r>
            <a:r>
              <a:rPr lang="en-US" sz="1300" b="1" dirty="0" err="1">
                <a:latin typeface="Courier New" pitchFamily="49" charset="0"/>
              </a:rPr>
              <a:t>dut</a:t>
            </a:r>
            <a:endParaRPr lang="en-US" sz="1300" b="1" dirty="0">
              <a:latin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initial begin </a:t>
            </a:r>
            <a:r>
              <a:rPr lang="en-US" sz="1300" b="1" dirty="0">
                <a:latin typeface="Courier New" pitchFamily="49" charset="0"/>
              </a:rPr>
              <a:t>// apply inputs, check results one at a time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a = 0; b = 0;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1) $display("000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$display("001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b = 1;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$display("010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$display("011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a = 1; b = 0;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1) $display("100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1) $display("101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b = 1;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$display("110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  if (y !== 0) $display("111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>
                <a:latin typeface="Courier New" pitchFamily="49" charset="0"/>
              </a:rPr>
              <a:t>  end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300" dirty="0" err="1">
                <a:latin typeface="Courier New" pitchFamily="49" charset="0"/>
              </a:rPr>
              <a:t>endmodule</a:t>
            </a:r>
            <a:r>
              <a:rPr lang="en-US" sz="1300" dirty="0">
                <a:latin typeface="Courier New" pitchFamily="49" charset="0"/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Self-checking </a:t>
            </a:r>
            <a:r>
              <a:rPr lang="en-US" sz="4400" dirty="0" err="1">
                <a:latin typeface="+mj-lt"/>
              </a:rPr>
              <a:t>Testbench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655852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317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457200" y="1066800"/>
            <a:ext cx="8458200" cy="5181600"/>
          </a:xfrm>
        </p:spPr>
        <p:txBody>
          <a:bodyPr/>
          <a:lstStyle/>
          <a:p>
            <a:pPr marL="533400" indent="-533400"/>
            <a:r>
              <a:rPr lang="en-US" dirty="0" err="1"/>
              <a:t>Testvector</a:t>
            </a:r>
            <a:r>
              <a:rPr lang="en-US" dirty="0"/>
              <a:t> file: inputs and expected outputs</a:t>
            </a:r>
          </a:p>
          <a:p>
            <a:pPr marL="533400" indent="-533400"/>
            <a:r>
              <a:rPr lang="en-US" dirty="0" err="1"/>
              <a:t>Testbench</a:t>
            </a:r>
            <a:r>
              <a:rPr lang="en-US" dirty="0"/>
              <a:t>: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Generate clock for assigning inputs, reading outputs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Read </a:t>
            </a:r>
            <a:r>
              <a:rPr lang="en-US" sz="2600" dirty="0" err="1"/>
              <a:t>testvectors</a:t>
            </a:r>
            <a:r>
              <a:rPr lang="en-US" sz="2600" dirty="0"/>
              <a:t> file into array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Assign inputs, expected outputs</a:t>
            </a:r>
          </a:p>
          <a:p>
            <a:pPr marL="914400" lvl="1" indent="-457200">
              <a:buFontTx/>
              <a:buAutoNum type="arabicPeriod"/>
            </a:pPr>
            <a:r>
              <a:rPr lang="en-US" sz="2600" dirty="0"/>
              <a:t>Compare outputs with expected outputs and report errors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Testbench</a:t>
            </a:r>
            <a:r>
              <a:rPr lang="en-US" sz="4400" dirty="0">
                <a:latin typeface="+mj-lt"/>
              </a:rPr>
              <a:t> with </a:t>
            </a:r>
            <a:r>
              <a:rPr lang="en-US" sz="4400" dirty="0" err="1">
                <a:latin typeface="+mj-lt"/>
              </a:rPr>
              <a:t>Testvectors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937976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4436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609600" y="1181100"/>
            <a:ext cx="7543800" cy="4953000"/>
          </a:xfrm>
        </p:spPr>
        <p:txBody>
          <a:bodyPr/>
          <a:lstStyle/>
          <a:p>
            <a:pPr marL="533400" indent="-533400"/>
            <a:r>
              <a:rPr lang="en-US" dirty="0" err="1"/>
              <a:t>Testbench</a:t>
            </a:r>
            <a:r>
              <a:rPr lang="en-US" dirty="0"/>
              <a:t> clock: </a:t>
            </a:r>
          </a:p>
          <a:p>
            <a:pPr marL="933450" lvl="1" indent="-533400"/>
            <a:r>
              <a:rPr lang="en-US" sz="2400" dirty="0"/>
              <a:t>assign inputs (on rising edge)</a:t>
            </a:r>
          </a:p>
          <a:p>
            <a:pPr marL="933450" lvl="1" indent="-533400"/>
            <a:r>
              <a:rPr lang="en-US" sz="2400" dirty="0"/>
              <a:t>compare outputs with expected outputs (on falling edge).</a:t>
            </a:r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533400" indent="-533400"/>
            <a:r>
              <a:rPr lang="en-US" sz="2400" dirty="0" err="1"/>
              <a:t>Testbench</a:t>
            </a:r>
            <a:r>
              <a:rPr lang="en-US" sz="2400" dirty="0"/>
              <a:t> clock also used as clock for synchronous sequential circuits</a:t>
            </a:r>
          </a:p>
        </p:txBody>
      </p:sp>
      <p:graphicFrame>
        <p:nvGraphicFramePr>
          <p:cNvPr id="914437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271774140"/>
              </p:ext>
            </p:extLst>
          </p:nvPr>
        </p:nvGraphicFramePr>
        <p:xfrm>
          <a:off x="1905000" y="2914650"/>
          <a:ext cx="487680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VISIO" r:id="rId7" imgW="2437920" imgH="905040" progId="Visio.Drawing.6">
                  <p:embed/>
                </p:oleObj>
              </mc:Choice>
              <mc:Fallback>
                <p:oleObj name="VISIO" r:id="rId7" imgW="2437920" imgH="905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914650"/>
                        <a:ext cx="4876800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Testbench</a:t>
            </a:r>
            <a:r>
              <a:rPr lang="en-US" sz="4400" dirty="0">
                <a:latin typeface="+mj-lt"/>
              </a:rPr>
              <a:t> with </a:t>
            </a:r>
            <a:r>
              <a:rPr lang="en-US" sz="4400" dirty="0" err="1">
                <a:latin typeface="+mj-lt"/>
              </a:rPr>
              <a:t>Testvectors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864954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4196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95400"/>
            <a:ext cx="7772400" cy="5181600"/>
          </a:xfrm>
        </p:spPr>
        <p:txBody>
          <a:bodyPr/>
          <a:lstStyle/>
          <a:p>
            <a:r>
              <a:rPr lang="en-US" dirty="0"/>
              <a:t>File: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2600" dirty="0">
                <a:latin typeface="Courier New" pitchFamily="49" charset="0"/>
              </a:rPr>
              <a:t>example.tv </a:t>
            </a:r>
          </a:p>
          <a:p>
            <a:r>
              <a:rPr lang="en-US" dirty="0">
                <a:latin typeface="+mj-lt"/>
              </a:rPr>
              <a:t>contains vectors of </a:t>
            </a:r>
            <a:r>
              <a:rPr lang="en-US" dirty="0" err="1">
                <a:latin typeface="+mj-lt"/>
              </a:rPr>
              <a:t>abc_yexpected</a:t>
            </a:r>
            <a:endParaRPr lang="en-US" dirty="0">
              <a:latin typeface="+mj-lt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000_1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001_0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010_0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011_0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100_1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101_1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110_0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111_0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Testvectors</a:t>
            </a:r>
            <a:r>
              <a:rPr lang="en-US" sz="4400" dirty="0">
                <a:latin typeface="+mj-lt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90684538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5220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304800" y="1304925"/>
            <a:ext cx="8534400" cy="4495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testbench3();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      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, reset;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       a, b, c, </a:t>
            </a:r>
            <a:r>
              <a:rPr lang="en-US" sz="1600" dirty="0" err="1">
                <a:latin typeface="Courier New" pitchFamily="49" charset="0"/>
              </a:rPr>
              <a:t>yexpected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       y;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[31:0] </a:t>
            </a:r>
            <a:r>
              <a:rPr lang="en-US" sz="1600" dirty="0" err="1">
                <a:latin typeface="Courier New" pitchFamily="49" charset="0"/>
              </a:rPr>
              <a:t>vectornum</a:t>
            </a:r>
            <a:r>
              <a:rPr lang="en-US" sz="1600" dirty="0">
                <a:latin typeface="Courier New" pitchFamily="49" charset="0"/>
              </a:rPr>
              <a:t>, errors;    // bookkeeping variables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[3:0]  </a:t>
            </a:r>
            <a:r>
              <a:rPr lang="en-US" sz="1600" dirty="0" err="1">
                <a:latin typeface="Courier New" pitchFamily="49" charset="0"/>
              </a:rPr>
              <a:t>testvectors</a:t>
            </a:r>
            <a:r>
              <a:rPr lang="en-US" sz="1600" dirty="0">
                <a:latin typeface="Courier New" pitchFamily="49" charset="0"/>
              </a:rPr>
              <a:t>[10000:0]; // array of </a:t>
            </a:r>
            <a:r>
              <a:rPr lang="en-US" sz="1600" dirty="0" err="1">
                <a:latin typeface="Courier New" pitchFamily="49" charset="0"/>
              </a:rPr>
              <a:t>testvectors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// instantiate device under test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sillyfunction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dut</a:t>
            </a:r>
            <a:r>
              <a:rPr lang="en-US" sz="1600" dirty="0">
                <a:latin typeface="Courier New" pitchFamily="49" charset="0"/>
              </a:rPr>
              <a:t>(a, b, c,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// generate clock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always     // no sensitivity list, so it always executes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 = 1; #5;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 = 0; #5;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1. Generate Clock</a:t>
            </a:r>
          </a:p>
        </p:txBody>
      </p:sp>
    </p:spTree>
    <p:extLst>
      <p:ext uri="{BB962C8B-B14F-4D97-AF65-F5344CB8AC3E}">
        <p14:creationId xmlns:p14="http://schemas.microsoft.com/office/powerpoint/2010/main" val="238723449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74241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624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302841"/>
            <a:ext cx="7772400" cy="418355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// at start of test, load vectors and pulse reset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initial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$</a:t>
            </a:r>
            <a:r>
              <a:rPr lang="en-US" sz="1800" dirty="0" err="1">
                <a:latin typeface="Courier New" pitchFamily="49" charset="0"/>
              </a:rPr>
              <a:t>readmemb</a:t>
            </a:r>
            <a:r>
              <a:rPr lang="en-US" sz="1800" dirty="0">
                <a:latin typeface="Courier New" pitchFamily="49" charset="0"/>
              </a:rPr>
              <a:t>("example.tv", </a:t>
            </a:r>
            <a:r>
              <a:rPr lang="en-US" sz="1800" dirty="0" err="1">
                <a:latin typeface="Courier New" pitchFamily="49" charset="0"/>
              </a:rPr>
              <a:t>testvectors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</a:rPr>
              <a:t>vectornum</a:t>
            </a:r>
            <a:r>
              <a:rPr lang="en-US" sz="1800" dirty="0">
                <a:latin typeface="Courier New" pitchFamily="49" charset="0"/>
              </a:rPr>
              <a:t> = 0; errors = 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reset = 1; #27; reset = 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// </a:t>
            </a:r>
            <a:r>
              <a:rPr lang="en-US" sz="1800" b="1" dirty="0">
                <a:latin typeface="Courier New" pitchFamily="49" charset="0"/>
              </a:rPr>
              <a:t>Note: </a:t>
            </a:r>
            <a:r>
              <a:rPr lang="en-US" sz="1800" dirty="0">
                <a:latin typeface="Courier New" pitchFamily="49" charset="0"/>
              </a:rPr>
              <a:t>$</a:t>
            </a:r>
            <a:r>
              <a:rPr lang="en-US" sz="1800" dirty="0" err="1">
                <a:latin typeface="Courier New" pitchFamily="49" charset="0"/>
              </a:rPr>
              <a:t>readmemh</a:t>
            </a:r>
            <a:r>
              <a:rPr lang="en-US" sz="1800" dirty="0">
                <a:latin typeface="Courier New" pitchFamily="49" charset="0"/>
              </a:rPr>
              <a:t> reads </a:t>
            </a:r>
            <a:r>
              <a:rPr lang="en-US" sz="1800" dirty="0" err="1">
                <a:latin typeface="Courier New" pitchFamily="49" charset="0"/>
              </a:rPr>
              <a:t>testvector</a:t>
            </a:r>
            <a:r>
              <a:rPr lang="en-US" sz="1800" dirty="0">
                <a:latin typeface="Courier New" pitchFamily="49" charset="0"/>
              </a:rPr>
              <a:t> files written 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// hexadecimal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2. Read </a:t>
            </a:r>
            <a:r>
              <a:rPr lang="en-US" sz="4400" dirty="0" err="1">
                <a:latin typeface="+mj-lt"/>
              </a:rPr>
              <a:t>Testvectors</a:t>
            </a:r>
            <a:r>
              <a:rPr lang="en-US" sz="4400" dirty="0">
                <a:latin typeface="+mj-lt"/>
              </a:rPr>
              <a:t> into Array</a:t>
            </a:r>
          </a:p>
        </p:txBody>
      </p:sp>
    </p:spTree>
    <p:extLst>
      <p:ext uri="{BB962C8B-B14F-4D97-AF65-F5344CB8AC3E}">
        <p14:creationId xmlns:p14="http://schemas.microsoft.com/office/powerpoint/2010/main" val="89863019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7268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533400" y="1371600"/>
            <a:ext cx="8001000" cy="1676400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b="1" dirty="0">
                <a:latin typeface="Courier New" pitchFamily="49" charset="0"/>
              </a:rPr>
              <a:t>  // apply test vectors on rising edge of </a:t>
            </a:r>
            <a:r>
              <a:rPr lang="en-US" sz="1800" b="1" dirty="0" err="1">
                <a:latin typeface="Courier New" pitchFamily="49" charset="0"/>
              </a:rPr>
              <a:t>clk</a:t>
            </a:r>
            <a:endParaRPr lang="en-US" sz="18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always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#1; {a, b, c, </a:t>
            </a:r>
            <a:r>
              <a:rPr lang="en-US" sz="1800" dirty="0" err="1">
                <a:latin typeface="Courier New" pitchFamily="49" charset="0"/>
              </a:rPr>
              <a:t>yexpected</a:t>
            </a:r>
            <a:r>
              <a:rPr lang="en-US" sz="1800" dirty="0">
                <a:latin typeface="Courier New" pitchFamily="49" charset="0"/>
              </a:rPr>
              <a:t>} = </a:t>
            </a:r>
            <a:r>
              <a:rPr lang="en-US" sz="1800" dirty="0" err="1">
                <a:latin typeface="Courier New" pitchFamily="49" charset="0"/>
              </a:rPr>
              <a:t>testvectors</a:t>
            </a:r>
            <a:r>
              <a:rPr lang="en-US" sz="1800" dirty="0">
                <a:latin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</a:rPr>
              <a:t>vectornum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3. Assign Inputs &amp; Expected Outputs</a:t>
            </a:r>
          </a:p>
        </p:txBody>
      </p:sp>
    </p:spTree>
    <p:extLst>
      <p:ext uri="{BB962C8B-B14F-4D97-AF65-F5344CB8AC3E}">
        <p14:creationId xmlns:p14="http://schemas.microsoft.com/office/powerpoint/2010/main" val="171148064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829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533400" y="1295400"/>
            <a:ext cx="8153400" cy="35814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700" b="1" dirty="0">
                <a:latin typeface="Courier New" pitchFamily="49" charset="0"/>
              </a:rPr>
              <a:t>// check results on falling edge of </a:t>
            </a:r>
            <a:r>
              <a:rPr lang="en-US" sz="1700" b="1" dirty="0" err="1">
                <a:latin typeface="Courier New" pitchFamily="49" charset="0"/>
              </a:rPr>
              <a:t>clk</a:t>
            </a:r>
            <a:endParaRPr lang="en-US" sz="17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always @(</a:t>
            </a:r>
            <a:r>
              <a:rPr lang="en-US" sz="1700" dirty="0" err="1">
                <a:latin typeface="Courier New" pitchFamily="49" charset="0"/>
              </a:rPr>
              <a:t>negedge</a:t>
            </a:r>
            <a:r>
              <a:rPr lang="en-US" sz="1700" dirty="0">
                <a:latin typeface="Courier New" pitchFamily="49" charset="0"/>
              </a:rPr>
              <a:t> </a:t>
            </a:r>
            <a:r>
              <a:rPr lang="en-US" sz="1700" dirty="0" err="1">
                <a:latin typeface="Courier New" pitchFamily="49" charset="0"/>
              </a:rPr>
              <a:t>clk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if (~reset) begin // skip during reset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if (y !== </a:t>
            </a:r>
            <a:r>
              <a:rPr lang="en-US" sz="1700" dirty="0" err="1">
                <a:latin typeface="Courier New" pitchFamily="49" charset="0"/>
              </a:rPr>
              <a:t>yexpected</a:t>
            </a:r>
            <a:r>
              <a:rPr lang="en-US" sz="1700" dirty="0">
                <a:latin typeface="Courier New" pitchFamily="49" charset="0"/>
              </a:rPr>
              <a:t>) begin 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$display("Error: inputs = %b", {a, b, c});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$display("  outputs = %b (%b expected)",</a:t>
            </a:r>
            <a:r>
              <a:rPr lang="en-US" sz="1700" dirty="0" err="1">
                <a:latin typeface="Courier New" pitchFamily="49" charset="0"/>
              </a:rPr>
              <a:t>y,yexpected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errors = errors + 1;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end</a:t>
            </a:r>
          </a:p>
          <a:p>
            <a:pPr>
              <a:buFontTx/>
              <a:buNone/>
            </a:pPr>
            <a:endParaRPr lang="en-US" sz="17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</a:t>
            </a:r>
            <a:r>
              <a:rPr lang="en-US" sz="1700" b="1" dirty="0">
                <a:latin typeface="Courier New" pitchFamily="49" charset="0"/>
              </a:rPr>
              <a:t>Note:</a:t>
            </a:r>
            <a:r>
              <a:rPr lang="en-US" sz="1700" dirty="0">
                <a:latin typeface="Courier New" pitchFamily="49" charset="0"/>
              </a:rPr>
              <a:t> to print in hexadecimal, use %h. For example,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      $display(“Error: inputs = %h”, {a, b, c});</a:t>
            </a:r>
          </a:p>
          <a:p>
            <a:pPr>
              <a:buFontTx/>
              <a:buNone/>
            </a:pPr>
            <a:endParaRPr lang="en-US" sz="17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+mj-lt"/>
              </a:rPr>
              <a:t>4. Compare with Expected Outputs</a:t>
            </a:r>
          </a:p>
        </p:txBody>
      </p:sp>
    </p:spTree>
    <p:extLst>
      <p:ext uri="{BB962C8B-B14F-4D97-AF65-F5344CB8AC3E}">
        <p14:creationId xmlns:p14="http://schemas.microsoft.com/office/powerpoint/2010/main" val="382913484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14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906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Synchronous sequential logic:</a:t>
            </a:r>
            <a:r>
              <a:rPr lang="en-US" sz="2400" dirty="0">
                <a:latin typeface="+mj-lt"/>
                <a:cs typeface="Arial" charset="0"/>
              </a:rPr>
              <a:t> use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always_ff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@(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>
                <a:latin typeface="+mj-lt"/>
                <a:cs typeface="Arial" charset="0"/>
              </a:rPr>
              <a:t>and </a:t>
            </a:r>
            <a:r>
              <a:rPr lang="en-US" sz="2400" dirty="0" err="1">
                <a:latin typeface="+mj-lt"/>
                <a:cs typeface="Arial" charset="0"/>
              </a:rPr>
              <a:t>nonblocking</a:t>
            </a:r>
            <a:r>
              <a:rPr lang="en-US" sz="2400" dirty="0">
                <a:latin typeface="+mj-lt"/>
                <a:cs typeface="Arial" charset="0"/>
              </a:rPr>
              <a:t> assignments</a:t>
            </a:r>
            <a:r>
              <a:rPr lang="en-US" sz="2400" dirty="0">
                <a:latin typeface="Times New Roman" pitchFamily="18" charset="0"/>
                <a:cs typeface="Arial" charset="0"/>
              </a:rPr>
              <a:t> 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always_ff</a:t>
            </a:r>
            <a:r>
              <a:rPr lang="en-US" sz="1800" dirty="0">
                <a:latin typeface="Courier New" pitchFamily="49" charset="0"/>
                <a:cs typeface="Arial" charset="0"/>
              </a:rPr>
              <a:t> @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posedge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clk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		   q &lt;= d; //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nonblocking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Simple combinational logic:</a:t>
            </a:r>
            <a:r>
              <a:rPr lang="en-US" sz="2400" dirty="0">
                <a:latin typeface="+mj-lt"/>
                <a:cs typeface="Arial" charset="0"/>
              </a:rPr>
              <a:t> use continuous assignments </a:t>
            </a:r>
            <a:r>
              <a:rPr 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assign…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            </a:t>
            </a:r>
            <a:r>
              <a:rPr lang="en-US" sz="1800" dirty="0">
                <a:latin typeface="Courier New" pitchFamily="49" charset="0"/>
                <a:cs typeface="Arial" charset="0"/>
              </a:rPr>
              <a:t> assign y = a &amp; b; </a:t>
            </a:r>
          </a:p>
          <a:p>
            <a:pPr marL="342900" indent="-342900">
              <a:spcBef>
                <a:spcPct val="20000"/>
              </a:spcBef>
            </a:pPr>
            <a:endParaRPr lang="en-US" sz="2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More complicated sequential logic: </a:t>
            </a:r>
            <a:r>
              <a:rPr lang="en-US" sz="2400" dirty="0">
                <a:latin typeface="+mj-lt"/>
                <a:cs typeface="Arial" charset="0"/>
              </a:rPr>
              <a:t>use blocking assignments </a:t>
            </a:r>
            <a:r>
              <a:rPr 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>
                <a:latin typeface="Times New Roman" pitchFamily="18" charset="0"/>
                <a:cs typeface="Arial" charset="0"/>
              </a:rPr>
              <a:t>) </a:t>
            </a:r>
            <a:r>
              <a:rPr lang="en-US" sz="2400" dirty="0">
                <a:latin typeface="+mj-lt"/>
                <a:cs typeface="Arial" charset="0"/>
              </a:rPr>
              <a:t>only for intermediate results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cs typeface="Arial" charset="0"/>
              </a:rPr>
              <a:t>More complicated combinational logic: </a:t>
            </a:r>
            <a:r>
              <a:rPr lang="en-US" sz="2400" dirty="0">
                <a:cs typeface="Arial" charset="0"/>
              </a:rPr>
              <a:t>use </a:t>
            </a:r>
            <a:r>
              <a:rPr lang="en-US" sz="2400" b="1" dirty="0" err="1">
                <a:latin typeface="Courier New" pitchFamily="49" charset="0"/>
                <a:cs typeface="Arial" charset="0"/>
              </a:rPr>
              <a:t>always_comb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cs typeface="Arial" charset="0"/>
              </a:rPr>
              <a:t>and blocking assignments </a:t>
            </a:r>
            <a:r>
              <a:rPr 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spcBef>
                <a:spcPct val="20000"/>
              </a:spcBef>
            </a:pPr>
            <a:endParaRPr lang="en-US" sz="2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Assign a signal in </a:t>
            </a:r>
            <a:r>
              <a:rPr lang="en-US" sz="2400" b="1" dirty="0">
                <a:latin typeface="+mj-lt"/>
                <a:cs typeface="Arial" charset="0"/>
              </a:rPr>
              <a:t>only one</a:t>
            </a:r>
            <a:r>
              <a:rPr lang="en-US" sz="2400" dirty="0">
                <a:latin typeface="+mj-lt"/>
                <a:cs typeface="Arial" charset="0"/>
              </a:rPr>
              <a:t> </a:t>
            </a:r>
            <a:r>
              <a:rPr lang="en-US" sz="2400" dirty="0">
                <a:latin typeface="Courier New" pitchFamily="49" charset="0"/>
                <a:cs typeface="Arial" charset="0"/>
              </a:rPr>
              <a:t>always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statement or continuous assignment statement (if you are not using ‘Z’ values). </a:t>
            </a:r>
          </a:p>
          <a:p>
            <a:pPr marL="342900" indent="-342900"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Rules for Signal Assignment</a:t>
            </a:r>
          </a:p>
        </p:txBody>
      </p:sp>
    </p:spTree>
    <p:extLst>
      <p:ext uri="{BB962C8B-B14F-4D97-AF65-F5344CB8AC3E}">
        <p14:creationId xmlns:p14="http://schemas.microsoft.com/office/powerpoint/2010/main" val="331173311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648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685800" y="1371600"/>
            <a:ext cx="7772400" cy="3810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buFontTx/>
              <a:buNone/>
            </a:pPr>
            <a:r>
              <a:rPr lang="en-US" sz="1700" b="1" dirty="0">
                <a:latin typeface="Courier New" pitchFamily="49" charset="0"/>
              </a:rPr>
              <a:t>// increment array index and read next </a:t>
            </a:r>
            <a:r>
              <a:rPr lang="en-US" sz="1700" b="1" dirty="0" err="1">
                <a:latin typeface="Courier New" pitchFamily="49" charset="0"/>
              </a:rPr>
              <a:t>testvector</a:t>
            </a:r>
            <a:endParaRPr lang="en-US" sz="17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 =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 + 1;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if (</a:t>
            </a:r>
            <a:r>
              <a:rPr lang="en-US" sz="1700" dirty="0" err="1">
                <a:latin typeface="Courier New" pitchFamily="49" charset="0"/>
              </a:rPr>
              <a:t>testvectors</a:t>
            </a:r>
            <a:r>
              <a:rPr lang="en-US" sz="1700" dirty="0">
                <a:latin typeface="Courier New" pitchFamily="49" charset="0"/>
              </a:rPr>
              <a:t>[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] === 4'bx) begin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  $display("%d tests completed with %d errors",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       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, errors);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$finish;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end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700" dirty="0"/>
          </a:p>
          <a:p>
            <a:pPr>
              <a:buFontTx/>
              <a:buNone/>
            </a:pPr>
            <a:endParaRPr lang="en-US" sz="1700" dirty="0"/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</a:t>
            </a:r>
            <a:r>
              <a:rPr lang="en-US" sz="1700" b="1" dirty="0">
                <a:latin typeface="Courier New" pitchFamily="49" charset="0"/>
              </a:rPr>
              <a:t>===</a:t>
            </a:r>
            <a:r>
              <a:rPr lang="en-US" sz="1700" dirty="0">
                <a:latin typeface="Courier New" pitchFamily="49" charset="0"/>
              </a:rPr>
              <a:t> and </a:t>
            </a:r>
            <a:r>
              <a:rPr lang="en-US" sz="1700" b="1" dirty="0">
                <a:latin typeface="Courier New" pitchFamily="49" charset="0"/>
              </a:rPr>
              <a:t>!==</a:t>
            </a:r>
            <a:r>
              <a:rPr lang="en-US" sz="1700" dirty="0">
                <a:latin typeface="Courier New" pitchFamily="49" charset="0"/>
              </a:rPr>
              <a:t> can compare values that are 1, 0, x, or z.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+mj-lt"/>
              </a:rPr>
              <a:t>4. Compare with Expected Outputs</a:t>
            </a:r>
          </a:p>
        </p:txBody>
      </p:sp>
    </p:spTree>
    <p:extLst>
      <p:ext uri="{BB962C8B-B14F-4D97-AF65-F5344CB8AC3E}">
        <p14:creationId xmlns:p14="http://schemas.microsoft.com/office/powerpoint/2010/main" val="281165331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648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762000" y="1076325"/>
            <a:ext cx="7772400" cy="2590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module adder #(parameter N = 8)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	(input logic [N–1:0] a, b,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	 input logic </a:t>
            </a:r>
            <a:r>
              <a:rPr lang="en-US" sz="1700" dirty="0" err="1">
                <a:latin typeface="Courier New" pitchFamily="49" charset="0"/>
              </a:rPr>
              <a:t>cin</a:t>
            </a:r>
            <a:r>
              <a:rPr lang="en-US" sz="1700" dirty="0">
                <a:latin typeface="Courier New" pitchFamily="49" charset="0"/>
              </a:rPr>
              <a:t>,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	 output logic [N–1:0] s,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	 output logic </a:t>
            </a:r>
            <a:r>
              <a:rPr lang="en-US" sz="1700" dirty="0" err="1">
                <a:latin typeface="Courier New" pitchFamily="49" charset="0"/>
              </a:rPr>
              <a:t>cout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assign {</a:t>
            </a:r>
            <a:r>
              <a:rPr lang="en-US" sz="1700" dirty="0" err="1">
                <a:latin typeface="Courier New" pitchFamily="49" charset="0"/>
              </a:rPr>
              <a:t>cout</a:t>
            </a:r>
            <a:r>
              <a:rPr lang="en-US" sz="1700" dirty="0">
                <a:latin typeface="Courier New" pitchFamily="49" charset="0"/>
              </a:rPr>
              <a:t>, s} = a + b + </a:t>
            </a:r>
            <a:r>
              <a:rPr lang="en-US" sz="1700" dirty="0" err="1">
                <a:latin typeface="Courier New" pitchFamily="49" charset="0"/>
              </a:rPr>
              <a:t>cin</a:t>
            </a:r>
            <a:r>
              <a:rPr lang="en-US" sz="17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+mj-lt"/>
              </a:rPr>
              <a:t>ADDER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0B41481-6CB0-4E9A-A86F-8C9C38E65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135244"/>
            <a:ext cx="5754029" cy="194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296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648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685800" y="980369"/>
            <a:ext cx="7772400" cy="2753431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module comparator #(parameter N = 8)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	    (input logic [N–1:0] a, b,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	     output logic eq, </a:t>
            </a:r>
            <a:r>
              <a:rPr lang="en-US" sz="1700" dirty="0" err="1">
                <a:latin typeface="Courier New" pitchFamily="49" charset="0"/>
              </a:rPr>
              <a:t>neq</a:t>
            </a:r>
            <a:r>
              <a:rPr lang="en-US" sz="1700" dirty="0">
                <a:latin typeface="Courier New" pitchFamily="49" charset="0"/>
              </a:rPr>
              <a:t>, </a:t>
            </a:r>
            <a:r>
              <a:rPr lang="en-US" sz="1700" dirty="0" err="1">
                <a:latin typeface="Courier New" pitchFamily="49" charset="0"/>
              </a:rPr>
              <a:t>lt</a:t>
            </a:r>
            <a:r>
              <a:rPr lang="en-US" sz="1700" dirty="0">
                <a:latin typeface="Courier New" pitchFamily="49" charset="0"/>
              </a:rPr>
              <a:t>, </a:t>
            </a:r>
            <a:r>
              <a:rPr lang="en-US" sz="1700" dirty="0" err="1">
                <a:latin typeface="Courier New" pitchFamily="49" charset="0"/>
              </a:rPr>
              <a:t>lte</a:t>
            </a:r>
            <a:r>
              <a:rPr lang="en-US" sz="1700" dirty="0">
                <a:latin typeface="Courier New" pitchFamily="49" charset="0"/>
              </a:rPr>
              <a:t>, </a:t>
            </a:r>
            <a:r>
              <a:rPr lang="en-US" sz="1700" dirty="0" err="1">
                <a:latin typeface="Courier New" pitchFamily="49" charset="0"/>
              </a:rPr>
              <a:t>gt</a:t>
            </a:r>
            <a:r>
              <a:rPr lang="en-US" sz="1700" dirty="0">
                <a:latin typeface="Courier New" pitchFamily="49" charset="0"/>
              </a:rPr>
              <a:t>, </a:t>
            </a:r>
            <a:r>
              <a:rPr lang="en-US" sz="1700" dirty="0" err="1">
                <a:latin typeface="Courier New" pitchFamily="49" charset="0"/>
              </a:rPr>
              <a:t>gte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endParaRPr lang="en-US" sz="17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assign eq = (a == b);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assign </a:t>
            </a:r>
            <a:r>
              <a:rPr lang="en-US" sz="1700" dirty="0" err="1">
                <a:latin typeface="Courier New" pitchFamily="49" charset="0"/>
              </a:rPr>
              <a:t>neq</a:t>
            </a:r>
            <a:r>
              <a:rPr lang="en-US" sz="1700" dirty="0">
                <a:latin typeface="Courier New" pitchFamily="49" charset="0"/>
              </a:rPr>
              <a:t> = (a != b);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assign </a:t>
            </a:r>
            <a:r>
              <a:rPr lang="en-US" sz="1700" dirty="0" err="1">
                <a:latin typeface="Courier New" pitchFamily="49" charset="0"/>
              </a:rPr>
              <a:t>lt</a:t>
            </a:r>
            <a:r>
              <a:rPr lang="en-US" sz="1700" dirty="0">
                <a:latin typeface="Courier New" pitchFamily="49" charset="0"/>
              </a:rPr>
              <a:t> = (a &lt; b);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assign </a:t>
            </a:r>
            <a:r>
              <a:rPr lang="en-US" sz="1700" dirty="0" err="1">
                <a:latin typeface="Courier New" pitchFamily="49" charset="0"/>
              </a:rPr>
              <a:t>lte</a:t>
            </a:r>
            <a:r>
              <a:rPr lang="en-US" sz="1700" dirty="0">
                <a:latin typeface="Courier New" pitchFamily="49" charset="0"/>
              </a:rPr>
              <a:t> = (a &lt;= b);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assign </a:t>
            </a:r>
            <a:r>
              <a:rPr lang="en-US" sz="1700" dirty="0" err="1">
                <a:latin typeface="Courier New" pitchFamily="49" charset="0"/>
              </a:rPr>
              <a:t>gt</a:t>
            </a:r>
            <a:r>
              <a:rPr lang="en-US" sz="1700" dirty="0">
                <a:latin typeface="Courier New" pitchFamily="49" charset="0"/>
              </a:rPr>
              <a:t> = (a &gt; b);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assign </a:t>
            </a:r>
            <a:r>
              <a:rPr lang="en-US" sz="1700" dirty="0" err="1">
                <a:latin typeface="Courier New" pitchFamily="49" charset="0"/>
              </a:rPr>
              <a:t>gte</a:t>
            </a:r>
            <a:r>
              <a:rPr lang="en-US" sz="1700" dirty="0">
                <a:latin typeface="Courier New" pitchFamily="49" charset="0"/>
              </a:rPr>
              <a:t> = (a &gt;= b);</a:t>
            </a:r>
          </a:p>
          <a:p>
            <a:pPr>
              <a:buFontTx/>
              <a:buNone/>
            </a:pPr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+mj-lt"/>
              </a:rPr>
              <a:t>COMPARATORS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123C18D-87D7-4EC8-9330-B0B770D3F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3817442"/>
            <a:ext cx="3363764" cy="29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073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648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19200"/>
            <a:ext cx="7772400" cy="4343400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module </a:t>
            </a:r>
            <a:r>
              <a:rPr lang="en-US" sz="1700" dirty="0" err="1">
                <a:latin typeface="Courier New" pitchFamily="49" charset="0"/>
              </a:rPr>
              <a:t>shiftreg</a:t>
            </a:r>
            <a:r>
              <a:rPr lang="en-US" sz="1700" dirty="0">
                <a:latin typeface="Courier New" pitchFamily="49" charset="0"/>
              </a:rPr>
              <a:t> #(parameter N = 8)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	(input logic </a:t>
            </a:r>
            <a:r>
              <a:rPr lang="en-US" sz="1700" dirty="0" err="1">
                <a:latin typeface="Courier New" pitchFamily="49" charset="0"/>
              </a:rPr>
              <a:t>clk</a:t>
            </a:r>
            <a:r>
              <a:rPr lang="en-US" sz="1700" dirty="0">
                <a:latin typeface="Courier New" pitchFamily="49" charset="0"/>
              </a:rPr>
              <a:t>,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	 input logic reset, load,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	 input logic sin,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	 input logic [N–1:0] d,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	 output logic [N–1:0] q,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	 output logic </a:t>
            </a:r>
            <a:r>
              <a:rPr lang="en-US" sz="1700" dirty="0" err="1">
                <a:latin typeface="Courier New" pitchFamily="49" charset="0"/>
              </a:rPr>
              <a:t>sout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endParaRPr lang="en-US" sz="17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</a:t>
            </a:r>
            <a:r>
              <a:rPr lang="en-US" sz="1700" dirty="0" err="1">
                <a:latin typeface="Courier New" pitchFamily="49" charset="0"/>
              </a:rPr>
              <a:t>always_ff</a:t>
            </a:r>
            <a:r>
              <a:rPr lang="en-US" sz="1700" dirty="0">
                <a:latin typeface="Courier New" pitchFamily="49" charset="0"/>
              </a:rPr>
              <a:t> @(posedge </a:t>
            </a:r>
            <a:r>
              <a:rPr lang="en-US" sz="1700" dirty="0" err="1">
                <a:latin typeface="Courier New" pitchFamily="49" charset="0"/>
              </a:rPr>
              <a:t>clk</a:t>
            </a:r>
            <a:r>
              <a:rPr lang="en-US" sz="1700" dirty="0">
                <a:latin typeface="Courier New" pitchFamily="49" charset="0"/>
              </a:rPr>
              <a:t>, </a:t>
            </a:r>
            <a:r>
              <a:rPr lang="en-US" sz="1700" dirty="0" err="1">
                <a:latin typeface="Courier New" pitchFamily="49" charset="0"/>
              </a:rPr>
              <a:t>posedge</a:t>
            </a:r>
            <a:r>
              <a:rPr lang="en-US" sz="1700" dirty="0">
                <a:latin typeface="Courier New" pitchFamily="49" charset="0"/>
              </a:rPr>
              <a:t> reset)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if (reset) q &lt;= 0;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else if (load) q &lt;= d;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	else q &lt;= {q[N–2:0], sin};</a:t>
            </a:r>
          </a:p>
          <a:p>
            <a:pPr>
              <a:buFontTx/>
              <a:buNone/>
            </a:pPr>
            <a:endParaRPr lang="en-US" sz="17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	assign </a:t>
            </a:r>
            <a:r>
              <a:rPr lang="en-US" sz="1700" dirty="0" err="1">
                <a:latin typeface="Courier New" pitchFamily="49" charset="0"/>
              </a:rPr>
              <a:t>sout</a:t>
            </a:r>
            <a:r>
              <a:rPr lang="en-US" sz="1700" dirty="0">
                <a:latin typeface="Courier New" pitchFamily="49" charset="0"/>
              </a:rPr>
              <a:t> = q[N–1];</a:t>
            </a:r>
          </a:p>
          <a:p>
            <a:pPr>
              <a:buFontTx/>
              <a:buNone/>
            </a:pPr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624" y="2680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SHIFT REGISTER WITH PARALLEL LOAD</a:t>
            </a:r>
          </a:p>
        </p:txBody>
      </p:sp>
    </p:spTree>
    <p:extLst>
      <p:ext uri="{BB962C8B-B14F-4D97-AF65-F5344CB8AC3E}">
        <p14:creationId xmlns:p14="http://schemas.microsoft.com/office/powerpoint/2010/main" val="120655782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648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14400" y="1219200"/>
            <a:ext cx="7772400" cy="4191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ram #(parameter N = 6, M = 32)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	(input logic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	 input logic we,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	 input logic [N–1:0] </a:t>
            </a:r>
            <a:r>
              <a:rPr lang="en-US" sz="1600" dirty="0" err="1">
                <a:latin typeface="Courier New" pitchFamily="49" charset="0"/>
              </a:rPr>
              <a:t>adr</a:t>
            </a:r>
            <a:r>
              <a:rPr lang="en-US" sz="1600" dirty="0">
                <a:latin typeface="Courier New" pitchFamily="49" charset="0"/>
              </a:rPr>
              <a:t>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	 input logic [M–1:0] din,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	 output logic [M–1:0] </a:t>
            </a:r>
            <a:r>
              <a:rPr lang="en-US" sz="1600" dirty="0" err="1">
                <a:latin typeface="Courier New" pitchFamily="49" charset="0"/>
              </a:rPr>
              <a:t>dout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logic [M–1:0] mem [2**N–1:0];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always_ff</a:t>
            </a:r>
            <a:r>
              <a:rPr lang="en-US" sz="1600" dirty="0">
                <a:latin typeface="Courier New" pitchFamily="49" charset="0"/>
              </a:rPr>
              <a:t> @(posedge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   if (we) mem [</a:t>
            </a:r>
            <a:r>
              <a:rPr lang="en-US" sz="1600" dirty="0" err="1">
                <a:latin typeface="Courier New" pitchFamily="49" charset="0"/>
              </a:rPr>
              <a:t>adr</a:t>
            </a:r>
            <a:r>
              <a:rPr lang="en-US" sz="1600" dirty="0">
                <a:latin typeface="Courier New" pitchFamily="49" charset="0"/>
              </a:rPr>
              <a:t>] &lt;= din;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assign </a:t>
            </a:r>
            <a:r>
              <a:rPr lang="en-US" sz="1600" dirty="0" err="1">
                <a:latin typeface="Courier New" pitchFamily="49" charset="0"/>
              </a:rPr>
              <a:t>dout</a:t>
            </a:r>
            <a:r>
              <a:rPr lang="en-US" sz="1600" dirty="0">
                <a:latin typeface="Courier New" pitchFamily="49" charset="0"/>
              </a:rPr>
              <a:t> = mem[</a:t>
            </a:r>
            <a:r>
              <a:rPr lang="en-US" sz="1600" dirty="0" err="1">
                <a:latin typeface="Courier New" pitchFamily="49" charset="0"/>
              </a:rPr>
              <a:t>adr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624" y="2680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val="358585145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4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604024" y="1066800"/>
            <a:ext cx="7772400" cy="3276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rom(input logic [1:0] </a:t>
            </a:r>
            <a:r>
              <a:rPr lang="en-US" sz="1600" dirty="0" err="1">
                <a:latin typeface="Courier New" pitchFamily="49" charset="0"/>
              </a:rPr>
              <a:t>adr</a:t>
            </a:r>
            <a:r>
              <a:rPr lang="en-US" sz="1600" dirty="0">
                <a:latin typeface="Courier New" pitchFamily="49" charset="0"/>
              </a:rPr>
              <a:t>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    output logic [2:0] </a:t>
            </a:r>
            <a:r>
              <a:rPr lang="en-US" sz="1600" dirty="0" err="1">
                <a:latin typeface="Courier New" pitchFamily="49" charset="0"/>
              </a:rPr>
              <a:t>dout</a:t>
            </a:r>
            <a:r>
              <a:rPr lang="en-US" sz="1600" dirty="0">
                <a:latin typeface="Courier New" pitchFamily="49" charset="0"/>
              </a:rPr>
              <a:t>):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always_comb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case(</a:t>
            </a:r>
            <a:r>
              <a:rPr lang="en-US" sz="1600" dirty="0" err="1">
                <a:latin typeface="Courier New" pitchFamily="49" charset="0"/>
              </a:rPr>
              <a:t>adr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2'b00: </a:t>
            </a:r>
            <a:r>
              <a:rPr lang="en-US" sz="1600" dirty="0" err="1">
                <a:latin typeface="Courier New" pitchFamily="49" charset="0"/>
              </a:rPr>
              <a:t>dout</a:t>
            </a:r>
            <a:r>
              <a:rPr lang="en-US" sz="1600" dirty="0">
                <a:latin typeface="Courier New" pitchFamily="49" charset="0"/>
              </a:rPr>
              <a:t> = 3'b011;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2'b01: </a:t>
            </a:r>
            <a:r>
              <a:rPr lang="en-US" sz="1600" dirty="0" err="1">
                <a:latin typeface="Courier New" pitchFamily="49" charset="0"/>
              </a:rPr>
              <a:t>dout</a:t>
            </a:r>
            <a:r>
              <a:rPr lang="en-US" sz="1600" dirty="0">
                <a:latin typeface="Courier New" pitchFamily="49" charset="0"/>
              </a:rPr>
              <a:t> = 3'b110;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2'b10: </a:t>
            </a:r>
            <a:r>
              <a:rPr lang="en-US" sz="1600" dirty="0" err="1">
                <a:latin typeface="Courier New" pitchFamily="49" charset="0"/>
              </a:rPr>
              <a:t>dout</a:t>
            </a:r>
            <a:r>
              <a:rPr lang="en-US" sz="1600" dirty="0">
                <a:latin typeface="Courier New" pitchFamily="49" charset="0"/>
              </a:rPr>
              <a:t> = 3'b100;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2'b11: </a:t>
            </a:r>
            <a:r>
              <a:rPr lang="en-US" sz="1600" dirty="0" err="1">
                <a:latin typeface="Courier New" pitchFamily="49" charset="0"/>
              </a:rPr>
              <a:t>dout</a:t>
            </a:r>
            <a:r>
              <a:rPr lang="en-US" sz="1600" dirty="0">
                <a:latin typeface="Courier New" pitchFamily="49" charset="0"/>
              </a:rPr>
              <a:t> = 3'b010;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endcase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624" y="2680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ROM</a:t>
            </a:r>
          </a:p>
        </p:txBody>
      </p:sp>
    </p:spTree>
    <p:extLst>
      <p:ext uri="{BB962C8B-B14F-4D97-AF65-F5344CB8AC3E}">
        <p14:creationId xmlns:p14="http://schemas.microsoft.com/office/powerpoint/2010/main" val="2568312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4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604024" y="1066800"/>
            <a:ext cx="7772400" cy="2743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counter #(parameter N = 8)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	(input logic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	 input logic reset,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	 output logic [N–1:0] q);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always_ff</a:t>
            </a:r>
            <a:r>
              <a:rPr lang="en-US" sz="1600" dirty="0">
                <a:latin typeface="Courier New" pitchFamily="49" charset="0"/>
              </a:rPr>
              <a:t> @(posedge </a:t>
            </a:r>
            <a:r>
              <a:rPr lang="en-US" sz="1600" dirty="0" err="1">
                <a:latin typeface="Courier New" pitchFamily="49" charset="0"/>
              </a:rPr>
              <a:t>clk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posedge</a:t>
            </a:r>
            <a:r>
              <a:rPr lang="en-US" sz="1600" dirty="0">
                <a:latin typeface="Courier New" pitchFamily="49" charset="0"/>
              </a:rPr>
              <a:t> reset)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if (reset) q &lt;= 0;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	else q &lt;= q + 1;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624" y="2680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COUNTER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9517E60-6607-4B91-BA4B-2484AC498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16" y="3962400"/>
            <a:ext cx="7449015" cy="255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3526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1624" y="2680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Free tools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C4389D-BAE1-41B9-A1F7-2433FB66634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295400"/>
            <a:ext cx="7772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i="1" dirty="0" err="1"/>
              <a:t>Simulatore</a:t>
            </a:r>
            <a:r>
              <a:rPr lang="en-US" sz="1600" i="1" dirty="0"/>
              <a:t> (</a:t>
            </a:r>
            <a:r>
              <a:rPr lang="en-US" sz="1600" i="1" dirty="0" err="1"/>
              <a:t>icarus</a:t>
            </a:r>
            <a:r>
              <a:rPr lang="en-US" sz="1600" i="1" dirty="0"/>
              <a:t> </a:t>
            </a:r>
            <a:r>
              <a:rPr lang="en-US" sz="1600" i="1" dirty="0" err="1"/>
              <a:t>verilog</a:t>
            </a:r>
            <a:r>
              <a:rPr lang="en-US" sz="1600" i="1" dirty="0"/>
              <a:t>):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sudo</a:t>
            </a:r>
            <a:r>
              <a:rPr lang="en-US" sz="1600" dirty="0"/>
              <a:t> apt-get </a:t>
            </a:r>
            <a:r>
              <a:rPr lang="en-US" sz="1600" dirty="0" err="1"/>
              <a:t>iverilog</a:t>
            </a:r>
            <a:endParaRPr lang="en-US" sz="1600" dirty="0"/>
          </a:p>
          <a:p>
            <a:pPr marL="0" indent="0">
              <a:buNone/>
            </a:pPr>
            <a:r>
              <a:rPr lang="en-US" sz="1600" i="1" dirty="0" err="1"/>
              <a:t>Sintesi</a:t>
            </a:r>
            <a:r>
              <a:rPr lang="en-US" sz="1600" i="1" dirty="0"/>
              <a:t> (</a:t>
            </a:r>
            <a:r>
              <a:rPr lang="en-US" sz="1600" i="1" dirty="0" err="1"/>
              <a:t>yosys</a:t>
            </a:r>
            <a:r>
              <a:rPr lang="en-US" sz="1600" i="1" dirty="0"/>
              <a:t>):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sudo</a:t>
            </a:r>
            <a:r>
              <a:rPr lang="en-US" sz="1600" dirty="0"/>
              <a:t> apt-get </a:t>
            </a:r>
            <a:r>
              <a:rPr lang="en-US" sz="1600" dirty="0" err="1"/>
              <a:t>yosys</a:t>
            </a:r>
            <a:endParaRPr lang="en-US" sz="1600" b="1" dirty="0"/>
          </a:p>
          <a:p>
            <a:pPr marL="0" indent="0">
              <a:buNone/>
            </a:pPr>
            <a:r>
              <a:rPr lang="en-US" sz="1600" i="1" dirty="0" err="1"/>
              <a:t>Visualizzatore</a:t>
            </a:r>
            <a:r>
              <a:rPr lang="en-US" sz="1600" i="1" dirty="0"/>
              <a:t> </a:t>
            </a:r>
            <a:r>
              <a:rPr lang="en-US" sz="1600" i="1" dirty="0" err="1"/>
              <a:t>schematici</a:t>
            </a:r>
            <a:r>
              <a:rPr lang="en-US" sz="1600" i="1" dirty="0"/>
              <a:t>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sudo</a:t>
            </a:r>
            <a:r>
              <a:rPr lang="en-US" sz="1600" dirty="0"/>
              <a:t> </a:t>
            </a:r>
            <a:r>
              <a:rPr lang="en-US" sz="1600" dirty="0" err="1"/>
              <a:t>npm</a:t>
            </a:r>
            <a:r>
              <a:rPr lang="en-US" sz="1600" dirty="0"/>
              <a:t> install -g </a:t>
            </a:r>
            <a:r>
              <a:rPr lang="en-US" sz="1600" dirty="0" err="1"/>
              <a:t>netlistsvg</a:t>
            </a:r>
            <a:endParaRPr lang="en-US" sz="1600" dirty="0"/>
          </a:p>
          <a:p>
            <a:pPr marL="0" indent="0">
              <a:buNone/>
            </a:pPr>
            <a:r>
              <a:rPr lang="en-US" sz="1600" i="1" dirty="0" err="1"/>
              <a:t>Visualizzatore</a:t>
            </a:r>
            <a:r>
              <a:rPr lang="en-US" sz="1600" i="1" dirty="0"/>
              <a:t> waveforms</a:t>
            </a:r>
            <a:endParaRPr lang="en-US" sz="1600" i="1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sudo</a:t>
            </a:r>
            <a:r>
              <a:rPr lang="en-US" sz="1600" dirty="0"/>
              <a:t> apt-get </a:t>
            </a:r>
            <a:r>
              <a:rPr lang="en-US" sz="1600" dirty="0" err="1"/>
              <a:t>gtkwave</a:t>
            </a:r>
            <a:endParaRPr lang="en-US" sz="1600" dirty="0"/>
          </a:p>
          <a:p>
            <a:pPr marL="0" indent="0">
              <a:buNone/>
            </a:pP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03046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1624" y="2680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+mj-lt"/>
              </a:rPr>
              <a:t>Esempio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contatore</a:t>
            </a:r>
            <a:r>
              <a:rPr lang="en-US" sz="3600" dirty="0">
                <a:latin typeface="+mj-lt"/>
              </a:rPr>
              <a:t>: </a:t>
            </a:r>
            <a:r>
              <a:rPr lang="en-US" sz="3600" dirty="0" err="1">
                <a:latin typeface="+mj-lt"/>
              </a:rPr>
              <a:t>simulazione</a:t>
            </a:r>
            <a:endParaRPr lang="en-US" sz="3600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C4389D-BAE1-41B9-A1F7-2433FB66634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295400"/>
            <a:ext cx="7772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$  </a:t>
            </a:r>
            <a:r>
              <a:rPr lang="en-US" sz="1800" dirty="0" err="1"/>
              <a:t>iverilog</a:t>
            </a:r>
            <a:r>
              <a:rPr lang="en-US" sz="1800" dirty="0"/>
              <a:t> -o tb </a:t>
            </a:r>
            <a:r>
              <a:rPr lang="en-US" sz="1800" dirty="0" err="1"/>
              <a:t>counter_tb.v</a:t>
            </a:r>
            <a:r>
              <a:rPr lang="en-US" sz="1800" dirty="0"/>
              <a:t> </a:t>
            </a:r>
            <a:r>
              <a:rPr lang="en-US" sz="1800" dirty="0" err="1"/>
              <a:t>counter.v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$ </a:t>
            </a:r>
            <a:r>
              <a:rPr lang="en-US" sz="1800" dirty="0" err="1"/>
              <a:t>vvp</a:t>
            </a:r>
            <a:r>
              <a:rPr lang="en-US" sz="1800" dirty="0"/>
              <a:t> tb </a:t>
            </a:r>
          </a:p>
          <a:p>
            <a:pPr marL="0" indent="0">
              <a:buNone/>
            </a:pPr>
            <a:r>
              <a:rPr lang="en-US" sz="1800" dirty="0"/>
              <a:t>$ </a:t>
            </a:r>
            <a:r>
              <a:rPr lang="en-US" sz="1800" dirty="0" err="1"/>
              <a:t>gtkwave</a:t>
            </a:r>
            <a:r>
              <a:rPr lang="en-US" sz="1800" dirty="0"/>
              <a:t> </a:t>
            </a:r>
            <a:r>
              <a:rPr lang="en-US" sz="1800" dirty="0" err="1"/>
              <a:t>test.vcd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8263146-DCB4-48E3-953A-5AD336A3E4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67"/>
          <a:stretch/>
        </p:blipFill>
        <p:spPr>
          <a:xfrm>
            <a:off x="175509" y="2590800"/>
            <a:ext cx="8792981" cy="156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8148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1624" y="2680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+mj-lt"/>
              </a:rPr>
              <a:t>Esempio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sommatore</a:t>
            </a:r>
            <a:r>
              <a:rPr lang="en-US" sz="3600" dirty="0">
                <a:latin typeface="+mj-lt"/>
              </a:rPr>
              <a:t>: </a:t>
            </a:r>
            <a:r>
              <a:rPr lang="en-US" sz="3600" dirty="0" err="1">
                <a:latin typeface="+mj-lt"/>
              </a:rPr>
              <a:t>sintesi</a:t>
            </a:r>
            <a:endParaRPr lang="en-US" sz="3600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C4389D-BAE1-41B9-A1F7-2433FB66634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14400" y="1295400"/>
            <a:ext cx="7772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$  </a:t>
            </a:r>
            <a:r>
              <a:rPr lang="en-US" sz="1600" dirty="0" err="1"/>
              <a:t>yosys</a:t>
            </a:r>
            <a:r>
              <a:rPr lang="en-US" sz="1600" dirty="0"/>
              <a:t> </a:t>
            </a:r>
            <a:r>
              <a:rPr lang="en-US" sz="1600"/>
              <a:t>synth.</a:t>
            </a:r>
            <a:r>
              <a:rPr lang="en-US" sz="1600" dirty="0"/>
              <a:t>ys </a:t>
            </a:r>
          </a:p>
          <a:p>
            <a:pPr marL="0" indent="0">
              <a:buNone/>
            </a:pPr>
            <a:r>
              <a:rPr lang="en-US" sz="1600" dirty="0"/>
              <a:t>$  </a:t>
            </a:r>
            <a:r>
              <a:rPr lang="en-US" sz="1600" dirty="0" err="1"/>
              <a:t>netlistsvg</a:t>
            </a:r>
            <a:r>
              <a:rPr lang="en-US" sz="1600" dirty="0"/>
              <a:t> carryadd.js -o </a:t>
            </a:r>
            <a:r>
              <a:rPr lang="en-US" sz="1600" dirty="0" err="1"/>
              <a:t>carryadd.svg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$ ristretto </a:t>
            </a:r>
            <a:r>
              <a:rPr lang="en-US" sz="1600" dirty="0" err="1"/>
              <a:t>carryadd.svg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b="1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7C5BDEFE-9B48-4BB7-A9F2-72DD4247CD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1400" y="2540000"/>
            <a:ext cx="5334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4500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74241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835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98041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Arial" charset="0"/>
              </a:rPr>
              <a:t>If generic always is used, sensitivity list MUST include all signals used in </a:t>
            </a:r>
            <a:r>
              <a:rPr lang="it-IT" sz="2400" dirty="0">
                <a:latin typeface="+mj-lt"/>
                <a:cs typeface="Arial" charset="0"/>
              </a:rPr>
              <a:t>the </a:t>
            </a:r>
            <a:r>
              <a:rPr lang="it-IT" sz="2400" dirty="0" err="1">
                <a:latin typeface="+mj-lt"/>
                <a:cs typeface="Arial" charset="0"/>
              </a:rPr>
              <a:t>always</a:t>
            </a:r>
            <a:r>
              <a:rPr lang="it-IT" sz="2400" dirty="0">
                <a:latin typeface="+mj-lt"/>
                <a:cs typeface="Arial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2400" dirty="0">
              <a:latin typeface="+mj-lt"/>
              <a:cs typeface="Arial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cs typeface="Arial" charset="0"/>
              </a:rPr>
              <a:t>Blocking assignments can create latches. Avoid write after read with blocking assignments</a:t>
            </a:r>
            <a:endParaRPr lang="it-IT" sz="2400" dirty="0">
              <a:solidFill>
                <a:schemeClr val="tx2"/>
              </a:solidFill>
              <a:latin typeface="+mj-lt"/>
              <a:cs typeface="Arial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2400" dirty="0">
              <a:latin typeface="+mj-lt"/>
              <a:cs typeface="Arial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Arial" charset="0"/>
              </a:rPr>
              <a:t>all outputs should have default values or must be assigned for every input combination. If not, a latch will be generated to hold the current value.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cs typeface="Arial" charset="0"/>
              </a:rPr>
              <a:t>The actual non-blocking assignment is the last one evaluated</a:t>
            </a:r>
            <a:endParaRPr lang="en-US" sz="3600" dirty="0">
              <a:solidFill>
                <a:schemeClr val="tx2"/>
              </a:solidFill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09771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General Rules for Combinational Logic</a:t>
            </a:r>
          </a:p>
        </p:txBody>
      </p:sp>
    </p:spTree>
    <p:extLst>
      <p:ext uri="{BB962C8B-B14F-4D97-AF65-F5344CB8AC3E}">
        <p14:creationId xmlns:p14="http://schemas.microsoft.com/office/powerpoint/2010/main" val="39848369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1624" y="2680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+mj-lt"/>
              </a:rPr>
              <a:t>Esempio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contatore</a:t>
            </a:r>
            <a:r>
              <a:rPr lang="en-US" sz="3600" dirty="0">
                <a:latin typeface="+mj-lt"/>
              </a:rPr>
              <a:t>: </a:t>
            </a:r>
            <a:r>
              <a:rPr lang="en-US" sz="3600" dirty="0" err="1">
                <a:latin typeface="+mj-lt"/>
              </a:rPr>
              <a:t>sintesi</a:t>
            </a:r>
            <a:r>
              <a:rPr lang="en-US" sz="3600" dirty="0">
                <a:latin typeface="+mj-lt"/>
              </a:rPr>
              <a:t> (RTL)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C4389D-BAE1-41B9-A1F7-2433FB66634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24000" y="914400"/>
            <a:ext cx="44958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$  </a:t>
            </a:r>
            <a:r>
              <a:rPr lang="en-US" sz="1600" dirty="0" err="1"/>
              <a:t>yosys</a:t>
            </a:r>
            <a:r>
              <a:rPr lang="en-US" sz="1600" dirty="0"/>
              <a:t> </a:t>
            </a:r>
            <a:r>
              <a:rPr lang="en-US" sz="1600" dirty="0" err="1"/>
              <a:t>synth_count.ys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$  </a:t>
            </a:r>
            <a:r>
              <a:rPr lang="en-US" sz="1600" dirty="0" err="1"/>
              <a:t>netlistsvg</a:t>
            </a:r>
            <a:r>
              <a:rPr lang="en-US" sz="1600" dirty="0"/>
              <a:t> counter_rtl.js -o </a:t>
            </a:r>
            <a:r>
              <a:rPr lang="en-US" sz="1600" dirty="0" err="1"/>
              <a:t>counter_rtl.svg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$ ristretto </a:t>
            </a:r>
            <a:r>
              <a:rPr lang="en-US" sz="1600" dirty="0" err="1"/>
              <a:t>counter_rtl.svg</a:t>
            </a:r>
            <a:endParaRPr lang="en-US" sz="1600" dirty="0"/>
          </a:p>
          <a:p>
            <a:pPr marL="0" indent="0">
              <a:buNone/>
            </a:pPr>
            <a:endParaRPr lang="en-US" sz="1600" b="1" dirty="0"/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C423D156-124E-4E51-BDF6-8379A80159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4100" y="2573664"/>
            <a:ext cx="4495800" cy="266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8924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831021AA-671B-436F-91C4-4CFDADA01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095" y="763280"/>
            <a:ext cx="7924799" cy="6069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1624" y="2680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+mj-lt"/>
              </a:rPr>
              <a:t>Esempio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contatore</a:t>
            </a:r>
            <a:r>
              <a:rPr lang="en-US" sz="3600" dirty="0">
                <a:latin typeface="+mj-lt"/>
              </a:rPr>
              <a:t>: </a:t>
            </a:r>
            <a:r>
              <a:rPr lang="en-US" sz="3600" dirty="0" err="1">
                <a:latin typeface="+mj-lt"/>
              </a:rPr>
              <a:t>sintesi</a:t>
            </a:r>
            <a:r>
              <a:rPr lang="en-US" sz="3600" dirty="0">
                <a:latin typeface="+mj-lt"/>
              </a:rPr>
              <a:t> (gates)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C4389D-BAE1-41B9-A1F7-2433FB66634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24000" y="914400"/>
            <a:ext cx="3276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$  </a:t>
            </a:r>
            <a:r>
              <a:rPr lang="en-US" sz="1600" dirty="0" err="1"/>
              <a:t>netlistsvg</a:t>
            </a:r>
            <a:r>
              <a:rPr lang="en-US" sz="1600" dirty="0"/>
              <a:t> counter.js -o </a:t>
            </a:r>
            <a:r>
              <a:rPr lang="en-US" sz="1600" dirty="0" err="1"/>
              <a:t>counter.svg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$ ristretto </a:t>
            </a:r>
            <a:r>
              <a:rPr lang="en-US" sz="1600" dirty="0" err="1"/>
              <a:t>counter.svg</a:t>
            </a:r>
            <a:endParaRPr lang="en-US" sz="1600" dirty="0"/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029484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2452" name="Object 4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52793235"/>
              </p:ext>
            </p:extLst>
          </p:nvPr>
        </p:nvGraphicFramePr>
        <p:xfrm>
          <a:off x="1066800" y="3505200"/>
          <a:ext cx="77724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7" imgW="2606760" imgH="574560" progId="Visio.Drawing.6">
                  <p:embed/>
                </p:oleObj>
              </mc:Choice>
              <mc:Fallback>
                <p:oleObj name="VISIO" r:id="rId7" imgW="2606760" imgH="574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05200"/>
                        <a:ext cx="77724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2454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6269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Three blocks: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next state logic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state register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output logic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Finite State Machines (FSMs)</a:t>
            </a:r>
          </a:p>
        </p:txBody>
      </p:sp>
    </p:spTree>
    <p:extLst>
      <p:ext uri="{BB962C8B-B14F-4D97-AF65-F5344CB8AC3E}">
        <p14:creationId xmlns:p14="http://schemas.microsoft.com/office/powerpoint/2010/main" val="156766553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7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00200" y="914400"/>
            <a:ext cx="6400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The double circle indicates the reset state</a:t>
            </a:r>
          </a:p>
        </p:txBody>
      </p:sp>
      <p:sp>
        <p:nvSpPr>
          <p:cNvPr id="87347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3476" name="Object 4"/>
          <p:cNvGraphicFramePr>
            <a:graphicFrameLocks noGrp="1" noChangeAspect="1"/>
          </p:cNvGraphicFramePr>
          <p:nvPr>
            <p:ph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04453436"/>
              </p:ext>
            </p:extLst>
          </p:nvPr>
        </p:nvGraphicFramePr>
        <p:xfrm>
          <a:off x="2120900" y="949569"/>
          <a:ext cx="3987800" cy="422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7" imgW="1072440" imgH="1189800" progId="Visio.Drawing.6">
                  <p:embed/>
                </p:oleObj>
              </mc:Choice>
              <mc:Fallback>
                <p:oleObj name="VISIO" r:id="rId7" imgW="1072440" imgH="1189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949569"/>
                        <a:ext cx="3987800" cy="422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FSM Example: Divide by 3</a:t>
            </a:r>
          </a:p>
        </p:txBody>
      </p:sp>
    </p:spTree>
    <p:extLst>
      <p:ext uri="{BB962C8B-B14F-4D97-AF65-F5344CB8AC3E}">
        <p14:creationId xmlns:p14="http://schemas.microsoft.com/office/powerpoint/2010/main" val="291431090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4500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533400" y="990600"/>
            <a:ext cx="5257800" cy="4495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module divideby3FSM (input  logic </a:t>
            </a:r>
            <a:r>
              <a:rPr lang="en-US" sz="1200" dirty="0" err="1">
                <a:latin typeface="Courier10 BT" pitchFamily="49" charset="0"/>
              </a:rPr>
              <a:t>clk</a:t>
            </a:r>
            <a:r>
              <a:rPr lang="en-US" sz="1200" dirty="0">
                <a:latin typeface="Courier10 BT" pitchFamily="49" charset="0"/>
              </a:rPr>
              <a:t>,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            input  logic reset,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            output logic q);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1200" dirty="0">
              <a:latin typeface="Courier10 BT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logic [1:0] {S0, S1, S2}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[1:0] state,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nextstate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</a:t>
            </a:r>
            <a:r>
              <a:rPr lang="en-US" sz="1200" b="1" dirty="0">
                <a:latin typeface="Courier10 BT" pitchFamily="49" charset="0"/>
              </a:rPr>
              <a:t>// state register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</a:t>
            </a:r>
            <a:r>
              <a:rPr lang="en-US" sz="1200" dirty="0" err="1">
                <a:latin typeface="Courier10 BT" pitchFamily="49" charset="0"/>
              </a:rPr>
              <a:t>always_ff</a:t>
            </a:r>
            <a:r>
              <a:rPr lang="en-US" sz="1200" dirty="0">
                <a:latin typeface="Courier10 BT" pitchFamily="49" charset="0"/>
              </a:rPr>
              <a:t> @ (</a:t>
            </a:r>
            <a:r>
              <a:rPr lang="en-US" sz="1200" dirty="0" err="1">
                <a:latin typeface="Courier10 BT" pitchFamily="49" charset="0"/>
              </a:rPr>
              <a:t>posedge</a:t>
            </a:r>
            <a:r>
              <a:rPr lang="en-US" sz="1200" dirty="0">
                <a:latin typeface="Courier10 BT" pitchFamily="49" charset="0"/>
              </a:rPr>
              <a:t> </a:t>
            </a:r>
            <a:r>
              <a:rPr lang="en-US" sz="1200" dirty="0" err="1">
                <a:latin typeface="Courier10 BT" pitchFamily="49" charset="0"/>
              </a:rPr>
              <a:t>clk</a:t>
            </a:r>
            <a:r>
              <a:rPr lang="en-US" sz="1200" dirty="0">
                <a:latin typeface="Courier10 BT" pitchFamily="49" charset="0"/>
              </a:rPr>
              <a:t>, </a:t>
            </a:r>
            <a:r>
              <a:rPr lang="en-US" sz="1200" dirty="0" err="1">
                <a:latin typeface="Courier10 BT" pitchFamily="49" charset="0"/>
              </a:rPr>
              <a:t>posedge</a:t>
            </a:r>
            <a:r>
              <a:rPr lang="en-US" sz="1200" dirty="0">
                <a:latin typeface="Courier10 BT" pitchFamily="49" charset="0"/>
              </a:rPr>
              <a:t> reset)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   if (reset) state &lt;=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   else       state &lt;=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1200" dirty="0"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</a:t>
            </a:r>
            <a:r>
              <a:rPr lang="en-US" sz="1200" b="1" dirty="0">
                <a:latin typeface="Courier10 BT" pitchFamily="49" charset="0"/>
              </a:rPr>
              <a:t>// next state logic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</a:t>
            </a:r>
            <a:r>
              <a:rPr lang="en-US" sz="1200" dirty="0" err="1">
                <a:latin typeface="Courier10 BT" pitchFamily="49" charset="0"/>
              </a:rPr>
              <a:t>always_comb</a:t>
            </a:r>
            <a:endParaRPr lang="en-US" sz="1200" dirty="0"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   case (state)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S0:     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S1;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S1:     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S2;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S2:     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default: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   </a:t>
            </a:r>
            <a:r>
              <a:rPr lang="en-US" sz="1200" dirty="0" err="1">
                <a:latin typeface="Courier10 BT" pitchFamily="49" charset="0"/>
              </a:rPr>
              <a:t>endcase</a:t>
            </a:r>
            <a:endParaRPr lang="en-US" sz="1200" dirty="0"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endParaRPr lang="en-US" sz="1200" dirty="0"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</a:t>
            </a:r>
            <a:r>
              <a:rPr lang="en-US" sz="1200" b="1" dirty="0">
                <a:latin typeface="Courier10 BT" pitchFamily="49" charset="0"/>
              </a:rPr>
              <a:t>// output logic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assign q = (state == S0);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 err="1">
                <a:latin typeface="Courier10 BT" pitchFamily="49" charset="0"/>
              </a:rPr>
              <a:t>endmodule</a:t>
            </a:r>
            <a:r>
              <a:rPr lang="en-US" sz="1200" dirty="0">
                <a:latin typeface="Courier10 BT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FSM in </a:t>
            </a:r>
            <a:r>
              <a:rPr lang="en-US" sz="4400" dirty="0" err="1">
                <a:latin typeface="+mj-lt"/>
              </a:rPr>
              <a:t>SystemVerilog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607502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5524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533400" y="1066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400" b="1" dirty="0"/>
              <a:t>2:1 mux: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mux2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#(parameter width = 8)  // name and default value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(input  logic [width-1:0] d0, d1,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input  logic             s,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output logic [width-1:0]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y = s ? d1 : d0; 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/>
              <a:t>Instance with 8-bit bus width (uses default):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mux2 </a:t>
            </a:r>
            <a:r>
              <a:rPr lang="en-US" sz="1800" dirty="0" err="1">
                <a:latin typeface="Courier New" pitchFamily="49" charset="0"/>
              </a:rPr>
              <a:t>myMux</a:t>
            </a:r>
            <a:r>
              <a:rPr lang="en-US" sz="1800" dirty="0">
                <a:latin typeface="Courier New" pitchFamily="49" charset="0"/>
              </a:rPr>
              <a:t>(d0, d1, s, out);</a:t>
            </a:r>
            <a:endParaRPr lang="en-US" dirty="0"/>
          </a:p>
          <a:p>
            <a:pPr>
              <a:buFontTx/>
              <a:buNone/>
            </a:pPr>
            <a:endParaRPr lang="en-US" sz="1400" dirty="0"/>
          </a:p>
          <a:p>
            <a:pPr>
              <a:buFontTx/>
              <a:buNone/>
            </a:pPr>
            <a:r>
              <a:rPr lang="en-US" sz="2400" b="1" dirty="0"/>
              <a:t>Instance with 12-bit bus width: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mux2 #(12) </a:t>
            </a:r>
            <a:r>
              <a:rPr lang="en-US" sz="1800" dirty="0" err="1">
                <a:latin typeface="Courier New" pitchFamily="49" charset="0"/>
              </a:rPr>
              <a:t>lowmux</a:t>
            </a:r>
            <a:r>
              <a:rPr lang="en-US" sz="1800" dirty="0">
                <a:latin typeface="Courier New" pitchFamily="49" charset="0"/>
              </a:rPr>
              <a:t>(d0, d1, s, out);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Parameterized Modules</a:t>
            </a:r>
          </a:p>
        </p:txBody>
      </p:sp>
    </p:spTree>
    <p:extLst>
      <p:ext uri="{BB962C8B-B14F-4D97-AF65-F5344CB8AC3E}">
        <p14:creationId xmlns:p14="http://schemas.microsoft.com/office/powerpoint/2010/main" val="358373965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9076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609600" y="1219200"/>
            <a:ext cx="7772400" cy="5181600"/>
          </a:xfrm>
        </p:spPr>
        <p:txBody>
          <a:bodyPr/>
          <a:lstStyle/>
          <a:p>
            <a:r>
              <a:rPr lang="en-US" dirty="0"/>
              <a:t>HDL that tests another module: </a:t>
            </a:r>
            <a:r>
              <a:rPr lang="en-US" i="1" dirty="0"/>
              <a:t>device under test</a:t>
            </a:r>
            <a:r>
              <a:rPr lang="en-US" dirty="0"/>
              <a:t> (</a:t>
            </a:r>
            <a:r>
              <a:rPr lang="en-US" dirty="0" err="1"/>
              <a:t>dut</a:t>
            </a:r>
            <a:r>
              <a:rPr lang="en-US" dirty="0"/>
              <a:t>)</a:t>
            </a:r>
          </a:p>
          <a:p>
            <a:r>
              <a:rPr lang="en-US" dirty="0"/>
              <a:t>Not </a:t>
            </a:r>
            <a:r>
              <a:rPr lang="en-US" dirty="0" err="1"/>
              <a:t>synthesizeable</a:t>
            </a:r>
            <a:endParaRPr lang="en-US" dirty="0"/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Self-checking</a:t>
            </a:r>
          </a:p>
          <a:p>
            <a:pPr lvl="1"/>
            <a:r>
              <a:rPr lang="en-US" dirty="0"/>
              <a:t>Self-checking with </a:t>
            </a:r>
            <a:r>
              <a:rPr lang="en-US" dirty="0" err="1"/>
              <a:t>testvectors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Testbenches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833160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8052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6096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Write </a:t>
            </a:r>
            <a:r>
              <a:rPr lang="en-US" dirty="0" err="1"/>
              <a:t>SystemVerilog</a:t>
            </a:r>
            <a:r>
              <a:rPr lang="en-US" dirty="0"/>
              <a:t> code to implement the following function in hardware: </a:t>
            </a:r>
          </a:p>
          <a:p>
            <a:pPr>
              <a:buFontTx/>
              <a:buNone/>
            </a:pPr>
            <a:r>
              <a:rPr lang="en-US" dirty="0"/>
              <a:t>			</a:t>
            </a:r>
            <a:r>
              <a:rPr lang="en-US" sz="2600" dirty="0">
                <a:latin typeface="Courier New" pitchFamily="49" charset="0"/>
              </a:rPr>
              <a:t>y = </a:t>
            </a:r>
            <a:r>
              <a:rPr lang="en-US" sz="2600" dirty="0" err="1">
                <a:latin typeface="Courier New" pitchFamily="49" charset="0"/>
              </a:rPr>
              <a:t>bc</a:t>
            </a:r>
            <a:r>
              <a:rPr lang="en-US" sz="2600" dirty="0">
                <a:latin typeface="Courier New" pitchFamily="49" charset="0"/>
              </a:rPr>
              <a:t> + </a:t>
            </a:r>
            <a:r>
              <a:rPr lang="en-US" sz="2600" dirty="0" err="1">
                <a:latin typeface="Courier New" pitchFamily="49" charset="0"/>
              </a:rPr>
              <a:t>ab</a:t>
            </a:r>
            <a:endParaRPr lang="en-US" sz="2600" dirty="0">
              <a:latin typeface="Courier New" pitchFamily="49" charset="0"/>
            </a:endParaRPr>
          </a:p>
          <a:p>
            <a:r>
              <a:rPr lang="en-US" dirty="0"/>
              <a:t>Name the module </a:t>
            </a:r>
            <a:r>
              <a:rPr lang="en-US" dirty="0" err="1">
                <a:latin typeface="Courier New" pitchFamily="49" charset="0"/>
              </a:rPr>
              <a:t>sillyfunction</a:t>
            </a:r>
            <a:endParaRPr lang="en-US" dirty="0"/>
          </a:p>
        </p:txBody>
      </p:sp>
      <p:sp>
        <p:nvSpPr>
          <p:cNvPr id="898053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276600" y="248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581400" y="248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495800" y="248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Testbench</a:t>
            </a:r>
            <a:r>
              <a:rPr lang="en-US" sz="4400" dirty="0">
                <a:latin typeface="+mj-lt"/>
              </a:rPr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151434824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21441</TotalTime>
  <Words>2888</Words>
  <Application>Microsoft Office PowerPoint</Application>
  <PresentationFormat>Presentazione su schermo (4:3)</PresentationFormat>
  <Paragraphs>470</Paragraphs>
  <Slides>31</Slides>
  <Notes>31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Courier10 BT</vt:lpstr>
      <vt:lpstr>Times New Roman</vt:lpstr>
      <vt:lpstr>Office Theme</vt:lpstr>
      <vt:lpstr>VISIO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159</cp:revision>
  <cp:lastPrinted>2018-05-23T11:36:14Z</cp:lastPrinted>
  <dcterms:created xsi:type="dcterms:W3CDTF">2012-08-07T04:56:47Z</dcterms:created>
  <dcterms:modified xsi:type="dcterms:W3CDTF">2021-12-13T09:53:50Z</dcterms:modified>
</cp:coreProperties>
</file>