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notesSlides/notesSlide21.xml" ContentType="application/vnd.openxmlformats-officedocument.presentationml.notesSlide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6" r:id="rId2"/>
    <p:sldId id="379" r:id="rId3"/>
    <p:sldId id="380" r:id="rId4"/>
    <p:sldId id="368" r:id="rId5"/>
    <p:sldId id="375" r:id="rId6"/>
    <p:sldId id="381" r:id="rId7"/>
    <p:sldId id="371" r:id="rId8"/>
    <p:sldId id="382" r:id="rId9"/>
    <p:sldId id="369" r:id="rId10"/>
    <p:sldId id="383" r:id="rId11"/>
    <p:sldId id="370" r:id="rId12"/>
    <p:sldId id="384" r:id="rId13"/>
    <p:sldId id="377" r:id="rId14"/>
    <p:sldId id="385" r:id="rId15"/>
    <p:sldId id="372" r:id="rId16"/>
    <p:sldId id="386" r:id="rId17"/>
    <p:sldId id="378" r:id="rId18"/>
    <p:sldId id="387" r:id="rId19"/>
    <p:sldId id="373" r:id="rId20"/>
    <p:sldId id="388" r:id="rId21"/>
    <p:sldId id="374" r:id="rId22"/>
    <p:sldId id="3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3053" autoAdjust="0"/>
  </p:normalViewPr>
  <p:slideViewPr>
    <p:cSldViewPr snapToGrid="0">
      <p:cViewPr varScale="1">
        <p:scale>
          <a:sx n="104" d="100"/>
          <a:sy n="104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10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11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12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6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15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60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17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6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18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19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2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20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2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21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1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22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3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4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5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6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7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8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9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Digtal</a:t>
            </a:r>
            <a:r>
              <a:rPr lang="en-US" sz="1400" dirty="0">
                <a:solidFill>
                  <a:schemeClr val="tx1"/>
                </a:solidFill>
              </a:rPr>
              <a:t> Design and Computer Architecture:</a:t>
            </a:r>
            <a:r>
              <a:rPr lang="en-US" sz="1400" baseline="0" dirty="0">
                <a:solidFill>
                  <a:schemeClr val="tx1"/>
                </a:solidFill>
              </a:rPr>
              <a:t> ARM® Edition © 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168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Write an HDL module called minority. It receives three inputs, a, b, and c. It produces one output, y, that is TRUE if at least two of the inputs </a:t>
            </a:r>
            <a:r>
              <a:rPr lang="it-IT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are FALSE.</a:t>
            </a:r>
          </a:p>
          <a:p>
            <a:pPr algn="l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it-IT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4422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4.24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Sketch the state transition diagram for the FSM described by the following HDL code.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6338EC-AB9E-465B-8A18-0A6766FF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7" y="1761893"/>
            <a:ext cx="3211551" cy="463890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E983656-B6FC-4DD7-B851-17250D22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399" y="2909151"/>
            <a:ext cx="5155949" cy="21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048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14400"/>
            <a:ext cx="8229600" cy="8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4.25 </a:t>
            </a:r>
            <a:r>
              <a:rPr lang="en-US" sz="1800" b="0" i="0" u="none" strike="noStrike" baseline="0" dirty="0">
                <a:latin typeface="AdvOTbc475f09"/>
              </a:rPr>
              <a:t>Sketch the state transition diagram for the FSM described by the</a:t>
            </a:r>
          </a:p>
          <a:p>
            <a:pPr algn="l"/>
            <a:r>
              <a:rPr lang="en-US" sz="1800" b="0" i="0" u="none" strike="noStrike" baseline="0" dirty="0">
                <a:latin typeface="AdvOTbc475f09"/>
              </a:rPr>
              <a:t>following HDL code. An FSM of this nature is used in a branch predictor on some</a:t>
            </a:r>
          </a:p>
          <a:p>
            <a:pPr algn="l"/>
            <a:r>
              <a:rPr lang="it-IT" sz="1800" b="0" i="0" u="none" strike="noStrike" baseline="0" dirty="0" err="1">
                <a:latin typeface="AdvOTbc475f09"/>
              </a:rPr>
              <a:t>microprocessors</a:t>
            </a:r>
            <a:r>
              <a:rPr lang="it-IT" sz="1800" b="0" i="0" u="none" strike="noStrike" baseline="0" dirty="0">
                <a:latin typeface="AdvOTbc475f09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015912-82AB-4CAA-9750-207965D5B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251"/>
          <a:stretch/>
        </p:blipFill>
        <p:spPr>
          <a:xfrm>
            <a:off x="672456" y="2004588"/>
            <a:ext cx="3083273" cy="21230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033F0C-BBBA-4B00-B5F3-30C423F7F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481"/>
          <a:stretch/>
        </p:blipFill>
        <p:spPr>
          <a:xfrm>
            <a:off x="3894785" y="2004588"/>
            <a:ext cx="3083273" cy="29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65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14400"/>
            <a:ext cx="8229600" cy="87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4.25 </a:t>
            </a:r>
            <a:r>
              <a:rPr lang="en-US" sz="1800" b="0" i="0" u="none" strike="noStrike" baseline="0" dirty="0">
                <a:latin typeface="AdvOTbc475f09"/>
              </a:rPr>
              <a:t>Sketch the state transition diagram for the FSM described by the</a:t>
            </a:r>
          </a:p>
          <a:p>
            <a:pPr algn="l"/>
            <a:r>
              <a:rPr lang="en-US" sz="1800" b="0" i="0" u="none" strike="noStrike" baseline="0" dirty="0">
                <a:latin typeface="AdvOTbc475f09"/>
              </a:rPr>
              <a:t>following HDL code. An FSM of this nature is used in a branch predictor on some</a:t>
            </a:r>
          </a:p>
          <a:p>
            <a:pPr algn="l"/>
            <a:r>
              <a:rPr lang="it-IT" sz="1800" b="0" i="0" u="none" strike="noStrike" baseline="0" dirty="0" err="1">
                <a:latin typeface="AdvOTbc475f09"/>
              </a:rPr>
              <a:t>microprocessors</a:t>
            </a:r>
            <a:r>
              <a:rPr lang="it-IT" sz="1800" b="0" i="0" u="none" strike="noStrike" baseline="0" dirty="0">
                <a:latin typeface="AdvOTbc475f09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015912-82AB-4CAA-9750-207965D5B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251"/>
          <a:stretch/>
        </p:blipFill>
        <p:spPr>
          <a:xfrm>
            <a:off x="672456" y="2004588"/>
            <a:ext cx="3083273" cy="212303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75CA84F-3CAB-47E1-A8EA-9BD6D40D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882375"/>
            <a:ext cx="7805854" cy="18176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033F0C-BBBA-4B00-B5F3-30C423F7F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481"/>
          <a:stretch/>
        </p:blipFill>
        <p:spPr>
          <a:xfrm>
            <a:off x="3894785" y="2004588"/>
            <a:ext cx="3083273" cy="29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305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4.48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two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modules. Do they have the same function? Sketch the hardware each one implies.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86A15-124A-44CA-B429-689803A8E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029522"/>
            <a:ext cx="4326673" cy="3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61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4.48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two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modules. Do they have the same function? Sketch the hardware each one implies.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Si! Hanno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stessa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funzione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86A15-124A-44CA-B429-689803A8E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029522"/>
            <a:ext cx="4326673" cy="391407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F725F36-42FF-43F4-B88A-7C4C2E79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471" y="2965285"/>
            <a:ext cx="2676293" cy="15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23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4.49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Repeat Exercise 4.48 if the &lt;= is replaced by = in every assignment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3684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4.49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Repeat Exercise 4.48 if the &lt;= is replaced by = in every assignment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No! Non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hanno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stessa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funzione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A353FB-4997-4D51-AE1E-5919BE16E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175" y="2951356"/>
            <a:ext cx="2274849" cy="31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05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9DF2A-62CB-40D9-9D3C-55C6A16B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70" y="2582096"/>
            <a:ext cx="4192859" cy="15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99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sensitivity list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dell’always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49DF2A-62CB-40D9-9D3C-55C6A16B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70" y="2582096"/>
            <a:ext cx="4192859" cy="15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60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E14154-070D-4481-9EB3-AB755C860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92" y="2067502"/>
            <a:ext cx="5620215" cy="2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3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168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Write an HDL module called minority. It receives three inputs, a, b, and c. It produces one output, y, that is TRUE if at least two of the inputs </a:t>
            </a:r>
            <a:r>
              <a:rPr lang="it-IT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are FALSE.</a:t>
            </a:r>
          </a:p>
          <a:p>
            <a:pPr algn="l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it-IT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ourierNew"/>
              </a:rPr>
              <a:t>module minority(input logic a, b, c, </a:t>
            </a:r>
            <a:r>
              <a:rPr lang="it-IT" sz="1800" b="0" i="0" u="none" strike="noStrike" baseline="0" dirty="0">
                <a:latin typeface="CourierNew"/>
              </a:rPr>
              <a:t>output </a:t>
            </a:r>
            <a:r>
              <a:rPr lang="it-IT" sz="1800" b="0" i="0" u="none" strike="noStrike" baseline="0" dirty="0" err="1">
                <a:latin typeface="CourierNew"/>
              </a:rPr>
              <a:t>logic</a:t>
            </a:r>
            <a:r>
              <a:rPr lang="it-IT" sz="1800" b="0" i="0" u="none" strike="noStrike" baseline="0" dirty="0">
                <a:latin typeface="CourierNew"/>
              </a:rPr>
              <a:t> y);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</a:t>
            </a:r>
            <a:r>
              <a:rPr lang="it-IT" sz="1800" b="0" i="0" u="none" strike="noStrike" baseline="0" dirty="0" err="1">
                <a:latin typeface="CourierNew"/>
              </a:rPr>
              <a:t>assign</a:t>
            </a:r>
            <a:r>
              <a:rPr lang="it-IT" sz="1800" b="0" i="0" u="none" strike="noStrike" baseline="0" dirty="0">
                <a:latin typeface="CourierNew"/>
              </a:rPr>
              <a:t> y = ~a &amp; ~b | ~a &amp; ~c | ~b &amp; ~c;</a:t>
            </a:r>
          </a:p>
          <a:p>
            <a:pPr algn="l"/>
            <a:r>
              <a:rPr lang="it-IT" sz="1800" b="0" i="0" u="none" strike="noStrike" baseline="0" dirty="0" err="1">
                <a:latin typeface="CourierNew"/>
              </a:rPr>
              <a:t>endmodule</a:t>
            </a:r>
            <a:endParaRPr lang="it-IT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6323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sensitivity list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dell’always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soluzioni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	always(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oppure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always_comb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E14154-070D-4481-9EB3-AB755C860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92" y="2067502"/>
            <a:ext cx="5620215" cy="2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09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350B0F-35F5-4337-933C-E5D5FD59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35092"/>
            <a:ext cx="5486400" cy="27878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0270D4-436A-43E5-A57E-3320924547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67"/>
          <a:stretch/>
        </p:blipFill>
        <p:spPr>
          <a:xfrm>
            <a:off x="1921727" y="4599157"/>
            <a:ext cx="4995746" cy="1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978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4.50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modules show errors that the authors have seen students make in the laboratory. Explain the error in each module and show how to fix it.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Risposta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 algn="l">
              <a:buAutoNum type="arabicParenR"/>
            </a:pP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out1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out2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non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sono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assegnati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in tutti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casi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nell’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always_comb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.</a:t>
            </a:r>
          </a:p>
          <a:p>
            <a:pPr marL="342900" indent="-342900" algn="l">
              <a:buAutoNum type="arabicParenR"/>
            </a:pP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Manca</a:t>
            </a:r>
            <a:r>
              <a:rPr lang="en-US" sz="1800" b="0" u="none" strike="noStrike" baseline="0" dirty="0">
                <a:latin typeface="Times New Roman" panose="02020603050405020304" pitchFamily="18" charset="0"/>
              </a:rPr>
              <a:t> il </a:t>
            </a:r>
            <a:r>
              <a:rPr lang="en-US" sz="1800" b="0" u="none" strike="noStrike" baseline="0" dirty="0" err="1">
                <a:latin typeface="Times New Roman" panose="02020603050405020304" pitchFamily="18" charset="0"/>
              </a:rPr>
              <a:t>segnale</a:t>
            </a:r>
            <a:r>
              <a:rPr lang="en-US" sz="1800" b="0" u="none" strike="noStrike" baseline="0" dirty="0">
                <a:latin typeface="Times New Roman" panose="02020603050405020304" pitchFamily="18" charset="0"/>
              </a:rPr>
              <a:t> di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reset</a:t>
            </a:r>
            <a:endParaRPr lang="en-US" sz="1800" b="0" u="none" strike="noStrike" baseline="0" dirty="0">
              <a:latin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350B0F-35F5-4337-933C-E5D5FD59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35092"/>
            <a:ext cx="5486400" cy="27878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40270D4-436A-43E5-A57E-3320924547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67"/>
          <a:stretch/>
        </p:blipFill>
        <p:spPr>
          <a:xfrm>
            <a:off x="1921727" y="4599157"/>
            <a:ext cx="4995746" cy="1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5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111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4.6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Write an HDL module for a hexadecimal seven-segment display decoder. The decoder should handle the digits A, B, C, D, E, and F as well as 0–9.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9281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111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4.6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Write an HDL module for a hexadecimal seven-segment display decoder. The decoder should handle the digits A, B, C, D, E, and F as well as 0–9.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259591-B958-4227-B27B-465FF68B8002}"/>
              </a:ext>
            </a:extLst>
          </p:cNvPr>
          <p:cNvSpPr txBox="1"/>
          <p:nvPr/>
        </p:nvSpPr>
        <p:spPr>
          <a:xfrm>
            <a:off x="1167900" y="1904136"/>
            <a:ext cx="655470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0" i="0" u="none" strike="noStrike" baseline="0" dirty="0" err="1">
                <a:latin typeface="CourierNew"/>
              </a:rPr>
              <a:t>module</a:t>
            </a:r>
            <a:r>
              <a:rPr lang="it-IT" sz="1400" b="0" i="0" u="none" strike="noStrike" baseline="0" dirty="0">
                <a:latin typeface="CourierNew"/>
              </a:rPr>
              <a:t> </a:t>
            </a:r>
            <a:r>
              <a:rPr lang="it-IT" sz="1400" b="0" i="0" u="none" strike="noStrike" baseline="0" dirty="0" err="1">
                <a:latin typeface="CourierNew"/>
              </a:rPr>
              <a:t>sevenseg</a:t>
            </a:r>
            <a:r>
              <a:rPr lang="it-IT" sz="1400" b="0" i="0" u="none" strike="noStrike" baseline="0" dirty="0">
                <a:latin typeface="CourierNew"/>
              </a:rPr>
              <a:t>(input </a:t>
            </a:r>
            <a:r>
              <a:rPr lang="it-IT" sz="1400" b="0" i="0" u="none" strike="noStrike" baseline="0" dirty="0" err="1">
                <a:latin typeface="CourierNew"/>
              </a:rPr>
              <a:t>logic</a:t>
            </a:r>
            <a:r>
              <a:rPr lang="it-IT" sz="1400" b="0" i="0" u="none" strike="noStrike" baseline="0" dirty="0">
                <a:latin typeface="CourierNew"/>
              </a:rPr>
              <a:t> [3:0] data,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                output </a:t>
            </a:r>
            <a:r>
              <a:rPr lang="it-IT" sz="1400" b="0" i="0" u="none" strike="noStrike" baseline="0" dirty="0" err="1">
                <a:latin typeface="CourierNew"/>
              </a:rPr>
              <a:t>logic</a:t>
            </a:r>
            <a:r>
              <a:rPr lang="it-IT" sz="1400" b="0" i="0" u="none" strike="noStrike" baseline="0" dirty="0">
                <a:latin typeface="CourierNew"/>
              </a:rPr>
              <a:t> [6:0]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);</a:t>
            </a:r>
          </a:p>
          <a:p>
            <a:pPr algn="l"/>
            <a:r>
              <a:rPr lang="it-IT" sz="1400" b="0" i="0" u="none" strike="noStrike" baseline="0" dirty="0" err="1">
                <a:latin typeface="CourierNew"/>
              </a:rPr>
              <a:t>always_comb</a:t>
            </a:r>
            <a:endParaRPr lang="it-IT" sz="1400" b="0" i="0" u="none" strike="noStrike" baseline="0" dirty="0">
              <a:latin typeface="CourierNew"/>
            </a:endParaRP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case (data)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// </a:t>
            </a:r>
            <a:r>
              <a:rPr lang="it-IT" sz="1400" b="0" i="0" u="none" strike="noStrike" baseline="0" dirty="0" err="1">
                <a:latin typeface="CourierNew"/>
              </a:rPr>
              <a:t>abc_defg</a:t>
            </a:r>
            <a:endParaRPr lang="it-IT" sz="1400" b="0" i="0" u="none" strike="noStrike" baseline="0" dirty="0">
              <a:latin typeface="CourierNew"/>
            </a:endParaRP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4'h0: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7'b111_1110;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4'h1: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7'b011_0000;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4'h2: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7'b110_1101;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4'h3: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7'b111_1001;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4'h4: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7'b011_0011;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4'h5: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7'b101_1011;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4'h6: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7'b101_1111;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4'h7: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7'b111_0000;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4'h8: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7'b111_1111;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4'h9: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7'b111_0011;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4'ha: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7'b111_0111;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4'hb: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7'b001_1111;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4'hc: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7'b000_1101;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4'hd: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7'b011_1101;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4'he: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7'b100_1111;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	4'hf: </a:t>
            </a:r>
            <a:r>
              <a:rPr lang="it-IT" sz="1400" b="0" i="0" u="none" strike="noStrike" baseline="0" dirty="0" err="1">
                <a:latin typeface="CourierNew"/>
              </a:rPr>
              <a:t>segments</a:t>
            </a:r>
            <a:r>
              <a:rPr lang="it-IT" sz="1400" b="0" i="0" u="none" strike="noStrike" baseline="0" dirty="0">
                <a:latin typeface="CourierNew"/>
              </a:rPr>
              <a:t> = 7'b100_0111;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	</a:t>
            </a:r>
            <a:r>
              <a:rPr lang="it-IT" sz="1400" b="0" i="0" u="none" strike="noStrike" baseline="0" dirty="0" err="1">
                <a:latin typeface="CourierNew"/>
              </a:rPr>
              <a:t>endcase</a:t>
            </a:r>
            <a:endParaRPr lang="it-IT" sz="1400" b="0" i="0" u="none" strike="noStrike" baseline="0" dirty="0">
              <a:latin typeface="CourierNew"/>
            </a:endParaRPr>
          </a:p>
          <a:p>
            <a:pPr algn="l"/>
            <a:r>
              <a:rPr lang="it-IT" sz="1400" b="0" i="0" u="none" strike="noStrike" baseline="0" dirty="0" err="1">
                <a:latin typeface="CourierNew"/>
              </a:rPr>
              <a:t>endmodule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7434723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self-checking testbench for Exercise 4.6. 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4215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self-checking testbench for Exercise 4.6. 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CCE78E-7B0A-4E0F-B7EC-2D6306331B3F}"/>
              </a:ext>
            </a:extLst>
          </p:cNvPr>
          <p:cNvSpPr txBox="1"/>
          <p:nvPr/>
        </p:nvSpPr>
        <p:spPr>
          <a:xfrm>
            <a:off x="1892178" y="1661786"/>
            <a:ext cx="65547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0" i="0" u="none" strike="noStrike" baseline="0" dirty="0" err="1">
                <a:latin typeface="CourierNew"/>
              </a:rPr>
              <a:t>module</a:t>
            </a:r>
            <a:r>
              <a:rPr lang="it-IT" sz="1400" b="0" i="0" u="none" strike="noStrike" baseline="0" dirty="0">
                <a:latin typeface="CourierNew"/>
              </a:rPr>
              <a:t> ex4_7_testbench();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   </a:t>
            </a:r>
            <a:r>
              <a:rPr lang="it-IT" sz="1400" b="0" i="0" u="none" strike="noStrike" baseline="0" dirty="0" err="1">
                <a:latin typeface="CourierNew"/>
              </a:rPr>
              <a:t>logic</a:t>
            </a:r>
            <a:r>
              <a:rPr lang="it-IT" sz="1400" b="0" i="0" u="none" strike="noStrike" baseline="0" dirty="0">
                <a:latin typeface="CourierNew"/>
              </a:rPr>
              <a:t> </a:t>
            </a:r>
            <a:r>
              <a:rPr lang="it-IT" sz="1400" b="0" i="0" u="none" strike="noStrike" baseline="0" dirty="0" err="1">
                <a:latin typeface="CourierNew"/>
              </a:rPr>
              <a:t>clk</a:t>
            </a:r>
            <a:r>
              <a:rPr lang="it-IT" sz="1400" b="0" i="0" u="none" strike="noStrike" baseline="0" dirty="0">
                <a:latin typeface="CourierNew"/>
              </a:rPr>
              <a:t>, reset;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   </a:t>
            </a:r>
            <a:r>
              <a:rPr lang="it-IT" sz="1400" b="0" i="0" u="none" strike="noStrike" baseline="0" dirty="0" err="1">
                <a:latin typeface="CourierNew"/>
              </a:rPr>
              <a:t>logic</a:t>
            </a:r>
            <a:r>
              <a:rPr lang="it-IT" sz="1400" b="0" i="0" u="none" strike="noStrike" baseline="0" dirty="0">
                <a:latin typeface="CourierNew"/>
              </a:rPr>
              <a:t> [3:0] data;</a:t>
            </a: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   </a:t>
            </a:r>
            <a:r>
              <a:rPr lang="it-IT" sz="1400" b="0" i="0" u="none" strike="noStrike" baseline="0" dirty="0" err="1">
                <a:latin typeface="CourierNew"/>
              </a:rPr>
              <a:t>logic</a:t>
            </a:r>
            <a:r>
              <a:rPr lang="it-IT" sz="1400" b="0" i="0" u="none" strike="noStrike" baseline="0" dirty="0">
                <a:latin typeface="CourierNew"/>
              </a:rPr>
              <a:t> [6:0] s;</a:t>
            </a:r>
          </a:p>
          <a:p>
            <a:pPr algn="l"/>
            <a:endParaRPr lang="it-IT" sz="1400" dirty="0">
              <a:latin typeface="CourierNew"/>
            </a:endParaRPr>
          </a:p>
          <a:p>
            <a:pPr algn="l"/>
            <a:r>
              <a:rPr lang="it-IT" sz="1400" b="0" i="0" u="none" strike="noStrike" baseline="0" dirty="0">
                <a:latin typeface="CourierNew"/>
              </a:rPr>
              <a:t>// </a:t>
            </a:r>
            <a:r>
              <a:rPr lang="it-IT" sz="1400" b="0" i="0" u="none" strike="noStrike" baseline="0" dirty="0" err="1">
                <a:latin typeface="CourierNew"/>
              </a:rPr>
              <a:t>instantiate</a:t>
            </a:r>
            <a:r>
              <a:rPr lang="it-IT" sz="1400" b="0" i="0" u="none" strike="noStrike" baseline="0" dirty="0">
                <a:latin typeface="CourierNew"/>
              </a:rPr>
              <a:t> device under test</a:t>
            </a:r>
          </a:p>
          <a:p>
            <a:pPr algn="l"/>
            <a:r>
              <a:rPr lang="it-IT" sz="1400" b="0" i="0" u="none" strike="noStrike" baseline="0" dirty="0" err="1">
                <a:latin typeface="CourierNew"/>
              </a:rPr>
              <a:t>sevenseg</a:t>
            </a:r>
            <a:r>
              <a:rPr lang="it-IT" sz="1400" b="0" i="0" u="none" strike="noStrike" baseline="0" dirty="0">
                <a:latin typeface="CourierNew"/>
              </a:rPr>
              <a:t> </a:t>
            </a:r>
            <a:r>
              <a:rPr lang="it-IT" sz="1400" b="0" i="0" u="none" strike="noStrike" baseline="0" dirty="0" err="1">
                <a:latin typeface="CourierNew"/>
              </a:rPr>
              <a:t>dut</a:t>
            </a:r>
            <a:r>
              <a:rPr lang="it-IT" sz="1400" b="0" i="0" u="none" strike="noStrike" baseline="0" dirty="0">
                <a:latin typeface="CourierNew"/>
              </a:rPr>
              <a:t>(data, s);</a:t>
            </a:r>
          </a:p>
          <a:p>
            <a:pPr algn="l"/>
            <a:endParaRPr lang="it-IT" sz="1400" b="0" i="0" u="none" strike="noStrike" baseline="0" dirty="0">
              <a:latin typeface="CourierNew"/>
            </a:endParaRPr>
          </a:p>
          <a:p>
            <a:pPr algn="l"/>
            <a:r>
              <a:rPr lang="en-US" sz="1400" dirty="0">
                <a:latin typeface="Courier New" pitchFamily="49" charset="0"/>
              </a:rPr>
              <a:t>initial begin </a:t>
            </a:r>
            <a:r>
              <a:rPr lang="en-US" sz="1400" b="1" dirty="0">
                <a:latin typeface="Courier New" pitchFamily="49" charset="0"/>
              </a:rPr>
              <a:t>// apply inputs, check results one at a time</a:t>
            </a:r>
            <a:endParaRPr lang="it-IT" sz="1400" b="0" i="0" u="none" strike="noStrike" baseline="0" dirty="0">
              <a:latin typeface="CourierNew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data = 4’h0;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if (s !==</a:t>
            </a:r>
            <a:r>
              <a:rPr lang="it-IT" sz="1400" b="0" i="0" u="none" strike="noStrike" baseline="0" dirty="0">
                <a:latin typeface="CourierNew"/>
              </a:rPr>
              <a:t> 7'b111_1110</a:t>
            </a:r>
            <a:r>
              <a:rPr lang="en-US" sz="1400" dirty="0">
                <a:latin typeface="Courier New" pitchFamily="49" charset="0"/>
              </a:rPr>
              <a:t>) $display(“0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data = 4’h1;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if (s !==</a:t>
            </a:r>
            <a:r>
              <a:rPr lang="it-IT" sz="1400" b="0" i="0" u="none" strike="noStrike" baseline="0" dirty="0">
                <a:latin typeface="CourierNew"/>
              </a:rPr>
              <a:t> 7'b011_0000</a:t>
            </a:r>
            <a:r>
              <a:rPr lang="en-US" sz="1400" dirty="0">
                <a:latin typeface="Courier New" pitchFamily="49" charset="0"/>
              </a:rPr>
              <a:t>) $display(“1 failed.");</a:t>
            </a:r>
          </a:p>
          <a:p>
            <a:r>
              <a:rPr lang="en-US" sz="1400" dirty="0">
                <a:latin typeface="Courier New" pitchFamily="49" charset="0"/>
              </a:rPr>
              <a:t> data = 4’h2; #10;</a:t>
            </a:r>
          </a:p>
          <a:p>
            <a:r>
              <a:rPr lang="en-US" sz="1400" dirty="0">
                <a:latin typeface="Courier New" pitchFamily="49" charset="0"/>
              </a:rPr>
              <a:t> if (s !==</a:t>
            </a:r>
            <a:r>
              <a:rPr lang="it-IT" sz="1400" b="0" i="0" u="none" strike="noStrike" baseline="0" dirty="0">
                <a:latin typeface="CourierNew"/>
              </a:rPr>
              <a:t> 7'b110_1101</a:t>
            </a:r>
            <a:r>
              <a:rPr lang="en-US" sz="1400" dirty="0">
                <a:latin typeface="Courier New" pitchFamily="49" charset="0"/>
              </a:rPr>
              <a:t>) $display(“2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…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 New" pitchFamily="49" charset="0"/>
              </a:rPr>
              <a:t>endmodule</a:t>
            </a:r>
            <a:r>
              <a:rPr lang="en-US" sz="1400" dirty="0">
                <a:latin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5965587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4.26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Write an HDL module for an SR latch.</a:t>
            </a:r>
          </a:p>
          <a:p>
            <a:pPr algn="l"/>
            <a:endParaRPr lang="it-IT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7159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4.26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Write an HDL module for an SR latch.</a:t>
            </a:r>
          </a:p>
          <a:p>
            <a:pPr algn="l"/>
            <a:endParaRPr lang="it-IT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ourierNew"/>
              </a:rPr>
              <a:t>module </a:t>
            </a:r>
            <a:r>
              <a:rPr lang="en-US" sz="1800" b="0" i="0" u="none" strike="noStrike" baseline="0" dirty="0" err="1">
                <a:latin typeface="CourierNew"/>
              </a:rPr>
              <a:t>srlatch</a:t>
            </a:r>
            <a:r>
              <a:rPr lang="en-US" sz="1800" b="0" i="0" u="none" strike="noStrike" baseline="0" dirty="0">
                <a:latin typeface="CourierNew"/>
              </a:rPr>
              <a:t>(input logic s, r,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	  output </a:t>
            </a:r>
            <a:r>
              <a:rPr lang="it-IT" sz="1800" b="0" i="0" u="none" strike="noStrike" baseline="0" dirty="0" err="1">
                <a:latin typeface="CourierNew"/>
              </a:rPr>
              <a:t>logic</a:t>
            </a:r>
            <a:r>
              <a:rPr lang="it-IT" sz="1800" b="0" i="0" u="none" strike="noStrike" baseline="0" dirty="0">
                <a:latin typeface="CourierNew"/>
              </a:rPr>
              <a:t> q, </a:t>
            </a:r>
            <a:r>
              <a:rPr lang="it-IT" sz="1800" b="0" i="0" u="none" strike="noStrike" baseline="0" dirty="0" err="1">
                <a:latin typeface="CourierNew"/>
              </a:rPr>
              <a:t>qbar</a:t>
            </a:r>
            <a:r>
              <a:rPr lang="it-IT" sz="1800" b="0" i="0" u="none" strike="noStrike" baseline="0" dirty="0">
                <a:latin typeface="CourierNew"/>
              </a:rPr>
              <a:t>);</a:t>
            </a:r>
          </a:p>
          <a:p>
            <a:pPr algn="l"/>
            <a:endParaRPr lang="it-IT" sz="1800" b="0" i="0" u="none" strike="noStrike" baseline="0" dirty="0">
              <a:latin typeface="CourierNew"/>
            </a:endParaRPr>
          </a:p>
          <a:p>
            <a:pPr algn="l"/>
            <a:r>
              <a:rPr lang="it-IT" sz="1800" b="0" i="0" u="none" strike="noStrike" baseline="0" dirty="0" err="1">
                <a:latin typeface="CourierNew"/>
              </a:rPr>
              <a:t>always</a:t>
            </a:r>
            <a:r>
              <a:rPr lang="it-IT" sz="1800" b="0" i="0" u="none" strike="noStrike" baseline="0" dirty="0">
                <a:latin typeface="CourierNew"/>
              </a:rPr>
              <a:t> @(*)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case ({</a:t>
            </a:r>
            <a:r>
              <a:rPr lang="it-IT" sz="1800" b="0" i="0" u="none" strike="noStrike" baseline="0" dirty="0" err="1">
                <a:latin typeface="CourierNew"/>
              </a:rPr>
              <a:t>s,r</a:t>
            </a:r>
            <a:r>
              <a:rPr lang="it-IT" sz="1800" b="0" i="0" u="none" strike="noStrike" baseline="0" dirty="0">
                <a:latin typeface="CourierNew"/>
              </a:rPr>
              <a:t>})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	2'b01: {q, </a:t>
            </a:r>
            <a:r>
              <a:rPr lang="it-IT" sz="1800" b="0" i="0" u="none" strike="noStrike" baseline="0" dirty="0" err="1">
                <a:latin typeface="CourierNew"/>
              </a:rPr>
              <a:t>qbar</a:t>
            </a:r>
            <a:r>
              <a:rPr lang="it-IT" sz="1800" b="0" i="0" u="none" strike="noStrike" baseline="0" dirty="0">
                <a:latin typeface="CourierNew"/>
              </a:rPr>
              <a:t>} = 2'b01;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	2'b10: {q, </a:t>
            </a:r>
            <a:r>
              <a:rPr lang="it-IT" sz="1800" b="0" i="0" u="none" strike="noStrike" baseline="0" dirty="0" err="1">
                <a:latin typeface="CourierNew"/>
              </a:rPr>
              <a:t>qbar</a:t>
            </a:r>
            <a:r>
              <a:rPr lang="it-IT" sz="1800" b="0" i="0" u="none" strike="noStrike" baseline="0" dirty="0">
                <a:latin typeface="CourierNew"/>
              </a:rPr>
              <a:t>} = 2'b10;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	2'b11: {q, </a:t>
            </a:r>
            <a:r>
              <a:rPr lang="it-IT" sz="1800" b="0" i="0" u="none" strike="noStrike" baseline="0" dirty="0" err="1">
                <a:latin typeface="CourierNew"/>
              </a:rPr>
              <a:t>qbar</a:t>
            </a:r>
            <a:r>
              <a:rPr lang="it-IT" sz="1800" b="0" i="0" u="none" strike="noStrike" baseline="0" dirty="0">
                <a:latin typeface="CourierNew"/>
              </a:rPr>
              <a:t>} = 2'b00;</a:t>
            </a:r>
          </a:p>
          <a:p>
            <a:pPr algn="l"/>
            <a:r>
              <a:rPr lang="it-IT" sz="1800" b="0" i="0" u="none" strike="noStrike" baseline="0" dirty="0">
                <a:latin typeface="CourierNew"/>
              </a:rPr>
              <a:t>	</a:t>
            </a:r>
            <a:r>
              <a:rPr lang="it-IT" sz="1800" b="0" i="0" u="none" strike="noStrike" baseline="0" dirty="0" err="1">
                <a:latin typeface="CourierNew"/>
              </a:rPr>
              <a:t>endcase</a:t>
            </a:r>
            <a:endParaRPr lang="it-IT" sz="1800" b="0" i="0" u="none" strike="noStrike" baseline="0" dirty="0">
              <a:latin typeface="CourierNew"/>
            </a:endParaRPr>
          </a:p>
          <a:p>
            <a:pPr algn="l"/>
            <a:r>
              <a:rPr lang="it-IT" sz="1800" b="0" i="0" u="none" strike="noStrike" baseline="0" dirty="0" err="1">
                <a:latin typeface="CourierNew"/>
              </a:rPr>
              <a:t>endmodule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3269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0" i="0" u="none" strike="noStrike" baseline="0" dirty="0">
                <a:solidFill>
                  <a:srgbClr val="0081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4.24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Sketch the state transition diagram for the FSM described by the following HDL code.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0" i="0" u="none" strike="noStrike" baseline="0" dirty="0" err="1">
                <a:solidFill>
                  <a:schemeClr val="accent1"/>
                </a:solidFill>
                <a:latin typeface="AdvOTb18868a6.B"/>
              </a:rPr>
              <a:t>Exercises</a:t>
            </a:r>
            <a:endParaRPr lang="en-US" sz="44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6338EC-AB9E-465B-8A18-0A6766FF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7" y="1761893"/>
            <a:ext cx="3211551" cy="4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138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</TotalTime>
  <Words>1063</Words>
  <Application>Microsoft Office PowerPoint</Application>
  <PresentationFormat>Presentazione su schermo (4:3)</PresentationFormat>
  <Paragraphs>259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AdvOTb18868a6.B</vt:lpstr>
      <vt:lpstr>AdvOTbc475f09</vt:lpstr>
      <vt:lpstr>Arial</vt:lpstr>
      <vt:lpstr>Calibri</vt:lpstr>
      <vt:lpstr>Courier New</vt:lpstr>
      <vt:lpstr>CourierNew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115</cp:revision>
  <dcterms:created xsi:type="dcterms:W3CDTF">2012-08-07T04:56:47Z</dcterms:created>
  <dcterms:modified xsi:type="dcterms:W3CDTF">2021-12-16T19:16:08Z</dcterms:modified>
</cp:coreProperties>
</file>