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E/BkmvSHQcyj8qE0yPiHYdQg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D5716F-C45B-48CE-8D95-DC78D70F65AB}">
  <a:tblStyle styleId="{55D5716F-C45B-48CE-8D95-DC78D70F65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9600" y="5943600"/>
            <a:ext cx="773569" cy="86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1"/>
          <p:cNvSpPr txBox="1"/>
          <p:nvPr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&lt;</a:t>
            </a: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1"/>
          <p:cNvSpPr txBox="1"/>
          <p:nvPr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Design and Computer Architecture: ARM® Edition © 2015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9600" y="5943600"/>
            <a:ext cx="773569" cy="86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2"/>
          <p:cNvSpPr txBox="1"/>
          <p:nvPr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&lt;</a:t>
            </a: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Design and Computer Architecture: ARM® Edition © 2015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6858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648200" y="1219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3" type="body"/>
          </p:nvPr>
        </p:nvSpPr>
        <p:spPr>
          <a:xfrm>
            <a:off x="4648200" y="3771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‹#›</a:t>
            </a:fld>
            <a:r>
              <a:rPr lang="en-US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‹#›</a:t>
            </a:fld>
            <a:r>
              <a:rPr lang="en-US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685800" y="1219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4648200" y="1219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3" type="body"/>
          </p:nvPr>
        </p:nvSpPr>
        <p:spPr>
          <a:xfrm>
            <a:off x="685800" y="3771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4" type="body"/>
          </p:nvPr>
        </p:nvSpPr>
        <p:spPr>
          <a:xfrm>
            <a:off x="4648200" y="3771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‹#›</a:t>
            </a:fld>
            <a:r>
              <a:rPr lang="en-US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6858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46482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‹#›</a:t>
            </a:fld>
            <a:r>
              <a:rPr lang="en-US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6858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2" type="body"/>
          </p:nvPr>
        </p:nvSpPr>
        <p:spPr>
          <a:xfrm>
            <a:off x="46482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‹#›</a:t>
            </a:fld>
            <a:r>
              <a:rPr lang="en-US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point floats to the right of the most significant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decimal scientific notation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write 273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scientific notation: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273 = 2.73 × 10</a:t>
            </a:r>
            <a:r>
              <a:rPr b="1" baseline="3000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a number is written in scientific notation 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± M × B</a:t>
            </a:r>
            <a:r>
              <a:rPr b="1" baseline="3000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Char char="–"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Char char="–"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Char char="–"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example, M = 2.73, B = 10, and E =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 precision: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sign bit, 5 exponent bits, 10 fraction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=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minimum strictly positive (subnormal) value is 2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−24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≈ 5.96 × 10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−8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minimum positive normal value is 2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−14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≈ 6.10 × 10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−5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maximum representable value is (2−2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−10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) × 2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= 65504.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Single-Precision: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32-bit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sign bit, 8 exponent bits, 23 fraction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= 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minimum strictly positive (subnormal) value is 2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−149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≈ 1.4 × 10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−45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minimum positive normal value is 2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−126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≈ 1.1 × 10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−38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maximum representable value is (2−2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−23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) × 2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127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= 3.4 × 10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+38</a:t>
            </a:r>
            <a:endParaRPr b="0" i="0" sz="2400" u="none" cap="none" strike="noStrike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Double-Precision: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64-bit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sign bit, 11 exponent bits, 52 fraction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=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minimum is 2.2 × 10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−308</a:t>
            </a: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maximum representable value is 1.79 × 10</a:t>
            </a:r>
            <a:r>
              <a:rPr b="0" baseline="30000" i="0" lang="en-US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+308</a:t>
            </a:r>
            <a:endParaRPr b="0" i="0" sz="2400" u="none" cap="none" strike="noStrike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number too large to be represented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Underflow: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too small to be represented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Rounding modes: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Toward zero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nearest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round 1.100101 (1.578125)  to only 3 fraction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Down: 		1.100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Up: 		1.101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Toward zero:	1.100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nearest:	1.101 (1.625 is closer to 1.578125 than 1.5 is)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Floating-Point: Rounding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exponent and fraction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Prepend leading 1 to form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exponents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smaller mantissa if necessary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mantissas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mantissa and adjust exponent if necessary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 exponent and fraction back into floating-point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Addition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following floating-point numbers: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0x3FC00000     (1.5 = 1.5*2^0)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0x40500000     (3.25 = 1.625*2^1)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Addition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16"/>
          <p:cNvGraphicFramePr/>
          <p:nvPr/>
        </p:nvGraphicFramePr>
        <p:xfrm>
          <a:off x="1905000" y="1524000"/>
          <a:ext cx="4886325" cy="1611312"/>
        </p:xfrm>
        <a:graphic>
          <a:graphicData uri="http://schemas.openxmlformats.org/presentationml/2006/ole">
            <mc:AlternateContent>
              <mc:Choice Requires="v">
                <p:oleObj r:id="rId4" imgH="1611312" imgW="4886325" progId="Visio.Drawing.6" spid="_x0000_s1">
                  <p:embed/>
                </p:oleObj>
              </mc:Choice>
              <mc:Fallback>
                <p:oleObj r:id="rId5" imgH="1611312" imgW="4886325" progId="Visio.Drawing.6">
                  <p:embed/>
                  <p:pic>
                    <p:nvPicPr>
                      <p:cNvPr id="184" name="Google Shape;184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05000" y="1524000"/>
                        <a:ext cx="4886325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Google Shape;185;p16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Extract exponent and fraction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first number (N1): 	     S = 0, E = 127, F = 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second number (N2):     S = 0, E = 128, F = .101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Prepend leading 1 to form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N1:	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N2:	1.101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Addition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Compare exponents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127 – 128 = -1, so shift N1 right by 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Shift smaller mantissa if necessary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shift N1’s mantissa: 1.1 &gt;&gt; 1 = 0.11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(× 2</a:t>
            </a:r>
            <a:r>
              <a:rPr b="0" baseline="3000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	Add mantissas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0.11   × 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	        +	1.101 × 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	          10.011  × 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7"/>
          <p:cNvCxnSpPr/>
          <p:nvPr/>
        </p:nvCxnSpPr>
        <p:spPr>
          <a:xfrm rot="10800000">
            <a:off x="1981200" y="5029200"/>
            <a:ext cx="205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1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Addition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18"/>
          <p:cNvGraphicFramePr/>
          <p:nvPr/>
        </p:nvGraphicFramePr>
        <p:xfrm>
          <a:off x="838200" y="4267200"/>
          <a:ext cx="7477125" cy="1246188"/>
        </p:xfrm>
        <a:graphic>
          <a:graphicData uri="http://schemas.openxmlformats.org/presentationml/2006/ole">
            <mc:AlternateContent>
              <mc:Choice Requires="v">
                <p:oleObj r:id="rId4" imgH="1246188" imgW="7477125" progId="Visio.Drawing.6" spid="_x0000_s1">
                  <p:embed/>
                </p:oleObj>
              </mc:Choice>
              <mc:Fallback>
                <p:oleObj r:id="rId5" imgH="1246188" imgW="7477125" progId="Visio.Drawing.6">
                  <p:embed/>
                  <p:pic>
                    <p:nvPicPr>
                      <p:cNvPr id="202" name="Google Shape;202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8200" y="4267200"/>
                        <a:ext cx="7477125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" name="Google Shape;203;p18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	Normalize mantissa and adjust exponent if necessary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10.011 × 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1.0011 × 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baseline="3000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	Round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 need (fits in 23 bits)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	Assemble exponent and fraction back into floating-point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 = 0, E = 2 + 127 = 129 = 10000001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 = 001100..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hexadecimal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0x40980000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Addition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533400" y="1137719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 degli esponenti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Prodotto delle mantisse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Normalizzazione del risultato (se necessario)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457200" y="68759"/>
            <a:ext cx="7924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Moltiplicazione Floating-Point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2"/>
          <p:cNvGraphicFramePr/>
          <p:nvPr/>
        </p:nvGraphicFramePr>
        <p:xfrm>
          <a:off x="1037492" y="1447800"/>
          <a:ext cx="7772400" cy="1295400"/>
        </p:xfrm>
        <a:graphic>
          <a:graphicData uri="http://schemas.openxmlformats.org/presentationml/2006/ole">
            <mc:AlternateContent>
              <mc:Choice Requires="v">
                <p:oleObj r:id="rId4" imgH="1295400" imgW="7772400" progId="Visio.Drawing.6" spid="_x0000_s1">
                  <p:embed/>
                </p:oleObj>
              </mc:Choice>
              <mc:Fallback>
                <p:oleObj r:id="rId5" imgH="1295400" imgW="7772400" progId="Visio.Drawing.6">
                  <p:embed/>
                  <p:pic>
                    <p:nvPicPr>
                      <p:cNvPr id="67" name="Google Shape;67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37492" y="1447800"/>
                        <a:ext cx="7772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Google Shape;68;p2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the value 228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a 32-bit floating point representation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show three versions – final version is called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754 	floating-point standard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3"/>
          <p:cNvGraphicFramePr/>
          <p:nvPr/>
        </p:nvGraphicFramePr>
        <p:xfrm>
          <a:off x="533400" y="4660900"/>
          <a:ext cx="7696200" cy="1282700"/>
        </p:xfrm>
        <a:graphic>
          <a:graphicData uri="http://schemas.openxmlformats.org/presentationml/2006/ole">
            <mc:AlternateContent>
              <mc:Choice Requires="v">
                <p:oleObj r:id="rId4" imgH="1282700" imgW="7696200" progId="Visio.Drawing.6" spid="_x0000_s1">
                  <p:embed/>
                </p:oleObj>
              </mc:Choice>
              <mc:Fallback>
                <p:oleObj r:id="rId5" imgH="1282700" imgW="7696200" progId="Visio.Drawing.6">
                  <p:embed/>
                  <p:pic>
                    <p:nvPicPr>
                      <p:cNvPr id="76" name="Google Shape;76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3400" y="4660900"/>
                        <a:ext cx="7696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Google Shape;77;p3"/>
          <p:cNvSpPr/>
          <p:nvPr/>
        </p:nvSpPr>
        <p:spPr>
          <a:xfrm>
            <a:off x="76200" y="7620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457200" y="9144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decimal to binary (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don’t reverse  steps 1 &amp; 2!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228</a:t>
            </a:r>
            <a:r>
              <a:rPr b="1" baseline="-2500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11100100</a:t>
            </a:r>
            <a:r>
              <a:rPr b="1" baseline="-2500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number in “binary scientific notation”: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11100100</a:t>
            </a:r>
            <a:r>
              <a:rPr b="1" baseline="-2500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1.11001</a:t>
            </a:r>
            <a:r>
              <a:rPr b="1" baseline="-2500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× 2</a:t>
            </a:r>
            <a:r>
              <a:rPr b="1" baseline="3000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in each field of the 32-bit floating point number: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sign bit is positive (0)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8 exponent bits represent the value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remaining 23 bits are the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Representation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4"/>
          <p:cNvGraphicFramePr/>
          <p:nvPr/>
        </p:nvGraphicFramePr>
        <p:xfrm>
          <a:off x="609600" y="4495800"/>
          <a:ext cx="8077200" cy="1346200"/>
        </p:xfrm>
        <a:graphic>
          <a:graphicData uri="http://schemas.openxmlformats.org/presentationml/2006/ole">
            <mc:AlternateContent>
              <mc:Choice Requires="v">
                <p:oleObj r:id="rId4" imgH="1346200" imgW="8077200" progId="Visio.Drawing.6" spid="_x0000_s1">
                  <p:embed/>
                </p:oleObj>
              </mc:Choice>
              <mc:Fallback>
                <p:oleObj r:id="rId5" imgH="1346200" imgW="8077200" progId="Visio.Drawing.6">
                  <p:embed/>
                  <p:pic>
                    <p:nvPicPr>
                      <p:cNvPr id="85" name="Google Shape;85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9600" y="4495800"/>
                        <a:ext cx="80772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Google Shape;86;p4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bit of the mantissa is always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228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11100100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11001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no need to store it: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leading 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just fraction bits in 23-bit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Representation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5"/>
          <p:cNvGraphicFramePr/>
          <p:nvPr/>
        </p:nvGraphicFramePr>
        <p:xfrm>
          <a:off x="685800" y="3619228"/>
          <a:ext cx="7924800" cy="1694135"/>
        </p:xfrm>
        <a:graphic>
          <a:graphicData uri="http://schemas.openxmlformats.org/presentationml/2006/ole">
            <mc:AlternateContent>
              <mc:Choice Requires="v">
                <p:oleObj r:id="rId4" imgH="1694135" imgW="7924800" progId="Visio.Drawing.6" spid="_x0000_s1">
                  <p:embed/>
                </p:oleObj>
              </mc:Choice>
              <mc:Fallback>
                <p:oleObj r:id="rId5" imgH="1694135" imgW="7924800" progId="Visio.Drawing.6">
                  <p:embed/>
                  <p:pic>
                    <p:nvPicPr>
                      <p:cNvPr id="94" name="Google Shape;94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85800" y="3619228"/>
                        <a:ext cx="7924800" cy="1694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Google Shape;95;p5"/>
          <p:cNvSpPr/>
          <p:nvPr/>
        </p:nvSpPr>
        <p:spPr>
          <a:xfrm>
            <a:off x="228600" y="7620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= 127 (01111111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bias + 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of 7 is stored 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127 + 7 = 134 = 10000110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754 32-bit floating-point representation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228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hexadecimal: </a:t>
            </a:r>
            <a:r>
              <a:rPr b="1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0x43640000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Representation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-58.25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floating point (IEEE 754)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7"/>
          <p:cNvGraphicFramePr/>
          <p:nvPr/>
        </p:nvGraphicFramePr>
        <p:xfrm>
          <a:off x="952500" y="4343400"/>
          <a:ext cx="7315200" cy="1219200"/>
        </p:xfrm>
        <a:graphic>
          <a:graphicData uri="http://schemas.openxmlformats.org/presentationml/2006/ole">
            <mc:AlternateContent>
              <mc:Choice Requires="v">
                <p:oleObj r:id="rId4" imgH="1219200" imgW="7315200" progId="Visio.Drawing.6" spid="_x0000_s1">
                  <p:embed/>
                </p:oleObj>
              </mc:Choice>
              <mc:Fallback>
                <p:oleObj r:id="rId5" imgH="1219200" imgW="7315200" progId="Visio.Drawing.6">
                  <p:embed/>
                  <p:pic>
                    <p:nvPicPr>
                      <p:cNvPr id="111" name="Google Shape;111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52500" y="4343400"/>
                        <a:ext cx="7315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Google Shape;112;p7"/>
          <p:cNvSpPr/>
          <p:nvPr/>
        </p:nvSpPr>
        <p:spPr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-58.25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floating point (IEEE 754)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decimal to binary: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58.25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111010.01</a:t>
            </a:r>
            <a:r>
              <a:rPr b="1" baseline="-2500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in binary scientific notation: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1.1101001 × 2</a:t>
            </a:r>
            <a:r>
              <a:rPr b="1" baseline="30000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in fields: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bit: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(negative)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exponent bits: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(127 + 5) = 132 =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10000100</a:t>
            </a:r>
            <a:r>
              <a:rPr b="1" baseline="-2500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 fraction bits: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110 1001 0000 0000 0000 0000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7429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 hexadecimal: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0xC2690000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11"/>
          <p:cNvGraphicFramePr/>
          <p:nvPr/>
        </p:nvGraphicFramePr>
        <p:xfrm>
          <a:off x="86008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{55D5716F-C45B-48CE-8D95-DC78D70F65AB}</a:tableStyleId>
              </a:tblPr>
              <a:tblGrid>
                <a:gridCol w="1511925"/>
                <a:gridCol w="785150"/>
                <a:gridCol w="1584200"/>
                <a:gridCol w="3950575"/>
              </a:tblGrid>
              <a:tr h="5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Exponent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Fraction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00000000000000000000000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00000000000000000000000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∞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00000000000000000000000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NaN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non-zero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denormals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 ≠ 0</a:t>
                      </a:r>
                      <a:b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(-1)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2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-126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0.m.</a:t>
                      </a:r>
                      <a:endParaRPr b="0" baseline="3000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1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Floating-Point: Special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 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130;p12"/>
          <p:cNvGraphicFramePr/>
          <p:nvPr/>
        </p:nvGraphicFramePr>
        <p:xfrm>
          <a:off x="86008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{55D5716F-C45B-48CE-8D95-DC78D70F65AB}</a:tableStyleId>
              </a:tblPr>
              <a:tblGrid>
                <a:gridCol w="1511925"/>
                <a:gridCol w="785150"/>
                <a:gridCol w="1584200"/>
                <a:gridCol w="3950575"/>
              </a:tblGrid>
              <a:tr h="5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Exponent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Fraction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∞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NaN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non-zero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denormals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 ≠ 0</a:t>
                      </a:r>
                      <a:b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(-1)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2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-14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0.m.</a:t>
                      </a:r>
                      <a:endParaRPr b="0" baseline="3000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2012-08-07T04:56:47Z</dcterms:created>
  <dc:creator>sharris</dc:creator>
</cp:coreProperties>
</file>