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handoutMasterIdLst>
    <p:handoutMasterId r:id="rId30"/>
  </p:handoutMasterIdLst>
  <p:sldIdLst>
    <p:sldId id="361" r:id="rId3"/>
    <p:sldId id="391" r:id="rId4"/>
    <p:sldId id="308" r:id="rId5"/>
    <p:sldId id="355" r:id="rId6"/>
    <p:sldId id="356" r:id="rId7"/>
    <p:sldId id="357" r:id="rId8"/>
    <p:sldId id="316" r:id="rId9"/>
    <p:sldId id="362" r:id="rId10"/>
    <p:sldId id="363" r:id="rId11"/>
    <p:sldId id="364" r:id="rId12"/>
    <p:sldId id="365" r:id="rId13"/>
    <p:sldId id="563" r:id="rId14"/>
    <p:sldId id="366" r:id="rId15"/>
    <p:sldId id="367" r:id="rId16"/>
    <p:sldId id="368" r:id="rId17"/>
    <p:sldId id="542" r:id="rId18"/>
    <p:sldId id="543" r:id="rId19"/>
    <p:sldId id="369" r:id="rId20"/>
    <p:sldId id="443" r:id="rId21"/>
    <p:sldId id="371" r:id="rId22"/>
    <p:sldId id="544" r:id="rId23"/>
    <p:sldId id="545" r:id="rId24"/>
    <p:sldId id="372" r:id="rId25"/>
    <p:sldId id="373" r:id="rId26"/>
    <p:sldId id="374" r:id="rId27"/>
    <p:sldId id="3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46" autoAdjust="0"/>
    <p:restoredTop sz="78774" autoAdjust="0"/>
  </p:normalViewPr>
  <p:slideViewPr>
    <p:cSldViewPr snapToGrid="0">
      <p:cViewPr varScale="1">
        <p:scale>
          <a:sx n="128" d="100"/>
          <a:sy n="128" d="100"/>
        </p:scale>
        <p:origin x="5292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8AE45-75D4-3645-A8BA-243774C238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23DE67-99A6-D940-BB0F-7E2A287580F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9665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11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62D8B6-6ED2-BC4A-9D09-DFD3D6ACE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B53C8B-1F74-E84C-8B64-E5FA30BDCE3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92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13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CE30D1-0473-4541-BD05-F2275337A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7A7956-5CB0-3F46-BD8B-609637F4A0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7235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14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367C24-A019-2B49-B4E8-2336C89D2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D34F17-A770-9948-8C87-90CAAC33DA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148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15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50F07-C816-BB4C-A025-5327A4E090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AE40E62-AA9F-FE4A-B495-6CBB51DF6FB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0074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16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46D190-E482-D94C-ABBD-B29FCCA11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E49E0D-B459-9643-B3E0-892C78EF64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7545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17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975ED-67A2-7943-BF10-81373096B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A8EB382-62BB-1A4D-B366-369D1A2EA9F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44667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18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25B9F-A360-A84A-BBD0-7337DD750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7022A7-C5CF-044E-9642-0BDA5835876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567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A97C10-08AA-934C-993B-16991E311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15C3F1E-647E-7A41-B1A7-375C52AC53A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214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20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12007-35B6-194F-A9E9-C25E33F54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D1C226D-9436-2947-8B5D-2E115038A21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4619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21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4E0578-AE53-9141-BE56-B66D36D5C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2710DC0-68AF-6B4E-A9C3-79BF1105E2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117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3FCE0-15E9-0541-A06B-69FC92E08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B3273E6-8717-CA47-9912-DE0816CC9F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420C-13CD-1C44-ACDD-FFDD108EB1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843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22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C8D1F-ED9B-7148-A229-18B8D8362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4F892F-AEFE-E648-811F-96DA3973EB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89381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23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52A62-DD8F-724B-98A5-FA4CF9960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73BCB8-ABB7-1D44-BDB4-7F0F0F7B706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17465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24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5A00B-A584-0B41-8FCD-39F48AB81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6DCB7D4-00C1-E14E-A7F6-F5891259FB0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79027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25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40391-FAC9-E542-B3EF-B4504BA82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F27ED5C-7994-C44D-A5DF-7DFE6513B8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90427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E7780-0891-2647-B969-7B07C7993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97AB24E-3E07-CB45-A4F1-6978216BB8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2549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894FFC-6508-7C4D-A97D-4B90D2ADF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F5FCC6-C4A0-7448-B511-76184E3A52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79B85-0C76-A849-94F8-9F27AA047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5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F7FD9-0721-4A42-9BA0-496BF01DA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F7BE69E-CAA0-1344-8930-0006D428F3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992F-CBEE-1941-AA53-32B7C44E5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15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C29571-6041-8A43-B14B-7203D5C57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ED2354-8A04-4147-B404-2D77E7BD8DB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976E-3C57-9744-B620-F26D68329B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6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92B277-4DC8-734D-8AFB-47690F73C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8866377-397B-E14F-9A55-02AF7E35D1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3602-76D6-6340-A842-56C55907C3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EC52C-64D1-4EF5-AC14-14AF6A3FC3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11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8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AEC9B-8985-EF4F-9B64-E943F6B5E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1FFC958-C544-0041-96B3-F8B82C2BD6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2441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E91C0-D2A9-AB45-BA3A-DC6A7AD18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C7B456D-935E-0D46-BFD3-7942B24FC53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399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10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EF082-38D5-C94E-8FB0-D23486D2E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002036-2E82-E74F-8C22-8A5044FCF29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957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63DA-B072-4855-954C-BD986549FB23}" type="datetime1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Elsevier Ltd. All rights reserved.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F829-1080-4D8E-A7CD-E42BB73DEE4F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4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4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8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2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39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0789-42AA-2548-ADE8-4F56917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C4BC-5078-124A-A780-92D97CB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96E3-6FA6-2F43-B498-938E97F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C5B3-4B92-B040-9012-63EC1F19F33C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05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wmf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3.wmf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5.wmf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42.xml"/><Relationship Id="rId7" Type="http://schemas.openxmlformats.org/officeDocument/2006/relationships/oleObject" Target="../embeddings/oleObject13.bin"/><Relationship Id="rId2" Type="http://schemas.openxmlformats.org/officeDocument/2006/relationships/tags" Target="../tags/tag41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4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48.xml"/><Relationship Id="rId7" Type="http://schemas.openxmlformats.org/officeDocument/2006/relationships/oleObject" Target="../embeddings/oleObject15.bin"/><Relationship Id="rId2" Type="http://schemas.openxmlformats.org/officeDocument/2006/relationships/tags" Target="../tags/tag47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51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4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17.emf"/><Relationship Id="rId4" Type="http://schemas.openxmlformats.org/officeDocument/2006/relationships/tags" Target="../tags/tag56.xml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8.emf"/><Relationship Id="rId2" Type="http://schemas.openxmlformats.org/officeDocument/2006/relationships/tags" Target="../tags/tag5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8.emf"/><Relationship Id="rId2" Type="http://schemas.openxmlformats.org/officeDocument/2006/relationships/tags" Target="../tags/tag6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6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7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7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75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emf"/><Relationship Id="rId5" Type="http://schemas.openxmlformats.org/officeDocument/2006/relationships/tags" Target="../tags/tag78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77.xml"/><Relationship Id="rId9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oleObject" Target="../embeddings/oleObject25.bin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notesSlide" Target="../notesSlides/notesSlide24.xml"/><Relationship Id="rId2" Type="http://schemas.openxmlformats.org/officeDocument/2006/relationships/tags" Target="../tags/tag79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1.v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5" Type="http://schemas.openxmlformats.org/officeDocument/2006/relationships/oleObject" Target="../embeddings/oleObject26.bin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5.e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7.emf"/><Relationship Id="rId4" Type="http://schemas.openxmlformats.org/officeDocument/2006/relationships/tags" Target="../tags/tag8.xml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w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12.xml"/><Relationship Id="rId7" Type="http://schemas.openxmlformats.org/officeDocument/2006/relationships/oleObject" Target="../embeddings/oleObject6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.emf"/><Relationship Id="rId4" Type="http://schemas.openxmlformats.org/officeDocument/2006/relationships/tags" Target="../tags/tag13.xml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1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2.w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Logic Gates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Multilevel Combinational Logic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 err="1"/>
              <a:t>Karnaugh</a:t>
            </a:r>
            <a:r>
              <a:rPr lang="en-US" b="1" dirty="0"/>
              <a:t>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Chapter 2 :: Topics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Memoryless</a:t>
            </a:r>
            <a:endParaRPr lang="en-US" sz="2400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6693405"/>
              </p:ext>
            </p:extLst>
          </p:nvPr>
        </p:nvGraphicFramePr>
        <p:xfrm>
          <a:off x="2461419" y="4230688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230688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Types of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858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/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1600599"/>
              </p:ext>
            </p:extLst>
          </p:nvPr>
        </p:nvGraphicFramePr>
        <p:xfrm>
          <a:off x="3468687" y="3657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3657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Rules of Combinational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75" y="516791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Figure 2.7  Example circuits</a:t>
            </a:r>
          </a:p>
        </p:txBody>
      </p:sp>
      <p:pic>
        <p:nvPicPr>
          <p:cNvPr id="3" name="Picture 2" descr="f02-07-97801280005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3507"/>
            <a:ext cx="8229600" cy="3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Check if they are combinational</a:t>
            </a:r>
          </a:p>
        </p:txBody>
      </p:sp>
    </p:spTree>
    <p:extLst>
      <p:ext uri="{BB962C8B-B14F-4D97-AF65-F5344CB8AC3E}">
        <p14:creationId xmlns:p14="http://schemas.microsoft.com/office/powerpoint/2010/main" val="25406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/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1905562"/>
              </p:ext>
            </p:extLst>
          </p:nvPr>
        </p:nvGraphicFramePr>
        <p:xfrm>
          <a:off x="2362200" y="3240405"/>
          <a:ext cx="419100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40405"/>
                        <a:ext cx="4191000" cy="270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   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AC</a:t>
            </a:r>
            <a:r>
              <a:rPr lang="en-US" sz="2800" b="1" dirty="0"/>
              <a:t>, </a:t>
            </a:r>
            <a:r>
              <a:rPr lang="en-US" sz="2800" b="1" i="1" dirty="0"/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ABC</a:t>
            </a:r>
            <a:r>
              <a:rPr lang="en-US" sz="2800" b="1" dirty="0"/>
              <a:t>, </a:t>
            </a:r>
            <a:r>
              <a:rPr lang="en-US" sz="2800" b="1" i="1" dirty="0"/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/>
              <a:t>   </a:t>
            </a:r>
            <a:r>
              <a:rPr lang="en-US" sz="2800" b="1" i="1" dirty="0"/>
              <a:t>(A+B+C)</a:t>
            </a:r>
            <a:r>
              <a:rPr lang="en-US" sz="2800" b="1" dirty="0"/>
              <a:t>, </a:t>
            </a:r>
            <a:r>
              <a:rPr lang="en-US" sz="2800" b="1" i="1" dirty="0"/>
              <a:t>(A+B+C)</a:t>
            </a:r>
            <a:r>
              <a:rPr lang="en-US" sz="2800" b="1" dirty="0"/>
              <a:t>, </a:t>
            </a:r>
            <a:r>
              <a:rPr lang="en-US" sz="2800" b="1" i="1" dirty="0"/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39683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66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47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5469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47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05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4478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574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14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76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86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33938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315532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</p:txBody>
      </p:sp>
    </p:spTree>
    <p:extLst>
      <p:ext uri="{BB962C8B-B14F-4D97-AF65-F5344CB8AC3E}">
        <p14:creationId xmlns:p14="http://schemas.microsoft.com/office/powerpoint/2010/main" val="21740952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08973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11969619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53212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91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28286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Sum-of-Products (SOP) Form</a:t>
            </a:r>
          </a:p>
        </p:txBody>
      </p:sp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 gates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7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508757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6" imgW="1794960" imgH="844560" progId="Visio.Drawing.6">
                  <p:embed/>
                </p:oleObj>
              </mc:Choice>
              <mc:Fallback>
                <p:oleObj name="VISIO" r:id="rId6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03126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81285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44149"/>
              </p:ext>
            </p:extLst>
          </p:nvPr>
        </p:nvGraphicFramePr>
        <p:xfrm>
          <a:off x="2133600" y="3517726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6" imgW="1794960" imgH="844560" progId="Visio.Drawing.6">
                  <p:embed/>
                </p:oleObj>
              </mc:Choice>
              <mc:Fallback>
                <p:oleObj name="VISIO" r:id="rId6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3517726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44595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ANDing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maxterms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48293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8683522"/>
              </p:ext>
            </p:extLst>
          </p:nvPr>
        </p:nvGraphicFramePr>
        <p:xfrm>
          <a:off x="4343400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196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 are going to the cafeteria for lunch</a:t>
            </a:r>
          </a:p>
          <a:p>
            <a:pPr lvl="1"/>
            <a:r>
              <a:rPr lang="en-US"/>
              <a:t>You won’t eat lunch (E) </a:t>
            </a:r>
          </a:p>
          <a:p>
            <a:pPr lvl="1"/>
            <a:r>
              <a:rPr lang="en-US"/>
              <a:t>If it’s not open (O) or</a:t>
            </a:r>
          </a:p>
          <a:p>
            <a:pPr lvl="1"/>
            <a:r>
              <a:rPr lang="en-US"/>
              <a:t>If they only serve corndogs (C)</a:t>
            </a:r>
          </a:p>
          <a:p>
            <a:r>
              <a:rPr lang="en-US"/>
              <a:t>Write a truth table for determining if you will eat lunch (E).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(E) </a:t>
            </a:r>
          </a:p>
          <a:p>
            <a:pPr lvl="1"/>
            <a:r>
              <a:rPr lang="en-US" dirty="0"/>
              <a:t>If it’s not open (O) or</a:t>
            </a:r>
          </a:p>
          <a:p>
            <a:pPr lvl="1"/>
            <a:r>
              <a:rPr lang="en-US" dirty="0"/>
              <a:t>If they only serve corndogs (C)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0491915"/>
              </p:ext>
            </p:extLst>
          </p:nvPr>
        </p:nvGraphicFramePr>
        <p:xfrm>
          <a:off x="4335463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19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 Example</a:t>
            </a: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57200" y="0"/>
            <a:ext cx="7010400" cy="889000"/>
          </a:xfrm>
        </p:spPr>
        <p:txBody>
          <a:bodyPr/>
          <a:lstStyle/>
          <a:p>
            <a:pPr algn="l"/>
            <a:r>
              <a:rPr lang="en-US" dirty="0"/>
              <a:t>SOP &amp; POS Form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990600"/>
            <a:ext cx="5638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SOP – sum-of-products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" b="1" dirty="0"/>
          </a:p>
          <a:p>
            <a:pPr marL="0" indent="0">
              <a:buNone/>
            </a:pPr>
            <a:r>
              <a:rPr lang="en-US" b="1" dirty="0"/>
              <a:t>POS – product-of-sums</a:t>
            </a:r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6857639"/>
              </p:ext>
            </p:extLst>
          </p:nvPr>
        </p:nvGraphicFramePr>
        <p:xfrm>
          <a:off x="1371600" y="1371600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31566332"/>
              </p:ext>
            </p:extLst>
          </p:nvPr>
        </p:nvGraphicFramePr>
        <p:xfrm>
          <a:off x="1371600" y="373380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3750895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1869916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315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96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3058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914400" y="9906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SOP – sum-of-products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00" b="1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POS – product-of-sums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Perform logic functions: </a:t>
            </a:r>
          </a:p>
          <a:p>
            <a:pPr lvl="1" eaLnBrk="1" hangingPunct="1"/>
            <a:r>
              <a:rPr lang="en-US" dirty="0"/>
              <a:t>inversion (NOT), AND, OR, NAND, NOR, etc.</a:t>
            </a:r>
          </a:p>
          <a:p>
            <a:pPr eaLnBrk="1" hangingPunct="1"/>
            <a:r>
              <a:rPr lang="en-US" b="1" dirty="0"/>
              <a:t>Single-input: </a:t>
            </a:r>
          </a:p>
          <a:p>
            <a:pPr lvl="1" eaLnBrk="1" hangingPunct="1"/>
            <a:r>
              <a:rPr lang="en-US" dirty="0"/>
              <a:t>NOT gate, buffer</a:t>
            </a:r>
          </a:p>
          <a:p>
            <a:pPr eaLnBrk="1" hangingPunct="1"/>
            <a:r>
              <a:rPr lang="en-US" b="1" dirty="0"/>
              <a:t>Two-input: </a:t>
            </a:r>
          </a:p>
          <a:p>
            <a:pPr lvl="1" eaLnBrk="1" hangingPunct="1"/>
            <a:r>
              <a:rPr lang="en-US" dirty="0"/>
              <a:t>AND, OR, XOR, NAND, NOR, XNOR</a:t>
            </a:r>
          </a:p>
          <a:p>
            <a:pPr eaLnBrk="1" hangingPunct="1"/>
            <a:r>
              <a:rPr lang="en-US" b="1" dirty="0"/>
              <a:t>Multiple-input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7063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7" imgW="885960" imgH="1228680" progId="Visio.Drawing.6">
                  <p:embed/>
                </p:oleObj>
              </mc:Choice>
              <mc:Fallback>
                <p:oleObj name="VISIO" r:id="rId7" imgW="885960" imgH="1228680" progId="Visio.Drawing.6">
                  <p:embed/>
                  <p:pic>
                    <p:nvPicPr>
                      <p:cNvPr id="788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VISIO" r:id="rId9" imgW="885960" imgH="1228680" progId="Visio.Drawing.6">
                  <p:embed/>
                </p:oleObj>
              </mc:Choice>
              <mc:Fallback>
                <p:oleObj name="VISIO" r:id="rId9" imgW="885960" imgH="1228680" progId="Visio.Drawing.6">
                  <p:embed/>
                  <p:pic>
                    <p:nvPicPr>
                      <p:cNvPr id="788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Single-Input Logic Gates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6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VISIO" r:id="rId7" imgW="885960" imgH="1457280" progId="Visio.Drawing.6">
                  <p:embed/>
                </p:oleObj>
              </mc:Choice>
              <mc:Fallback>
                <p:oleObj name="VISIO" r:id="rId7" imgW="885960" imgH="1457280" progId="Visio.Drawing.6">
                  <p:embed/>
                  <p:pic>
                    <p:nvPicPr>
                      <p:cNvPr id="809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5005388" y="14478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VISIO" r:id="rId9" imgW="885960" imgH="1457280" progId="Visio.Drawing.6">
                  <p:embed/>
                </p:oleObj>
              </mc:Choice>
              <mc:Fallback>
                <p:oleObj name="VISIO" r:id="rId9" imgW="885960" imgH="1457280" progId="Visio.Drawing.6">
                  <p:embed/>
                  <p:pic>
                    <p:nvPicPr>
                      <p:cNvPr id="809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47800"/>
                        <a:ext cx="2332037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Two-Input Logic Gates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4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914400" y="1466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VISIO" r:id="rId6" imgW="3584448" imgH="1456944" progId="Visio.Drawing.6">
                  <p:embed/>
                </p:oleObj>
              </mc:Choice>
              <mc:Fallback>
                <p:oleObj name="VISIO" r:id="rId6" imgW="3584448" imgH="1456944" progId="Visio.Drawing.6">
                  <p:embed/>
                  <p:pic>
                    <p:nvPicPr>
                      <p:cNvPr id="829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Two-Input Logic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34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4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4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4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1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477962" y="12192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7" imgW="961644" imgH="1914144" progId="Visio.Drawing.6">
                  <p:embed/>
                </p:oleObj>
              </mc:Choice>
              <mc:Fallback>
                <p:oleObj name="VISIO" r:id="rId7" imgW="961644" imgH="1914144" progId="Visio.Drawing.6">
                  <p:embed/>
                  <p:pic>
                    <p:nvPicPr>
                      <p:cNvPr id="849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" y="12192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943600"/>
            <a:ext cx="2975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Multi-input XOR: Odd parity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Multiple-Input Logic Gates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126038" y="1219200"/>
          <a:ext cx="2341562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VISIO" r:id="rId9" imgW="961200" imgH="1914480" progId="Visio.Drawing.6">
                  <p:embed/>
                </p:oleObj>
              </mc:Choice>
              <mc:Fallback>
                <p:oleObj name="VISIO" r:id="rId9" imgW="961200" imgH="1914480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19200"/>
                        <a:ext cx="2341562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8460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4341632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09600" y="1143000"/>
            <a:ext cx="7620000" cy="49530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80136286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Circuits</a:t>
            </a: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28608</TotalTime>
  <Words>1445</Words>
  <Application>Microsoft Office PowerPoint</Application>
  <PresentationFormat>Presentazione su schermo (4:3)</PresentationFormat>
  <Paragraphs>236</Paragraphs>
  <Slides>26</Slides>
  <Notes>24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1_Office Theme</vt:lpstr>
      <vt:lpstr>VISIO</vt:lpstr>
      <vt:lpstr>Presentazione standard di PowerPoint</vt:lpstr>
      <vt:lpstr>Logic gates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Figure 2.7  Example circuits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Sum-of-Products Form</vt:lpstr>
      <vt:lpstr>Sum-of-Products Form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SOP &amp; POS Form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192</cp:revision>
  <cp:lastPrinted>2018-05-04T12:36:55Z</cp:lastPrinted>
  <dcterms:created xsi:type="dcterms:W3CDTF">2012-08-07T04:56:47Z</dcterms:created>
  <dcterms:modified xsi:type="dcterms:W3CDTF">2021-10-12T13:52:06Z</dcterms:modified>
</cp:coreProperties>
</file>