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1.xml" ContentType="application/vnd.openxmlformats-officedocument.presentationml.notesSlide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6.xml" ContentType="application/vnd.openxmlformats-officedocument.presentationml.tags+xml"/>
  <Override PartName="/ppt/notesSlides/notesSlide29.xml" ContentType="application/vnd.openxmlformats-officedocument.presentationml.notesSlide+xml"/>
  <Override PartName="/ppt/tags/tag37.xml" ContentType="application/vnd.openxmlformats-officedocument.presentationml.tags+xml"/>
  <Override PartName="/ppt/notesSlides/notesSlide30.xml" ContentType="application/vnd.openxmlformats-officedocument.presentationml.notesSlide+xml"/>
  <Override PartName="/ppt/tags/tag38.xml" ContentType="application/vnd.openxmlformats-officedocument.presentationml.tags+xml"/>
  <Override PartName="/ppt/notesSlides/notesSlide31.xml" ContentType="application/vnd.openxmlformats-officedocument.presentationml.notesSlide+xml"/>
  <Override PartName="/ppt/tags/tag39.xml" ContentType="application/vnd.openxmlformats-officedocument.presentationml.tags+xml"/>
  <Override PartName="/ppt/notesSlides/notesSlide32.xml" ContentType="application/vnd.openxmlformats-officedocument.presentationml.notesSlide+xml"/>
  <Override PartName="/ppt/tags/tag40.xml" ContentType="application/vnd.openxmlformats-officedocument.presentationml.tags+xml"/>
  <Override PartName="/ppt/notesSlides/notesSlide33.xml" ContentType="application/vnd.openxmlformats-officedocument.presentationml.notesSlide+xml"/>
  <Override PartName="/ppt/tags/tag41.xml" ContentType="application/vnd.openxmlformats-officedocument.presentationml.tags+xml"/>
  <Override PartName="/ppt/notesSlides/notesSlide34.xml" ContentType="application/vnd.openxmlformats-officedocument.presentationml.notesSlide+xml"/>
  <Override PartName="/ppt/tags/tag42.xml" ContentType="application/vnd.openxmlformats-officedocument.presentationml.tags+xml"/>
  <Override PartName="/ppt/notesSlides/notesSlide35.xml" ContentType="application/vnd.openxmlformats-officedocument.presentationml.notesSlide+xml"/>
  <Override PartName="/ppt/tags/tag43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4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3.xml" ContentType="application/vnd.openxmlformats-officedocument.presentationml.notesSlide+xml"/>
  <Override PartName="/ppt/tags/tag56.xml" ContentType="application/vnd.openxmlformats-officedocument.presentationml.tags+xml"/>
  <Override PartName="/ppt/notesSlides/notesSlide44.xml" ContentType="application/vnd.openxmlformats-officedocument.presentationml.notesSlide+xml"/>
  <Override PartName="/ppt/tags/tag57.xml" ContentType="application/vnd.openxmlformats-officedocument.presentationml.tags+xml"/>
  <Override PartName="/ppt/notesSlides/notesSlide45.xml" ContentType="application/vnd.openxmlformats-officedocument.presentationml.notesSlide+xml"/>
  <Override PartName="/ppt/tags/tag58.xml" ContentType="application/vnd.openxmlformats-officedocument.presentationml.tags+xml"/>
  <Override PartName="/ppt/notesSlides/notesSlide46.xml" ContentType="application/vnd.openxmlformats-officedocument.presentationml.notesSlide+xml"/>
  <Override PartName="/ppt/tags/tag59.xml" ContentType="application/vnd.openxmlformats-officedocument.presentationml.tags+xml"/>
  <Override PartName="/ppt/notesSlides/notesSlide4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9.xml" ContentType="application/vnd.openxmlformats-officedocument.presentationml.notesSlide+xml"/>
  <Override PartName="/ppt/tags/tag65.xml" ContentType="application/vnd.openxmlformats-officedocument.presentationml.tags+xml"/>
  <Override PartName="/ppt/notesSlides/notesSlide50.xml" ContentType="application/vnd.openxmlformats-officedocument.presentationml.notesSlide+xml"/>
  <Override PartName="/ppt/tags/tag66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76" r:id="rId2"/>
    <p:sldId id="557" r:id="rId3"/>
    <p:sldId id="562" r:id="rId4"/>
    <p:sldId id="561" r:id="rId5"/>
    <p:sldId id="574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84" r:id="rId15"/>
    <p:sldId id="625" r:id="rId16"/>
    <p:sldId id="585" r:id="rId17"/>
    <p:sldId id="586" r:id="rId18"/>
    <p:sldId id="587" r:id="rId19"/>
    <p:sldId id="588" r:id="rId20"/>
    <p:sldId id="626" r:id="rId21"/>
    <p:sldId id="590" r:id="rId22"/>
    <p:sldId id="591" r:id="rId23"/>
    <p:sldId id="592" r:id="rId24"/>
    <p:sldId id="593" r:id="rId25"/>
    <p:sldId id="627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28" r:id="rId38"/>
    <p:sldId id="608" r:id="rId39"/>
    <p:sldId id="609" r:id="rId40"/>
    <p:sldId id="610" r:id="rId41"/>
    <p:sldId id="480" r:id="rId42"/>
    <p:sldId id="481" r:id="rId43"/>
    <p:sldId id="546" r:id="rId44"/>
    <p:sldId id="613" r:id="rId45"/>
    <p:sldId id="629" r:id="rId46"/>
    <p:sldId id="616" r:id="rId47"/>
    <p:sldId id="617" r:id="rId48"/>
    <p:sldId id="620" r:id="rId49"/>
    <p:sldId id="621" r:id="rId50"/>
    <p:sldId id="623" r:id="rId51"/>
    <p:sldId id="62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6" autoAdjust="0"/>
    <p:restoredTop sz="78774" autoAdjust="0"/>
  </p:normalViewPr>
  <p:slideViewPr>
    <p:cSldViewPr snapToGrid="0">
      <p:cViewPr varScale="1">
        <p:scale>
          <a:sx n="90" d="100"/>
          <a:sy n="90" d="100"/>
        </p:scale>
        <p:origin x="188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1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1C4466-7871-634E-8C16-407E53C765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2F26D5A-C038-B143-BDE1-25FF885D800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01546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9678F-A3B4-304B-90E4-BBC1AFAC78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67FBD4-C38B-3C49-9887-F11BC9761DB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437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766B0-3E7C-344C-A056-30F8D9371D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30A993C-B625-B443-847A-0B014218167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722646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DCB9C-ED92-2D47-88A8-687E68DEC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12CF09F-B4CE-C44C-8C18-19FB42F009C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79705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275B1-4D8F-334F-995A-9A201152C7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9A88D70-03E0-7E4B-9076-4C5A2EAF736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4501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6A6ED5-C7CD-2849-BF71-303D42044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8FA618E-426B-D743-88CC-FEA4E6D65FF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71207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6A6ED5-C7CD-2849-BF71-303D42044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8FA618E-426B-D743-88CC-FEA4E6D65FF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986856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021660-308B-6044-8CDF-017A43067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CC92F23-9DF1-2D4B-B884-F4EB9C865B5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71303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C2B534-FE85-FA42-8872-D78CD26AC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F48944A-3F44-7144-80AE-D8D2A9B0C6F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21526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31F33F-1D46-9541-96E2-69427CA49C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320A826-5C96-4549-B5D2-EED4A50F66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73400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D82FA-21A2-D440-A546-7EDA11BF5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7F2ABA-13AE-D248-A037-BAACB20587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0018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D205FF-8679-BF44-9321-B9CFF0BB5B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AA7C73-2B9F-4C4D-9869-A2490EFCA27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76757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D82FA-21A2-D440-A546-7EDA11BF5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7F2ABA-13AE-D248-A037-BAACB20587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6753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3F76B-5278-3745-B0BF-88EB06113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F11369A-EB66-C340-BAE2-C5EBC2A24F6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936476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FE918B-9F05-6141-9B3A-3B2A4CF189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87D2404-F481-594C-B618-6562C3E45F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11585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C7D5C-6C76-1148-80FE-6698B582FE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8ACD897-A992-D341-93D4-DB2C6B3DC78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56411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9F5C25-1EAD-F145-BA46-4E6C87EEFA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157B8E9-00B9-8E4F-9B18-2DB3D2A00D7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24986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D82FA-21A2-D440-A546-7EDA11BF5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7F2ABA-13AE-D248-A037-BAACB20587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91158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D85EC6-EEAA-1E4F-ABB8-B9C8A0F07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F7633FF-4560-5A42-A146-431BD3638B5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96881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387B6-5ECD-3346-9CA0-1AD327A0C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39B0E85-0844-804E-9C59-111CE79E838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09814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F89F3-FCA7-2F45-A0FD-6BCF27A136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8EAB8C8-54B3-2E41-977E-EC46AA1AA86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07055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CB33EA-24F3-7B4F-8E6C-378535B1E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38DBFB5-0A72-8F42-AA62-76473B76F6F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0773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3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20A5BD-6248-3348-BE11-4C6DDDC51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17E9781-CF43-EF49-9071-80D125D698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427300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443A3-9E2C-E244-A724-9D6BA4825D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B4CB721-0C65-E546-AC10-C5C15F459B2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19951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A4843-A3C1-EC47-B9E6-934CE5668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56B4BFA-E037-864A-820F-973DD54FFB7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831799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4D17CC-532E-F44C-895E-4AAEF423D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B053F3B-4B9D-B440-9C81-79EE2FF1936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916383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D3AA08-8D8E-7D41-97DA-56DC1262A2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D081710-E25E-C24F-8887-DDBD93B2CC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45828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486184-366E-3549-BC88-35EB0346C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3E57CC-0031-4D40-84A6-7C98A002C85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04165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0E2982-2AE6-1F40-B924-EDA9359305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393E9C1-3928-B945-B572-F63BBA404C6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95843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B1846-9892-F041-970B-9C49B139A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A8B58B4-6B62-E847-BE48-ACD9F78F264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75433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D82FA-21A2-D440-A546-7EDA11BF5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7F2ABA-13AE-D248-A037-BAACB20587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738902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7BBE9A-1547-D74A-AA09-4344047FE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0E74445-E3F5-9441-9558-E93C7D2F0B7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39085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B87F1-C70B-E24D-A141-095AFFBDCE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2C2AD91-2A94-AC4B-B274-564FE5DC02A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4611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" dirty="0"/>
              <a:t>fine </a:t>
            </a:r>
            <a:r>
              <a:rPr lang="en-US" sz="300" dirty="0" err="1"/>
              <a:t>lezione</a:t>
            </a:r>
            <a:r>
              <a:rPr lang="en-US" sz="300" dirty="0"/>
              <a:t> 2</a:t>
            </a:r>
          </a:p>
          <a:p>
            <a:endParaRPr lang="en-US" sz="3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64A12C-7E49-1745-ABE7-688D944E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8E7B323-A82B-5D4C-8909-46700CC21A5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400013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66B5AC-12F3-3745-BBDE-9AD1F6C3B3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28C868-70D4-454C-B840-BBEA0FC3057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89210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EA139A-77C6-8E4C-935A-33D9EF886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7FB9675-A8D9-6849-A02E-A1F6D18200A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A8343-F4C1-6F4C-89F9-BE1DD88AA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3DFCBE0-A9A0-A344-A09F-6781AFDFEA3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E187C-D065-844B-8708-7EBF08E5F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7148EEA-273A-B843-A598-93F59998E32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6EDFB-0712-D449-86CE-38ED2BB8EE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FE55E9-3740-744F-9D86-931AD03D117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76286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6EDFB-0712-D449-86CE-38ED2BB8EE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FE55E9-3740-744F-9D86-931AD03D117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76121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62890F-B4F8-8742-ACC0-5943F3F92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81D17F4-0415-F044-BBD6-B9DAEDA6E5A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010377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00B777-432B-F249-801D-F700E2BA0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E20A0FC-9D42-9A46-BB7D-C4CCBB243C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6981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C3BA6E-76A1-3D4E-9888-D5411A177D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159F06C-E55C-F949-A35A-6EA3B3930E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271931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49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2E581A-7066-2145-BACC-4B67B3F169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6018334-6D4A-A040-97BA-75B4C841B75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4909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7C8804-D8F2-C04C-8725-D5E105DDA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674A02E-63E4-9345-898A-DE18FA70F3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811000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DCB9A2-CCBE-344B-90E8-DA2C1E56E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2427511-1EA2-4647-BE68-4407714E684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203000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5E9062-472B-4440-9CBC-D85DB19DD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6DDB219-13E5-364D-8294-5F6032F371E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451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3DD599-EA0D-E647-B32C-B4C18A646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1A0F52D-9E85-9D4E-BFD0-080BAFEF307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68852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712EB-5ADA-9F44-9CCB-AA83509B5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7AE1E5A-E067-9A41-A173-F5E00B0AC99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73545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C91D37-E6C2-0445-BE2A-6FC4A9114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1843B0F-0743-2C48-B061-454886D5CFC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11797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91E18D-83BB-7242-A0A8-F8B252765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9DE5DA-CE68-1040-89E3-BC470F01272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5473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15.xml"/><Relationship Id="rId7" Type="http://schemas.openxmlformats.org/officeDocument/2006/relationships/oleObject" Target="../embeddings/oleObject3.bin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21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5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7.wmf"/><Relationship Id="rId4" Type="http://schemas.openxmlformats.org/officeDocument/2006/relationships/tags" Target="../tags/tag30.xml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5.xml"/><Relationship Id="rId7" Type="http://schemas.openxmlformats.org/officeDocument/2006/relationships/oleObject" Target="../embeddings/oleObject1.bin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533400" y="11430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/>
              <a:t>Axioms and theorems to </a:t>
            </a:r>
            <a:r>
              <a:rPr lang="en-US" b="1" dirty="0"/>
              <a:t>simplify</a:t>
            </a:r>
            <a:r>
              <a:rPr lang="en-US" dirty="0"/>
              <a:t> Boolean equations</a:t>
            </a:r>
          </a:p>
          <a:p>
            <a:r>
              <a:rPr lang="en-US" dirty="0"/>
              <a:t>Like regular algebra, but simpler: variables have only two values (1 or 0)</a:t>
            </a:r>
          </a:p>
          <a:p>
            <a:r>
              <a:rPr lang="en-US" b="1" dirty="0"/>
              <a:t>Duality</a:t>
            </a:r>
            <a:r>
              <a:rPr lang="en-US" dirty="0"/>
              <a:t> in axioms and theorems:</a:t>
            </a:r>
          </a:p>
          <a:p>
            <a:pPr lvl="1"/>
            <a:r>
              <a:rPr lang="en-US" sz="3200" dirty="0"/>
              <a:t>ANDs and ORs, 0’s and 1’s interchanged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T2: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annullamento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71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T2: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annullamento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950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T3: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dell'idempotenza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343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T3: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dell'idempotenza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9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T4: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 Teorema dell'involuzione </a:t>
            </a:r>
            <a:b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</a:b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(o della doppia negazione)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358900" y="1898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58900" y="1822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78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T4: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 Teorema dell'involuzione </a:t>
            </a:r>
            <a:b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</a:b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(o della doppia negazione)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1041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358900" y="1898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358900" y="1822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638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T5: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dei complementi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455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VISIO" r:id="rId9" imgW="1298160" imgH="842760" progId="Visio.Drawing.6">
                  <p:embed/>
                </p:oleObj>
              </mc:Choice>
              <mc:Fallback>
                <p:oleObj name="VISIO" r:id="rId9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T5: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dei complementi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496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Recap: Basic Boolean Theorems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8494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Identità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Annullamento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Idempotenza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0" i="0" dirty="0">
                          <a:solidFill>
                            <a:srgbClr val="000000"/>
                          </a:solidFill>
                          <a:effectLst/>
                          <a:latin typeface="Lusitana"/>
                        </a:rPr>
                        <a:t>Involuzione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Complemento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Dual:</a:t>
            </a:r>
            <a:r>
              <a:rPr lang="en-US" sz="3200" dirty="0">
                <a:solidFill>
                  <a:prstClr val="black"/>
                </a:solidFill>
              </a:rPr>
              <a:t>  Replace:	• with + </a:t>
            </a:r>
          </a:p>
          <a:p>
            <a:r>
              <a:rPr lang="en-US" sz="3200" dirty="0">
                <a:solidFill>
                  <a:prstClr val="black"/>
                </a:solidFill>
              </a:rPr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693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20198"/>
              </p:ext>
            </p:extLst>
          </p:nvPr>
        </p:nvGraphicFramePr>
        <p:xfrm>
          <a:off x="457200" y="1397000"/>
          <a:ext cx="84709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76348" y="37973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075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29679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91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88733"/>
              </p:ext>
            </p:extLst>
          </p:nvPr>
        </p:nvGraphicFramePr>
        <p:xfrm>
          <a:off x="457200" y="1397000"/>
          <a:ext cx="84709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distributiva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76348" y="37973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5FCD55-D397-46FB-8773-2DE0AA8F070A}"/>
              </a:ext>
            </a:extLst>
          </p:cNvPr>
          <p:cNvSpPr txBox="1"/>
          <p:nvPr/>
        </p:nvSpPr>
        <p:spPr>
          <a:xfrm>
            <a:off x="2125133" y="5257800"/>
            <a:ext cx="5444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</a:rPr>
              <a:t>How do we prove these are true?</a:t>
            </a:r>
          </a:p>
        </p:txBody>
      </p:sp>
    </p:spTree>
    <p:extLst>
      <p:ext uri="{BB962C8B-B14F-4D97-AF65-F5344CB8AC3E}">
        <p14:creationId xmlns:p14="http://schemas.microsoft.com/office/powerpoint/2010/main" val="35995273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How to Prove	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2: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Use other theorems and axioms to simplify the equation</a:t>
            </a:r>
            <a:endParaRPr lang="en-US" sz="3200" b="1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Make one side of the equation look like the other</a:t>
            </a:r>
          </a:p>
        </p:txBody>
      </p:sp>
    </p:spTree>
    <p:extLst>
      <p:ext uri="{BB962C8B-B14F-4D97-AF65-F5344CB8AC3E}">
        <p14:creationId xmlns:p14="http://schemas.microsoft.com/office/powerpoint/2010/main" val="20221065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Proof by Perfect Induction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Also called: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proof by exhaustion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Check every possible input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If two expressions produce the same value for every possible input combination, the expressions are equal</a:t>
            </a:r>
          </a:p>
        </p:txBody>
      </p:sp>
    </p:spTree>
    <p:extLst>
      <p:ext uri="{BB962C8B-B14F-4D97-AF65-F5344CB8AC3E}">
        <p14:creationId xmlns:p14="http://schemas.microsoft.com/office/powerpoint/2010/main" val="33924693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Example: Proof by Perfect Induction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23168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 BC	     CB</a:t>
            </a:r>
          </a:p>
        </p:txBody>
      </p:sp>
    </p:spTree>
    <p:extLst>
      <p:ext uri="{BB962C8B-B14F-4D97-AF65-F5344CB8AC3E}">
        <p14:creationId xmlns:p14="http://schemas.microsoft.com/office/powerpoint/2010/main" val="35017954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61690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Example: Proof by Perfect Induction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 BC	     CB</a:t>
            </a:r>
          </a:p>
        </p:txBody>
      </p:sp>
    </p:spTree>
    <p:extLst>
      <p:ext uri="{BB962C8B-B14F-4D97-AF65-F5344CB8AC3E}">
        <p14:creationId xmlns:p14="http://schemas.microsoft.com/office/powerpoint/2010/main" val="1827910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93494"/>
              </p:ext>
            </p:extLst>
          </p:nvPr>
        </p:nvGraphicFramePr>
        <p:xfrm>
          <a:off x="457200" y="1397000"/>
          <a:ext cx="84709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distributiva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76348" y="37973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965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T7: </a:t>
            </a:r>
            <a:r>
              <a:rPr lang="it-IT" sz="4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Proprietà associativa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43737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738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T8: </a:t>
            </a:r>
            <a:r>
              <a:rPr lang="it-IT" sz="4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Proprietà distributiva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93262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distributiva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9203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41173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251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21280"/>
            <a:ext cx="82296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by: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2: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Using other theorems and axioms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65937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9333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51886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6814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(B+C)      B(B+C)</a:t>
            </a: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51523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5167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  	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1080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(B+C)      B(B+C)</a:t>
            </a:r>
          </a:p>
        </p:txBody>
      </p:sp>
    </p:spTree>
    <p:extLst>
      <p:ext uri="{BB962C8B-B14F-4D97-AF65-F5344CB8AC3E}">
        <p14:creationId xmlns:p14="http://schemas.microsoft.com/office/powerpoint/2010/main" val="88012246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  	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69606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(B+C)      B(B+C)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2700" y="3583632"/>
            <a:ext cx="339790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800" y="3583632"/>
            <a:ext cx="1023776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1936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79979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2: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using other axioms and theorems.</a:t>
            </a:r>
          </a:p>
        </p:txBody>
      </p:sp>
    </p:spTree>
    <p:extLst>
      <p:ext uri="{BB962C8B-B14F-4D97-AF65-F5344CB8AC3E}">
        <p14:creationId xmlns:p14="http://schemas.microsoft.com/office/powerpoint/2010/main" val="6014322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2: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using other axioms and theorems.</a:t>
            </a: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B•(B+C)	= B•B + B•C		T8: P. </a:t>
            </a:r>
            <a:r>
              <a:rPr lang="en-US" sz="2800" dirty="0" err="1">
                <a:solidFill>
                  <a:prstClr val="black"/>
                </a:solidFill>
                <a:cs typeface="Arial" charset="0"/>
              </a:rPr>
              <a:t>distributiva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		= 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B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B•C		T3: </a:t>
            </a:r>
            <a:r>
              <a:rPr lang="en-US" sz="2800" dirty="0" err="1">
                <a:solidFill>
                  <a:prstClr val="black"/>
                </a:solidFill>
                <a:cs typeface="Arial" charset="0"/>
              </a:rPr>
              <a:t>Idempotenza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		= B•(1 + C)		T8: P. </a:t>
            </a:r>
            <a:r>
              <a:rPr lang="en-US" sz="2800" dirty="0" err="1">
                <a:solidFill>
                  <a:prstClr val="black"/>
                </a:solidFill>
                <a:cs typeface="Arial" charset="0"/>
              </a:rPr>
              <a:t>distributiva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		= B•(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		T2: </a:t>
            </a:r>
            <a:r>
              <a:rPr lang="it-IT" sz="2800" dirty="0">
                <a:solidFill>
                  <a:srgbClr val="000000"/>
                </a:solidFill>
                <a:latin typeface="Lusitana"/>
                <a:cs typeface="Arial" charset="0"/>
              </a:rPr>
              <a:t>A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Lusitana"/>
              </a:rPr>
              <a:t>nnullamento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		= B			T1: </a:t>
            </a:r>
            <a:r>
              <a:rPr lang="en-US" sz="2800" dirty="0" err="1">
                <a:solidFill>
                  <a:prstClr val="black"/>
                </a:solidFill>
                <a:cs typeface="Arial" charset="0"/>
              </a:rPr>
              <a:t>Identità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7033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20710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92615"/>
              </p:ext>
            </p:extLst>
          </p:nvPr>
        </p:nvGraphicFramePr>
        <p:xfrm>
          <a:off x="1143000" y="1415661"/>
          <a:ext cx="76834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24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assorbimento</a:t>
                      </a:r>
                      <a:r>
                        <a:rPr lang="en-US" sz="2400" dirty="0"/>
                        <a:t> del </a:t>
                      </a:r>
                      <a:r>
                        <a:rPr lang="en-US" sz="2400" dirty="0" err="1"/>
                        <a:t>complemento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T10: </a:t>
            </a:r>
            <a:r>
              <a:rPr kumimoji="0" lang="it-IT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</a:t>
            </a:r>
            <a:r>
              <a:rPr kumimoji="0" lang="it-IT" sz="4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teorema dell’assorbimento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93365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using other axioms and theorems:</a:t>
            </a:r>
          </a:p>
        </p:txBody>
      </p:sp>
    </p:spTree>
    <p:extLst>
      <p:ext uri="{BB962C8B-B14F-4D97-AF65-F5344CB8AC3E}">
        <p14:creationId xmlns:p14="http://schemas.microsoft.com/office/powerpoint/2010/main" val="381342998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8759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T10: </a:t>
            </a:r>
            <a:r>
              <a:rPr kumimoji="0" lang="it-IT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</a:t>
            </a:r>
            <a:r>
              <a:rPr kumimoji="0" lang="it-IT" sz="4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teorema dell’assorbimento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using other axioms and theorems: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   B•C + B•C	= B•(C+C)     T8: P. </a:t>
            </a:r>
            <a:r>
              <a:rPr lang="en-US" sz="3200" dirty="0" err="1">
                <a:solidFill>
                  <a:prstClr val="black"/>
                </a:solidFill>
                <a:cs typeface="Arial" charset="0"/>
              </a:rPr>
              <a:t>Distributiva</a:t>
            </a: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			= B•(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) 	   T5’: </a:t>
            </a:r>
            <a:r>
              <a:rPr lang="en-US" sz="3200" dirty="0" err="1">
                <a:solidFill>
                  <a:prstClr val="black"/>
                </a:solidFill>
                <a:cs typeface="Arial" charset="0"/>
              </a:rPr>
              <a:t>Complemento</a:t>
            </a: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			= B		   T1: </a:t>
            </a:r>
            <a:r>
              <a:rPr lang="en-US" sz="3200" dirty="0" err="1">
                <a:solidFill>
                  <a:prstClr val="black"/>
                </a:solidFill>
                <a:cs typeface="Arial" charset="0"/>
              </a:rPr>
              <a:t>Identità</a:t>
            </a:r>
            <a:endParaRPr lang="en-US" sz="3200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30500" y="39471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93640" y="39471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97745"/>
              </p:ext>
            </p:extLst>
          </p:nvPr>
        </p:nvGraphicFramePr>
        <p:xfrm>
          <a:off x="1143000" y="1397000"/>
          <a:ext cx="76453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24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0F2142-771D-9A49-9DF1-27EDA4B20F45}"/>
              </a:ext>
            </a:extLst>
          </p:cNvPr>
          <p:cNvCxnSpPr/>
          <p:nvPr/>
        </p:nvCxnSpPr>
        <p:spPr>
          <a:xfrm>
            <a:off x="4118111" y="2027546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1299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60111"/>
              </p:ext>
            </p:extLst>
          </p:nvPr>
        </p:nvGraphicFramePr>
        <p:xfrm>
          <a:off x="457200" y="1397000"/>
          <a:ext cx="84709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distributiva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76348" y="37973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>
            <a:extLst>
              <a:ext uri="{FF2B5EF4-FFF2-40B4-BE49-F238E27FC236}">
                <a16:creationId xmlns:a16="http://schemas.microsoft.com/office/drawing/2014/main" id="{40470B80-7936-468B-8B45-04B07518ADC3}"/>
              </a:ext>
            </a:extLst>
          </p:cNvPr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  <a:p>
            <a:pPr algn="ctr"/>
            <a:r>
              <a:rPr lang="en-US" sz="4400" dirty="0">
                <a:solidFill>
                  <a:prstClr val="black"/>
                </a:solidFill>
              </a:rPr>
              <a:t>(duality)</a:t>
            </a:r>
          </a:p>
        </p:txBody>
      </p:sp>
    </p:spTree>
    <p:extLst>
      <p:ext uri="{BB962C8B-B14F-4D97-AF65-F5344CB8AC3E}">
        <p14:creationId xmlns:p14="http://schemas.microsoft.com/office/powerpoint/2010/main" val="5310061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1573" y="4713982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Dual:</a:t>
            </a:r>
            <a:r>
              <a:rPr lang="en-US" sz="3200" dirty="0">
                <a:solidFill>
                  <a:prstClr val="black"/>
                </a:solidFill>
              </a:rPr>
              <a:t>  Replace:	• with + </a:t>
            </a:r>
          </a:p>
          <a:p>
            <a:r>
              <a:rPr lang="en-US" sz="3200" dirty="0">
                <a:solidFill>
                  <a:prstClr val="black"/>
                </a:solidFill>
              </a:rPr>
              <a:t>	  		0 with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87312"/>
              </p:ext>
            </p:extLst>
          </p:nvPr>
        </p:nvGraphicFramePr>
        <p:xfrm>
          <a:off x="228600" y="1295402"/>
          <a:ext cx="8686800" cy="26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commutativa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associativa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distributiva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086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88762"/>
              </p:ext>
            </p:extLst>
          </p:nvPr>
        </p:nvGraphicFramePr>
        <p:xfrm>
          <a:off x="228600" y="1295402"/>
          <a:ext cx="8686800" cy="26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commutativa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associativa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distributiva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4368" y="4824984"/>
            <a:ext cx="6344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Warning</a:t>
            </a:r>
            <a:r>
              <a:rPr 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T8’ differs from traditional algebra: </a:t>
            </a: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	OR (+) distributes over AND (•)</a:t>
            </a:r>
          </a:p>
        </p:txBody>
      </p:sp>
    </p:spTree>
    <p:extLst>
      <p:ext uri="{BB962C8B-B14F-4D97-AF65-F5344CB8AC3E}">
        <p14:creationId xmlns:p14="http://schemas.microsoft.com/office/powerpoint/2010/main" val="33139991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57031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1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+ 0</a:t>
                      </a:r>
                      <a:r>
                        <a:rPr lang="en-US" sz="2400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+ 0</a:t>
                      </a:r>
                      <a:r>
                        <a:rPr lang="en-US" sz="2400" dirty="0"/>
                        <a:t> = 0 + 1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0936" y="2474976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1955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40631"/>
              </p:ext>
            </p:extLst>
          </p:nvPr>
        </p:nvGraphicFramePr>
        <p:xfrm>
          <a:off x="228600" y="1295402"/>
          <a:ext cx="8686800" cy="26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commutativa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associativa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distributiva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886980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Axioms and theorems are useful for </a:t>
            </a:r>
            <a:r>
              <a:rPr lang="en-US" sz="2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simplifying</a:t>
            </a:r>
            <a:r>
              <a:rPr 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 equations.</a:t>
            </a:r>
            <a:endParaRPr lang="en-US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0633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an Equation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143000"/>
            <a:ext cx="7772400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076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an Equation </a:t>
            </a: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143000"/>
            <a:ext cx="7772400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/>
              <a:t>Implicant</a:t>
            </a:r>
            <a:r>
              <a:rPr lang="en-US" sz="2800" dirty="0"/>
              <a:t>: 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</a:rPr>
              <a:t>	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3079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an Equation </a:t>
            </a: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143000"/>
            <a:ext cx="7772400" cy="532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/>
              <a:t>Implicant</a:t>
            </a:r>
            <a:r>
              <a:rPr lang="en-US" sz="2800" dirty="0"/>
              <a:t>: 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/>
              <a:t>	ABC</a:t>
            </a:r>
            <a:r>
              <a:rPr lang="en-US" sz="2800" b="1" dirty="0"/>
              <a:t>, </a:t>
            </a:r>
            <a:r>
              <a:rPr lang="en-US" sz="2800" b="1" i="1" dirty="0"/>
              <a:t>AC</a:t>
            </a:r>
            <a:r>
              <a:rPr lang="en-US" sz="2800" b="1" dirty="0"/>
              <a:t>, </a:t>
            </a:r>
            <a:r>
              <a:rPr lang="en-US" sz="2800" b="1" i="1" dirty="0"/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       Also called </a:t>
            </a:r>
            <a:r>
              <a:rPr lang="en-US" sz="2800" b="1" i="1" dirty="0"/>
              <a:t>minimizing</a:t>
            </a:r>
            <a:r>
              <a:rPr lang="en-US" sz="2800" i="1" dirty="0"/>
              <a:t> the equation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988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P. </a:t>
            </a:r>
            <a:r>
              <a:rPr lang="en-US" sz="2200" b="1" dirty="0" err="1">
                <a:latin typeface="+mj-lt"/>
                <a:cs typeface="Arial" charset="0"/>
              </a:rPr>
              <a:t>distributiva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I</a:t>
            </a:r>
            <a:r>
              <a:rPr lang="en-US" sz="2200" b="1" baseline="30000" dirty="0">
                <a:latin typeface="+mj-lt"/>
                <a:cs typeface="Arial" charset="0"/>
              </a:rPr>
              <a:t>o</a:t>
            </a:r>
            <a:r>
              <a:rPr lang="en-US" sz="2200" b="1" dirty="0">
                <a:latin typeface="+mj-lt"/>
                <a:cs typeface="Arial" charset="0"/>
              </a:rPr>
              <a:t> T.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r>
              <a:rPr lang="en-US" sz="2200" b="1" dirty="0">
                <a:latin typeface="+mj-lt"/>
                <a:cs typeface="Arial" charset="0"/>
              </a:rPr>
              <a:t> (T9’)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II</a:t>
            </a:r>
            <a:r>
              <a:rPr lang="en-US" sz="2200" b="1" baseline="30000" dirty="0" err="1">
                <a:latin typeface="+mj-lt"/>
                <a:cs typeface="Arial" charset="0"/>
              </a:rPr>
              <a:t>o</a:t>
            </a:r>
            <a:r>
              <a:rPr lang="en-US" sz="2200" b="1" dirty="0">
                <a:latin typeface="+mj-lt"/>
                <a:cs typeface="Arial" charset="0"/>
              </a:rPr>
              <a:t> T.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r>
              <a:rPr lang="en-US" sz="2200" b="1" dirty="0">
                <a:latin typeface="+mj-lt"/>
                <a:cs typeface="Arial" charset="0"/>
              </a:rPr>
              <a:t> (T10)</a:t>
            </a:r>
            <a:r>
              <a:rPr lang="en-US" sz="2200" dirty="0">
                <a:latin typeface="+mj-lt"/>
                <a:cs typeface="Arial" charset="0"/>
              </a:rPr>
              <a:t>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2577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P. </a:t>
            </a:r>
            <a:r>
              <a:rPr lang="en-US" sz="2200" b="1" dirty="0" err="1">
                <a:latin typeface="+mj-lt"/>
                <a:cs typeface="Arial" charset="0"/>
              </a:rPr>
              <a:t>distributiva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I</a:t>
            </a:r>
            <a:r>
              <a:rPr lang="en-US" sz="2200" b="1" baseline="30000" dirty="0">
                <a:latin typeface="+mj-lt"/>
                <a:cs typeface="Arial" charset="0"/>
              </a:rPr>
              <a:t>o</a:t>
            </a:r>
            <a:r>
              <a:rPr lang="en-US" sz="2200" b="1" dirty="0">
                <a:latin typeface="+mj-lt"/>
                <a:cs typeface="Arial" charset="0"/>
              </a:rPr>
              <a:t> T.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r>
              <a:rPr lang="en-US" sz="2200" b="1" dirty="0">
                <a:latin typeface="+mj-lt"/>
                <a:cs typeface="Arial" charset="0"/>
              </a:rPr>
              <a:t> (T9’)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II</a:t>
            </a:r>
            <a:r>
              <a:rPr lang="en-US" sz="2200" b="1" baseline="30000" dirty="0" err="1">
                <a:latin typeface="+mj-lt"/>
                <a:cs typeface="Arial" charset="0"/>
              </a:rPr>
              <a:t>o</a:t>
            </a:r>
            <a:r>
              <a:rPr lang="en-US" sz="2200" b="1" dirty="0">
                <a:latin typeface="+mj-lt"/>
                <a:cs typeface="Arial" charset="0"/>
              </a:rPr>
              <a:t> T.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r>
              <a:rPr lang="en-US" sz="2200" b="1" dirty="0">
                <a:latin typeface="+mj-lt"/>
                <a:cs typeface="Arial" charset="0"/>
              </a:rPr>
              <a:t> (T10)</a:t>
            </a:r>
            <a:r>
              <a:rPr lang="en-US" sz="2200" dirty="0">
                <a:latin typeface="+mj-lt"/>
                <a:cs typeface="Arial" charset="0"/>
              </a:rPr>
              <a:t>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Espansione</a:t>
            </a:r>
            <a:r>
              <a:rPr lang="en-US" sz="2200" b="1" dirty="0">
                <a:latin typeface="+mj-lt"/>
                <a:cs typeface="Arial" charset="0"/>
              </a:rPr>
              <a:t>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Duplicazione</a:t>
            </a:r>
            <a:r>
              <a:rPr lang="en-US" sz="2200" b="1" dirty="0">
                <a:latin typeface="+mj-lt"/>
                <a:cs typeface="Arial" charset="0"/>
              </a:rPr>
              <a:t>	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Esempio</a:t>
            </a:r>
            <a:r>
              <a:rPr lang="en-US" sz="2200" b="1" dirty="0">
                <a:latin typeface="+mj-lt"/>
                <a:cs typeface="Arial" charset="0"/>
              </a:rPr>
              <a:t> di “</a:t>
            </a:r>
            <a:r>
              <a:rPr lang="en-US" sz="2200" b="1" dirty="0" err="1">
                <a:latin typeface="+mj-lt"/>
                <a:cs typeface="Arial" charset="0"/>
              </a:rPr>
              <a:t>semplificazione</a:t>
            </a:r>
            <a:r>
              <a:rPr lang="en-US" sz="2200" b="1" dirty="0">
                <a:latin typeface="+mj-lt"/>
                <a:cs typeface="Arial" charset="0"/>
              </a:rPr>
              <a:t>”	</a:t>
            </a:r>
            <a:r>
              <a:rPr lang="en-US" sz="2200" dirty="0">
                <a:latin typeface="+mj-lt"/>
                <a:cs typeface="Arial" charset="0"/>
              </a:rPr>
              <a:t>PA + A = 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	PA + A = P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77307922-7499-4C3E-B79A-4386503C5AC8}"/>
              </a:ext>
            </a:extLst>
          </p:cNvPr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27B65BDC-BA16-4659-89BD-F8036F3926BC}"/>
              </a:ext>
            </a:extLst>
          </p:cNvPr>
          <p:cNvCxnSpPr/>
          <p:nvPr/>
        </p:nvCxnSpPr>
        <p:spPr>
          <a:xfrm>
            <a:off x="5270500" y="50165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E0DBE86D-33A3-4B02-A79E-9C51815827B8}"/>
              </a:ext>
            </a:extLst>
          </p:cNvPr>
          <p:cNvCxnSpPr/>
          <p:nvPr/>
        </p:nvCxnSpPr>
        <p:spPr>
          <a:xfrm>
            <a:off x="5742940" y="54102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B5D80B3B-DE68-40BF-A21E-BBF94AEE82B5}"/>
              </a:ext>
            </a:extLst>
          </p:cNvPr>
          <p:cNvCxnSpPr/>
          <p:nvPr/>
        </p:nvCxnSpPr>
        <p:spPr>
          <a:xfrm>
            <a:off x="6553200" y="5410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3623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Example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b="1" dirty="0">
              <a:latin typeface="+mj-lt"/>
              <a:cs typeface="Arial" charset="0"/>
            </a:endParaRPr>
          </a:p>
          <a:p>
            <a:r>
              <a:rPr lang="en-US" sz="3200" dirty="0">
                <a:latin typeface="+mj-lt"/>
                <a:cs typeface="Arial" charset="0"/>
              </a:rPr>
              <a:t>     PA + A = P + A</a:t>
            </a:r>
          </a:p>
          <a:p>
            <a:r>
              <a:rPr lang="en-US" sz="3200" dirty="0">
                <a:latin typeface="+mj-lt"/>
                <a:cs typeface="Arial" charset="0"/>
              </a:rPr>
              <a:t>     </a:t>
            </a:r>
            <a:r>
              <a:rPr lang="en-US" sz="2200" b="1" dirty="0">
                <a:latin typeface="+mj-lt"/>
                <a:cs typeface="Arial" charset="0"/>
              </a:rPr>
              <a:t>Method 1: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PA + A 	= PA + (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AP)      </a:t>
            </a:r>
            <a:r>
              <a:rPr lang="en-US" sz="2200" b="1" dirty="0">
                <a:latin typeface="+mj-lt"/>
                <a:cs typeface="Arial" charset="0"/>
              </a:rPr>
              <a:t>T9’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endParaRPr lang="en-US" sz="2200" b="1" dirty="0">
              <a:latin typeface="+mj-lt"/>
              <a:cs typeface="Arial" charset="0"/>
            </a:endParaRP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PA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PA</a:t>
            </a:r>
            <a:r>
              <a:rPr lang="en-US" sz="2200" dirty="0">
                <a:latin typeface="Times New Roman" pitchFamily="18" charset="0"/>
                <a:cs typeface="Arial" charset="0"/>
              </a:rPr>
              <a:t> + A	     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T6 P. </a:t>
            </a:r>
            <a:r>
              <a:rPr lang="en-US" sz="2200" b="1" dirty="0" err="1">
                <a:latin typeface="+mj-lt"/>
                <a:cs typeface="Arial" charset="0"/>
              </a:rPr>
              <a:t>commutativa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P(A + A)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A 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b="1" dirty="0">
                <a:latin typeface="+mj-lt"/>
                <a:cs typeface="Arial" charset="0"/>
              </a:rPr>
              <a:t>T8 P. </a:t>
            </a:r>
            <a:r>
              <a:rPr lang="en-US" sz="2200" b="1" dirty="0" err="1">
                <a:latin typeface="+mj-lt"/>
                <a:cs typeface="Arial" charset="0"/>
              </a:rPr>
              <a:t>distributiva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P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(1)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A	       </a:t>
            </a:r>
            <a:r>
              <a:rPr lang="en-US" sz="2200" b="1" dirty="0">
                <a:latin typeface="+mj-lt"/>
                <a:cs typeface="Arial" charset="0"/>
              </a:rPr>
              <a:t>T5’ </a:t>
            </a:r>
            <a:r>
              <a:rPr lang="en-US" sz="2200" b="1" dirty="0" err="1">
                <a:latin typeface="+mj-lt"/>
                <a:cs typeface="Arial" charset="0"/>
              </a:rPr>
              <a:t>Complemento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P + A		</a:t>
            </a:r>
            <a:r>
              <a:rPr lang="en-US" sz="2200" dirty="0">
                <a:latin typeface="+mj-lt"/>
                <a:cs typeface="Arial" charset="0"/>
              </a:rPr>
              <a:t>       </a:t>
            </a:r>
            <a:r>
              <a:rPr lang="en-US" sz="2200" b="1" dirty="0">
                <a:latin typeface="+mj-lt"/>
                <a:cs typeface="Arial" charset="0"/>
              </a:rPr>
              <a:t>T1 </a:t>
            </a:r>
            <a:r>
              <a:rPr lang="en-US" sz="2200" b="1" dirty="0" err="1">
                <a:latin typeface="+mj-lt"/>
                <a:cs typeface="Arial" charset="0"/>
              </a:rPr>
              <a:t>Identità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08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068" y="1676402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0001" y="2256368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89548" y="225636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32327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33481" y="300990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63231" y="340785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62348" y="226059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7681" y="2620434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74682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58413" y="381426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40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b="1" dirty="0">
              <a:latin typeface="+mj-lt"/>
              <a:cs typeface="Arial" charset="0"/>
            </a:endParaRPr>
          </a:p>
          <a:p>
            <a:r>
              <a:rPr lang="en-US" sz="3200" dirty="0">
                <a:latin typeface="+mj-lt"/>
                <a:cs typeface="Arial" charset="0"/>
              </a:rPr>
              <a:t>     PA + A = P + A</a:t>
            </a:r>
          </a:p>
          <a:p>
            <a:r>
              <a:rPr lang="en-US" sz="3200" dirty="0">
                <a:latin typeface="Times New Roman" pitchFamily="18" charset="0"/>
                <a:cs typeface="Arial" charset="0"/>
              </a:rPr>
              <a:t>     </a:t>
            </a:r>
            <a:r>
              <a:rPr lang="en-US" sz="2200" b="1" dirty="0">
                <a:latin typeface="+mj-lt"/>
                <a:cs typeface="Arial" charset="0"/>
              </a:rPr>
              <a:t>Method 2: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PA + A 	= (A + A)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(A + P)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</a:t>
            </a:r>
            <a:r>
              <a:rPr lang="en-US" sz="2200" b="1" dirty="0">
                <a:latin typeface="+mj-lt"/>
                <a:cs typeface="Arial" charset="0"/>
              </a:rPr>
              <a:t>T8’ P. </a:t>
            </a:r>
            <a:r>
              <a:rPr lang="en-US" sz="2200" b="1" dirty="0" err="1">
                <a:latin typeface="+mj-lt"/>
                <a:cs typeface="Arial" charset="0"/>
              </a:rPr>
              <a:t>distributiva</a:t>
            </a:r>
            <a:endParaRPr lang="en-US" sz="2200" b="1" dirty="0">
              <a:latin typeface="+mj-lt"/>
              <a:cs typeface="Arial" charset="0"/>
            </a:endParaRP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1(A + P)	</a:t>
            </a:r>
            <a:r>
              <a:rPr lang="en-US" sz="2200" dirty="0">
                <a:latin typeface="+mj-lt"/>
                <a:cs typeface="Arial" charset="0"/>
              </a:rPr>
              <a:t>      </a:t>
            </a:r>
            <a:r>
              <a:rPr lang="en-US" sz="2200" b="1" dirty="0">
                <a:latin typeface="+mj-lt"/>
                <a:cs typeface="Arial" charset="0"/>
              </a:rPr>
              <a:t> T5’ </a:t>
            </a:r>
            <a:r>
              <a:rPr lang="en-US" sz="2200" b="1" dirty="0" err="1">
                <a:latin typeface="+mj-lt"/>
                <a:cs typeface="Arial" charset="0"/>
              </a:rPr>
              <a:t>Complemento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P       	       </a:t>
            </a:r>
            <a:r>
              <a:rPr lang="en-US" sz="2200" b="1" dirty="0">
                <a:latin typeface="+mj-lt"/>
                <a:cs typeface="Arial" charset="0"/>
              </a:rPr>
              <a:t>T1 </a:t>
            </a:r>
            <a:r>
              <a:rPr lang="en-US" sz="2200" b="1" dirty="0" err="1">
                <a:latin typeface="+mj-lt"/>
                <a:cs typeface="Arial" charset="0"/>
              </a:rPr>
              <a:t>Identità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08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068" y="1676402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256368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0" y="225636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85540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62348" y="226059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62400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9444813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</a:t>
            </a:r>
            <a:r>
              <a:rPr lang="en-US" b="1" dirty="0"/>
              <a:t> = </a:t>
            </a:r>
            <a:r>
              <a:rPr lang="en-US" b="1" i="1" dirty="0"/>
              <a:t>AB</a:t>
            </a:r>
            <a:r>
              <a:rPr lang="en-US" b="1" dirty="0"/>
              <a:t> + </a:t>
            </a:r>
            <a:r>
              <a:rPr lang="en-US" b="1" i="1" dirty="0"/>
              <a:t>AB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55785" y="1845292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</p:spTree>
    <p:extLst>
      <p:ext uri="{BB962C8B-B14F-4D97-AF65-F5344CB8AC3E}">
        <p14:creationId xmlns:p14="http://schemas.microsoft.com/office/powerpoint/2010/main" val="312357937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199" y="1722437"/>
            <a:ext cx="696685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</a:t>
            </a:r>
            <a:r>
              <a:rPr lang="en-US" b="1" dirty="0"/>
              <a:t> = </a:t>
            </a:r>
            <a:r>
              <a:rPr lang="en-US" b="1" i="1" dirty="0"/>
              <a:t>AB</a:t>
            </a:r>
            <a:r>
              <a:rPr lang="en-US" b="1" dirty="0"/>
              <a:t> + </a:t>
            </a:r>
            <a:r>
              <a:rPr lang="en-US" b="1" i="1" dirty="0"/>
              <a:t>AB</a:t>
            </a:r>
          </a:p>
          <a:p>
            <a:pPr>
              <a:buFontTx/>
              <a:buNone/>
            </a:pPr>
            <a:r>
              <a:rPr lang="en-US" dirty="0"/>
              <a:t>	Y = A		T10: II T. </a:t>
            </a:r>
            <a:r>
              <a:rPr lang="en-US" dirty="0" err="1"/>
              <a:t>assorbimento</a:t>
            </a:r>
            <a:r>
              <a:rPr lang="en-US" dirty="0"/>
              <a:t>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or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)	T8: P. </a:t>
            </a:r>
            <a:r>
              <a:rPr lang="en-US" dirty="0" err="1"/>
              <a:t>distributiva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(1)		T5’: </a:t>
            </a:r>
            <a:r>
              <a:rPr lang="en-US" dirty="0" err="1"/>
              <a:t>Complemeno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		T1: </a:t>
            </a:r>
            <a:r>
              <a:rPr lang="en-US" dirty="0" err="1"/>
              <a:t>Identità</a:t>
            </a:r>
            <a:endParaRPr lang="en-US" dirty="0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19068" y="41872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  <p:sp>
        <p:nvSpPr>
          <p:cNvPr id="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55785" y="1845292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61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933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</a:t>
            </a:r>
            <a:r>
              <a:rPr lang="en-US" b="1" dirty="0"/>
              <a:t> = </a:t>
            </a:r>
            <a:r>
              <a:rPr lang="en-US" b="1" i="1" dirty="0"/>
              <a:t>A</a:t>
            </a:r>
            <a:r>
              <a:rPr lang="en-US" b="1" dirty="0"/>
              <a:t>(</a:t>
            </a:r>
            <a:r>
              <a:rPr lang="en-US" b="1" i="1" dirty="0"/>
              <a:t>AB</a:t>
            </a:r>
            <a:r>
              <a:rPr lang="en-US" b="1" dirty="0"/>
              <a:t> + </a:t>
            </a:r>
            <a:r>
              <a:rPr lang="en-US" b="1" i="1" dirty="0"/>
              <a:t>ABC)</a:t>
            </a:r>
            <a:endParaRPr lang="en-US" b="1" dirty="0"/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214043142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</a:t>
            </a:r>
            <a:r>
              <a:rPr lang="en-US" b="1" dirty="0"/>
              <a:t> = </a:t>
            </a:r>
            <a:r>
              <a:rPr lang="en-US" b="1" i="1" dirty="0"/>
              <a:t>A</a:t>
            </a:r>
            <a:r>
              <a:rPr lang="en-US" b="1" dirty="0"/>
              <a:t>(</a:t>
            </a:r>
            <a:r>
              <a:rPr lang="en-US" b="1" i="1" dirty="0"/>
              <a:t>AB</a:t>
            </a:r>
            <a:r>
              <a:rPr lang="en-US" b="1" dirty="0"/>
              <a:t> + </a:t>
            </a:r>
            <a:r>
              <a:rPr lang="en-US" b="1" i="1" dirty="0"/>
              <a:t>ABC)</a:t>
            </a:r>
            <a:endParaRPr lang="en-US" b="1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AB(</a:t>
            </a:r>
            <a:r>
              <a:rPr lang="en-US" dirty="0"/>
              <a:t>1 + </a:t>
            </a:r>
            <a:r>
              <a:rPr lang="en-US" i="1" dirty="0"/>
              <a:t>C</a:t>
            </a:r>
            <a:r>
              <a:rPr lang="en-US" dirty="0"/>
              <a:t>))		T8: P. </a:t>
            </a:r>
            <a:r>
              <a:rPr lang="en-US" dirty="0" err="1"/>
              <a:t>distributiva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(1))			T2’: </a:t>
            </a:r>
            <a:r>
              <a:rPr lang="en-US" dirty="0" err="1"/>
              <a:t>Annullamernto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)			T1: </a:t>
            </a:r>
            <a:r>
              <a:rPr lang="en-US" dirty="0" err="1"/>
              <a:t>Identità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   = (</a:t>
            </a:r>
            <a:r>
              <a:rPr lang="en-US" i="1" dirty="0"/>
              <a:t>AA</a:t>
            </a:r>
            <a:r>
              <a:rPr lang="en-US" dirty="0"/>
              <a:t>)</a:t>
            </a:r>
            <a:r>
              <a:rPr lang="en-US" i="1" dirty="0"/>
              <a:t>B	</a:t>
            </a:r>
            <a:r>
              <a:rPr lang="en-US" dirty="0"/>
              <a:t>		T7: P. </a:t>
            </a:r>
            <a:r>
              <a:rPr lang="en-US" dirty="0" err="1"/>
              <a:t>associativa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AB</a:t>
            </a:r>
            <a:r>
              <a:rPr lang="en-US" dirty="0"/>
              <a:t>				T3: </a:t>
            </a:r>
            <a:r>
              <a:rPr lang="en-US" dirty="0" err="1"/>
              <a:t>Idempotenza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28104854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Dual:</a:t>
            </a:r>
            <a:r>
              <a:rPr lang="en-US" sz="3200" dirty="0">
                <a:solidFill>
                  <a:prstClr val="black"/>
                </a:solidFill>
              </a:rPr>
              <a:t>  Replace:	• with + </a:t>
            </a:r>
          </a:p>
          <a:p>
            <a:r>
              <a:rPr lang="en-US" sz="3200" dirty="0">
                <a:solidFill>
                  <a:prstClr val="black"/>
                </a:solidFill>
              </a:rPr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217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Dual:</a:t>
            </a:r>
            <a:r>
              <a:rPr lang="en-US" sz="3200" dirty="0">
                <a:solidFill>
                  <a:prstClr val="black"/>
                </a:solidFill>
              </a:rPr>
              <a:t>  Replace:	• with + </a:t>
            </a:r>
          </a:p>
          <a:p>
            <a:r>
              <a:rPr lang="en-US" sz="3200" dirty="0">
                <a:solidFill>
                  <a:prstClr val="black"/>
                </a:solidFill>
              </a:rPr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099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T1: </a:t>
            </a:r>
            <a:r>
              <a:rPr lang="en-US" sz="4400" dirty="0" err="1">
                <a:solidFill>
                  <a:prstClr val="black"/>
                </a:solidFill>
              </a:rPr>
              <a:t>Teorema</a:t>
            </a:r>
            <a:r>
              <a:rPr lang="en-US" sz="4400" dirty="0">
                <a:solidFill>
                  <a:prstClr val="black"/>
                </a:solidFill>
              </a:rPr>
              <a:t> </a:t>
            </a:r>
            <a:r>
              <a:rPr lang="en-US" sz="4400" dirty="0" err="1">
                <a:solidFill>
                  <a:prstClr val="black"/>
                </a:solidFill>
              </a:rPr>
              <a:t>dell’identità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037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T1: </a:t>
            </a:r>
            <a:r>
              <a:rPr lang="en-US" sz="4400" dirty="0" err="1">
                <a:solidFill>
                  <a:prstClr val="black"/>
                </a:solidFill>
              </a:rPr>
              <a:t>Teorema</a:t>
            </a:r>
            <a:r>
              <a:rPr lang="en-US" sz="4400" dirty="0">
                <a:solidFill>
                  <a:prstClr val="black"/>
                </a:solidFill>
              </a:rPr>
              <a:t> </a:t>
            </a:r>
            <a:r>
              <a:rPr lang="en-US" sz="4400" dirty="0" err="1">
                <a:solidFill>
                  <a:prstClr val="black"/>
                </a:solidFill>
              </a:rPr>
              <a:t>dell’identità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5067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28609</TotalTime>
  <Words>3905</Words>
  <Application>Microsoft Office PowerPoint</Application>
  <PresentationFormat>Presentazione su schermo (4:3)</PresentationFormat>
  <Paragraphs>756</Paragraphs>
  <Slides>51</Slides>
  <Notes>51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7" baseType="lpstr">
      <vt:lpstr>Arial</vt:lpstr>
      <vt:lpstr>Calibri</vt:lpstr>
      <vt:lpstr>Lusitana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195</cp:revision>
  <cp:lastPrinted>2018-05-04T12:36:55Z</cp:lastPrinted>
  <dcterms:created xsi:type="dcterms:W3CDTF">2012-08-07T04:56:47Z</dcterms:created>
  <dcterms:modified xsi:type="dcterms:W3CDTF">2021-10-19T18:04:17Z</dcterms:modified>
</cp:coreProperties>
</file>