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6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7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8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9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0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31.xml" ContentType="application/vnd.openxmlformats-officedocument.presentationml.notesSlide+xml"/>
  <Override PartName="/ppt/tags/tag9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5"/>
  </p:notesMasterIdLst>
  <p:handoutMasterIdLst>
    <p:handoutMasterId r:id="rId46"/>
  </p:handoutMasterIdLst>
  <p:sldIdLst>
    <p:sldId id="497" r:id="rId3"/>
    <p:sldId id="498" r:id="rId4"/>
    <p:sldId id="500" r:id="rId5"/>
    <p:sldId id="501" r:id="rId6"/>
    <p:sldId id="503" r:id="rId7"/>
    <p:sldId id="580" r:id="rId8"/>
    <p:sldId id="576" r:id="rId9"/>
    <p:sldId id="506" r:id="rId10"/>
    <p:sldId id="540" r:id="rId11"/>
    <p:sldId id="541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8" r:id="rId21"/>
    <p:sldId id="570" r:id="rId22"/>
    <p:sldId id="571" r:id="rId23"/>
    <p:sldId id="519" r:id="rId24"/>
    <p:sldId id="520" r:id="rId25"/>
    <p:sldId id="521" r:id="rId26"/>
    <p:sldId id="522" r:id="rId27"/>
    <p:sldId id="523" r:id="rId28"/>
    <p:sldId id="394" r:id="rId29"/>
    <p:sldId id="395" r:id="rId30"/>
    <p:sldId id="396" r:id="rId31"/>
    <p:sldId id="397" r:id="rId32"/>
    <p:sldId id="398" r:id="rId33"/>
    <p:sldId id="399" r:id="rId34"/>
    <p:sldId id="581" r:id="rId35"/>
    <p:sldId id="582" r:id="rId36"/>
    <p:sldId id="583" r:id="rId37"/>
    <p:sldId id="605" r:id="rId38"/>
    <p:sldId id="606" r:id="rId39"/>
    <p:sldId id="607" r:id="rId40"/>
    <p:sldId id="614" r:id="rId41"/>
    <p:sldId id="617" r:id="rId42"/>
    <p:sldId id="618" r:id="rId43"/>
    <p:sldId id="61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67" autoAdjust="0"/>
    <p:restoredTop sz="78774" autoAdjust="0"/>
  </p:normalViewPr>
  <p:slideViewPr>
    <p:cSldViewPr snapToGrid="0">
      <p:cViewPr varScale="1">
        <p:scale>
          <a:sx n="102" d="100"/>
          <a:sy n="102" d="100"/>
        </p:scale>
        <p:origin x="4038" y="114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" d="1"/>
        <a:sy n="1" d="1"/>
      </p:scale>
      <p:origin x="0" y="-26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BE7AA6-A53C-EF40-9ABA-405E81C31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03DA8-2FAE-1D49-843B-2D1147D83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D14E1-1606-8643-AD51-4CB517287A22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ABC3-E6A8-D04A-A8AA-576EBEB94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2BDFB-0042-3D4F-B9AA-6493E4399B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96D0A-B08E-F942-BA67-52996CC6558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92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1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7D9E10-8115-4C47-AEFF-79F4971AB3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1FCEF7E-0DD6-8C4E-B37C-DAF1D1AF0ED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61166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10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1CE479-2BFD-6545-8585-E568A9D09A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C496E81-2582-9542-AC83-FC0840E1431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727197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11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C2E104-2C0A-344C-836E-B93F88E8D6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8001FB7-CE86-C84A-B878-3C3938AB82A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17725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12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3D4A9-BD18-E846-8D0A-37D885B26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B3EEF83-B97F-DD48-915A-6F248997877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923092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13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D61D46-9E9B-BF4B-A4B7-5048D634C5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F9B0C5A-25B4-1A4A-9D55-5F734BD6199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022190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14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E7DF5E-6C51-AA4A-A615-D352D6B919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ADE9573-5C2E-EB49-8F0F-B4CB1411A34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118004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4A7B5B-2FD4-594B-B629-01F053077C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5B52C1A-EAA6-624F-84B1-564EE829E54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662447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16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77A1D9-E1F3-D142-8662-61E2B16BF1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4B42656-EE2F-234C-9437-52BA20AD9A1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66806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17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BD198E-4DC0-E640-BFF2-F9AD89541E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0A32963-A231-F64B-9981-4FC8C2EB775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564653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18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B33CD2-AE5D-5E43-BEDD-FA57860ECB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32B43E8-4B76-5F48-A183-3B8F4D815E7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905649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19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96D914-B583-A041-83DE-BBC399F5CF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144F416-E067-4B40-9CB3-35CAEBF3C9E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26424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2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03157E-4DD3-2044-AB3C-7BEF1D6484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475BA29-46FF-804E-ADBE-5FAD7BA007F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683547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20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58BCA5-BF94-0D45-889B-02152E7E61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46AEA6-6CA9-D14B-9D2D-E35206B6A2F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325934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21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FDEBE0-CE5A-1340-8175-9220E4397F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3FDAD83-218B-7A4A-9543-FC9E57FB31D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828135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22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BCBAB2-4DC6-CE4A-A02F-DCFD5834CA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D8485FD-4681-5D42-84EA-28C74CE435A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354323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23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C60EA0-A94C-6C47-A922-2D19A8DAF5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44F9FB7-0BD5-D645-8909-C9523C21C40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677395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24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B9FF1-4470-A84F-A10B-14CC05416B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F7261D0-AE91-9A41-AE69-96BC8B5A225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74770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25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13C531-0FDD-E344-9197-88BAEE314A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CEE1D62-29D8-204A-9CDA-63FEEBC3B9A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075795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26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61843C-2815-E84D-850F-637002EA8E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728828E-D136-D243-9B56-A8EC7EAF483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533401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27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A8E31D-F7EC-464E-9930-2E71EAE12F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43DA1AA-0F10-D842-B95C-3C1E626DE2B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4279620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57AF8-CBE3-4774-8F45-08852C2DF296}" type="slidenum">
              <a:rPr lang="en-US"/>
              <a:pPr/>
              <a:t>28</a:t>
            </a:fld>
            <a:endParaRPr lang="en-US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AE6360-4923-D245-9B29-732741609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6017E60-FD40-AE41-A1CF-5754FDF4BE8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69245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A0E3C-FE7D-46F2-A3FA-F9402B1CFFCF}" type="slidenum">
              <a:rPr lang="en-US"/>
              <a:pPr/>
              <a:t>29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DA433C-35AD-A240-B325-505A39386C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5FD19BF-0105-BA49-B22E-510F134E800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72278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3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7F07EB-46A4-4846-B661-AE4D668518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F375C8E-817E-CD44-9099-1A9952FF5C9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6426962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B3656-CEDE-4908-861A-E5D9BC9DCB30}" type="slidenum">
              <a:rPr lang="en-US"/>
              <a:pPr/>
              <a:t>30</a:t>
            </a:fld>
            <a:endParaRPr lang="en-US"/>
          </a:p>
        </p:txBody>
      </p:sp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68AFBD-E64B-984A-B512-6C327B27B9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F002BA7-23C9-AB4E-9130-5D05E5CDD0C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381053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E26E5-1FF9-4B6E-ABC4-48A24A646364}" type="slidenum">
              <a:rPr lang="en-US"/>
              <a:pPr/>
              <a:t>31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F8D75A-1046-EE43-ACB9-C43936CAA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2676AFF-6735-CB4C-A689-4B320DCC8F5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478319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4DF54-CBDA-46DA-89C3-5B1365E808E1}" type="slidenum">
              <a:rPr lang="en-US"/>
              <a:pPr/>
              <a:t>32</a:t>
            </a:fld>
            <a:endParaRPr lang="en-US"/>
          </a:p>
        </p:txBody>
      </p:sp>
      <p:sp>
        <p:nvSpPr>
          <p:cNvPr id="98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37A3AC-4EE8-8144-97F8-BF7BBFB199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59BED1B-09CE-6D44-A1CF-FD23B7F9127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578146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6BBA4D-1656-834A-BD13-05E3EF0F66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48EDBC9-117B-7541-9887-C731D3D387D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0108027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6BBA4D-1656-834A-BD13-05E3EF0F66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48EDBC9-117B-7541-9887-C731D3D387D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1495416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6BBA4D-1656-834A-BD13-05E3EF0F66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48EDBC9-117B-7541-9887-C731D3D387D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670698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9123-87E4-4C2B-81D5-9EEE6DF63E2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79DCFC-2B6D-BC44-91FC-6D3A8FEF06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485BCF4-81F9-6C43-AE22-4E7D327A42D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31738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4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1B5F6B-29F7-AB4E-9503-412B70ED4A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734017C-4EB5-EF45-880A-2A5902CE397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016150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5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03A07C-676D-9044-9AB9-70FB28FE64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D0B19F5-4FDC-3744-AB44-1B079111461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58113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6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03A07C-676D-9044-9AB9-70FB28FE64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D0B19F5-4FDC-3744-AB44-1B079111461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876186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7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03A07C-676D-9044-9AB9-70FB28FE64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D0B19F5-4FDC-3744-AB44-1B079111461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136604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8DA8D5-AF12-9940-87E4-503F3D149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F229B48-14E5-E24F-8FEF-A12DC27C630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29501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C8A7D3-FD26-3F4C-8335-2A875CEE50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70EE816-1F81-7940-9F62-1B995ED2A0A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81713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prstClr val="white"/>
                </a:solidFill>
              </a:rPr>
              <a:pPr/>
              <a:t>‹N›</a:t>
            </a:fld>
            <a:r>
              <a:rPr lang="en-US" sz="1400" dirty="0">
                <a:solidFill>
                  <a:prstClr val="white"/>
                </a:solidFill>
              </a:rPr>
              <a:t>&gt;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376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2-&lt;</a:t>
            </a:r>
            <a:fld id="{56772E6B-5AA2-4C5F-A7F8-95F9D435459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49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2-&lt;</a:t>
            </a:r>
            <a:fld id="{3D7F715D-3209-482A-ABCD-4F9C0036FCD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65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2-&lt;</a:t>
            </a:r>
            <a:fld id="{DD0BCF35-A1C1-47C4-BF2B-8B9B8D4EBCA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7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2-&lt;</a:t>
            </a:r>
            <a:fld id="{C0FBBB96-A630-4B05-BA47-6FDCC80A253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90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2-&lt;</a:t>
            </a:r>
            <a:fld id="{B8D13B05-696B-43F3-A133-03DEFFF248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767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2-&lt;</a:t>
            </a:r>
            <a:fld id="{ABE97F21-FF4B-4B80-811E-C7802C99A8A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1-&lt;</a:t>
            </a:r>
            <a:fld id="{68946159-E475-47D9-8550-A9F0B445C79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15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prstClr val="white"/>
                </a:solidFill>
              </a:rPr>
              <a:pPr/>
              <a:t>‹N›</a:t>
            </a:fld>
            <a:r>
              <a:rPr lang="en-US" sz="1400" dirty="0">
                <a:solidFill>
                  <a:prstClr val="white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</a:rPr>
              <a:t>Digital Design and Computer Architecture: ARM® Edition © 2015</a:t>
            </a:r>
          </a:p>
        </p:txBody>
      </p:sp>
    </p:spTree>
    <p:extLst>
      <p:ext uri="{BB962C8B-B14F-4D97-AF65-F5344CB8AC3E}">
        <p14:creationId xmlns:p14="http://schemas.microsoft.com/office/powerpoint/2010/main" val="4053940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8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oleObject" Target="../embeddings/oleObject1.bin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notesSlide" Target="../notesSlides/notesSlide13.xml"/><Relationship Id="rId2" Type="http://schemas.openxmlformats.org/officeDocument/2006/relationships/tags" Target="../tags/tag12.xml"/><Relationship Id="rId1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5" Type="http://schemas.openxmlformats.org/officeDocument/2006/relationships/oleObject" Target="../embeddings/oleObject2.bin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notesSlide" Target="../notesSlides/notesSlide22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.wmf"/><Relationship Id="rId2" Type="http://schemas.openxmlformats.org/officeDocument/2006/relationships/tags" Target="../tags/tag23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image" Target="../media/image5.wmf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notesSlide" Target="../notesSlides/notesSlide24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tags" Target="../tags/tag71.xml"/><Relationship Id="rId26" Type="http://schemas.openxmlformats.org/officeDocument/2006/relationships/notesSlide" Target="../notesSlides/notesSlide26.xml"/><Relationship Id="rId3" Type="http://schemas.openxmlformats.org/officeDocument/2006/relationships/tags" Target="../tags/tag56.xml"/><Relationship Id="rId21" Type="http://schemas.openxmlformats.org/officeDocument/2006/relationships/tags" Target="../tags/tag74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0" Type="http://schemas.openxmlformats.org/officeDocument/2006/relationships/tags" Target="../tags/tag73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24" Type="http://schemas.openxmlformats.org/officeDocument/2006/relationships/tags" Target="../tags/tag77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23" Type="http://schemas.openxmlformats.org/officeDocument/2006/relationships/tags" Target="../tags/tag76.xml"/><Relationship Id="rId10" Type="http://schemas.openxmlformats.org/officeDocument/2006/relationships/tags" Target="../tags/tag63.xml"/><Relationship Id="rId19" Type="http://schemas.openxmlformats.org/officeDocument/2006/relationships/tags" Target="../tags/tag72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Relationship Id="rId22" Type="http://schemas.openxmlformats.org/officeDocument/2006/relationships/tags" Target="../tags/tag7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notesSlide" Target="../notesSlides/notesSlide27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.wmf"/><Relationship Id="rId2" Type="http://schemas.openxmlformats.org/officeDocument/2006/relationships/tags" Target="../tags/tag78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5" Type="http://schemas.openxmlformats.org/officeDocument/2006/relationships/image" Target="../media/image5.wmf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tags" Target="../tags/tag89.xml"/><Relationship Id="rId7" Type="http://schemas.openxmlformats.org/officeDocument/2006/relationships/oleObject" Target="../embeddings/oleObject7.bin"/><Relationship Id="rId2" Type="http://schemas.openxmlformats.org/officeDocument/2006/relationships/tags" Target="../tags/tag88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wmf"/><Relationship Id="rId4" Type="http://schemas.openxmlformats.org/officeDocument/2006/relationships/tags" Target="../tags/tag90.xml"/><Relationship Id="rId9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9.wmf"/><Relationship Id="rId2" Type="http://schemas.openxmlformats.org/officeDocument/2006/relationships/tags" Target="../tags/tag9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tags" Target="../tags/tag94.xml"/><Relationship Id="rId7" Type="http://schemas.openxmlformats.org/officeDocument/2006/relationships/oleObject" Target="../embeddings/oleObject10.bin"/><Relationship Id="rId2" Type="http://schemas.openxmlformats.org/officeDocument/2006/relationships/tags" Target="../tags/tag93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image" Target="../media/image11.wmf"/><Relationship Id="rId2" Type="http://schemas.openxmlformats.org/officeDocument/2006/relationships/tags" Target="../tags/tag9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 = A’BC + A’			Recall: A’ = A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3: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518922" y="1817914"/>
            <a:ext cx="217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0182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858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Y = (A + BC)(A + DE)</a:t>
            </a:r>
          </a:p>
          <a:p>
            <a:pPr marL="0" indent="0">
              <a:buNone/>
            </a:pPr>
            <a:r>
              <a:rPr lang="en-US" sz="2000" b="1" dirty="0"/>
              <a:t>     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Make: X = BC, Z = DE and rewrite equation</a:t>
            </a:r>
          </a:p>
          <a:p>
            <a:pPr marL="0" indent="0">
              <a:buNone/>
            </a:pPr>
            <a:r>
              <a:rPr lang="en-US" sz="2000" dirty="0"/>
              <a:t>          Y	= (A+X)(A+Z)		substitution (X=BC, Z=DE)</a:t>
            </a:r>
          </a:p>
          <a:p>
            <a:pPr marL="0" indent="0">
              <a:buNone/>
            </a:pPr>
            <a:r>
              <a:rPr lang="en-US" sz="2000" dirty="0"/>
              <a:t>   	= A + XZ	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= A + BCDE		substitution</a:t>
            </a:r>
          </a:p>
          <a:p>
            <a:pPr marL="0" indent="0">
              <a:buNone/>
            </a:pPr>
            <a:r>
              <a:rPr lang="en-US" sz="2000" dirty="0"/>
              <a:t>or </a:t>
            </a:r>
            <a:r>
              <a:rPr lang="en-US" sz="2000" b="1" dirty="0"/>
              <a:t>		</a:t>
            </a:r>
          </a:p>
          <a:p>
            <a:pPr>
              <a:buFontTx/>
              <a:buNone/>
            </a:pPr>
            <a:r>
              <a:rPr lang="en-US" sz="2000" dirty="0"/>
              <a:t>          Y	= AA + ADE + ABC + BCDE	T8: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A + ADE + ABC + BCDE	T3: </a:t>
            </a:r>
            <a:r>
              <a:rPr lang="en-US" sz="2000" dirty="0" err="1"/>
              <a:t>Idempotency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</a:t>
            </a:r>
            <a:r>
              <a:rPr lang="en-US" sz="2000" b="1" dirty="0"/>
              <a:t>A + ADE </a:t>
            </a:r>
            <a:r>
              <a:rPr lang="en-US" sz="2000" dirty="0"/>
              <a:t>+ ABC + BCDE		</a:t>
            </a:r>
          </a:p>
          <a:p>
            <a:pPr>
              <a:buFontTx/>
              <a:buNone/>
            </a:pPr>
            <a:r>
              <a:rPr lang="en-US" sz="2000" dirty="0"/>
              <a:t> 		= </a:t>
            </a:r>
            <a:r>
              <a:rPr lang="en-US" sz="2000" b="1" dirty="0"/>
              <a:t>A             </a:t>
            </a:r>
            <a:r>
              <a:rPr lang="en-US" sz="2000" dirty="0"/>
              <a:t>+ ABC + BCDE	T9’: Covering</a:t>
            </a:r>
          </a:p>
          <a:p>
            <a:pPr>
              <a:buNone/>
            </a:pPr>
            <a:r>
              <a:rPr lang="en-US" sz="2000" dirty="0"/>
              <a:t> 		= A + BCDE		T9’: Covering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77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6: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5857" y="3722914"/>
            <a:ext cx="2481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called</a:t>
            </a:r>
          </a:p>
          <a:p>
            <a:r>
              <a:rPr lang="en-US" sz="2000" b="1" i="1" dirty="0"/>
              <a:t>multiplying out</a:t>
            </a:r>
          </a:p>
          <a:p>
            <a:r>
              <a:rPr lang="en-US" sz="2000" dirty="0"/>
              <a:t>an expression to get</a:t>
            </a:r>
          </a:p>
          <a:p>
            <a:r>
              <a:rPr lang="en-US" sz="2000" dirty="0"/>
              <a:t>sum-of-products (SOP) form.</a:t>
            </a:r>
          </a:p>
        </p:txBody>
      </p:sp>
    </p:spTree>
    <p:extLst>
      <p:ext uri="{BB962C8B-B14F-4D97-AF65-F5344CB8AC3E}">
        <p14:creationId xmlns:p14="http://schemas.microsoft.com/office/powerpoint/2010/main" val="2310237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599" y="1066800"/>
            <a:ext cx="7728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 expression is in </a:t>
            </a:r>
            <a:r>
              <a:rPr lang="en-US" sz="3600" b="1" dirty="0"/>
              <a:t>sum-of-products (SOP)</a:t>
            </a:r>
            <a:r>
              <a:rPr lang="en-US" sz="3600" dirty="0"/>
              <a:t> form when all products contain literals only.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SOP form: Y = AB + BC’ + 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NOT</a:t>
            </a:r>
            <a:r>
              <a:rPr lang="en-US" sz="3600" dirty="0"/>
              <a:t> SOP form: Y = DF + E(A’+B)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SOP form: Z = A + BC + DE’F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Multiplying Out: SOP Form</a:t>
            </a:r>
          </a:p>
        </p:txBody>
      </p:sp>
    </p:spTree>
    <p:extLst>
      <p:ext uri="{BB962C8B-B14F-4D97-AF65-F5344CB8AC3E}">
        <p14:creationId xmlns:p14="http://schemas.microsoft.com/office/powerpoint/2010/main" val="265258658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787052" y="15700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Y = (A + C + D + E)(A + B)</a:t>
            </a:r>
          </a:p>
          <a:p>
            <a:pPr marL="0" indent="0">
              <a:buNone/>
            </a:pPr>
            <a:r>
              <a:rPr lang="en-US" sz="2000" b="1" dirty="0"/>
              <a:t>     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Make: X = (C+D+E), Z = B and rewrite equation</a:t>
            </a:r>
          </a:p>
          <a:p>
            <a:pPr marL="0" indent="0">
              <a:buNone/>
            </a:pPr>
            <a:r>
              <a:rPr lang="en-US" sz="2000" dirty="0"/>
              <a:t>          Y	= (A+X)(A+Z)			substitution (X=(C+D+E), Z=B)</a:t>
            </a:r>
          </a:p>
          <a:p>
            <a:pPr marL="0" indent="0">
              <a:buNone/>
            </a:pPr>
            <a:r>
              <a:rPr lang="en-US" sz="2000" dirty="0"/>
              <a:t>   	= A + XZ		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= A + (C+D+E)B			substitution</a:t>
            </a:r>
          </a:p>
          <a:p>
            <a:pPr marL="0" indent="0">
              <a:buNone/>
            </a:pPr>
            <a:r>
              <a:rPr lang="en-US" sz="2000" dirty="0"/>
              <a:t>	= A + BC + BD + BE		T8: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or </a:t>
            </a:r>
            <a:r>
              <a:rPr lang="en-US" sz="2000" b="1" dirty="0"/>
              <a:t>		</a:t>
            </a:r>
          </a:p>
          <a:p>
            <a:pPr>
              <a:buFontTx/>
              <a:buNone/>
            </a:pPr>
            <a:r>
              <a:rPr lang="en-US" sz="2000" dirty="0"/>
              <a:t>          Y	= AA+AB+AC+BC+AD+BD+AE+BE 	T8: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</a:t>
            </a:r>
            <a:r>
              <a:rPr lang="en-US" sz="2000" b="1" dirty="0"/>
              <a:t>A</a:t>
            </a:r>
            <a:r>
              <a:rPr lang="en-US" sz="2000" dirty="0"/>
              <a:t>+AB+AC+AD+AE+BC+BD+BE	T3: </a:t>
            </a:r>
            <a:r>
              <a:rPr lang="en-US" sz="2000" dirty="0" err="1"/>
              <a:t>Idempotency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A + BC + BD + BE		T9’: Covering</a:t>
            </a:r>
            <a:r>
              <a:rPr lang="en-US" sz="2000" b="1" dirty="0"/>
              <a:t> </a:t>
            </a:r>
            <a:r>
              <a:rPr lang="en-US" sz="2000" dirty="0"/>
              <a:t>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252" y="923706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252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Multiplying Out: SOP Form</a:t>
            </a:r>
          </a:p>
        </p:txBody>
      </p:sp>
    </p:spTree>
    <p:extLst>
      <p:ext uri="{BB962C8B-B14F-4D97-AF65-F5344CB8AC3E}">
        <p14:creationId xmlns:p14="http://schemas.microsoft.com/office/powerpoint/2010/main" val="130195563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61" name="Rectangle 17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990600"/>
            <a:ext cx="3810000" cy="4953000"/>
          </a:xfrm>
          <a:noFill/>
          <a:ln/>
        </p:spPr>
        <p:txBody>
          <a:bodyPr/>
          <a:lstStyle/>
          <a:p>
            <a:r>
              <a:rPr lang="en-US" sz="2400" b="1" dirty="0"/>
              <a:t>SOP – sum-of-products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POS – product-of-sums</a:t>
            </a:r>
          </a:p>
        </p:txBody>
      </p:sp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39799762"/>
              </p:ext>
            </p:extLst>
          </p:nvPr>
        </p:nvGraphicFramePr>
        <p:xfrm>
          <a:off x="1143000" y="40386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13" imgW="1287720" imgH="757080" progId="Visio.Drawing.6">
                  <p:embed/>
                </p:oleObj>
              </mc:Choice>
              <mc:Fallback>
                <p:oleObj name="VISIO" r:id="rId13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386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13706410"/>
              </p:ext>
            </p:extLst>
          </p:nvPr>
        </p:nvGraphicFramePr>
        <p:xfrm>
          <a:off x="1066800" y="1371600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15" imgW="1280880" imgH="752040" progId="Visio.Drawing.6">
                  <p:embed/>
                </p:oleObj>
              </mc:Choice>
              <mc:Fallback>
                <p:oleObj name="VISIO" r:id="rId15" imgW="128088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71600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8200" y="46482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E </a:t>
            </a:r>
            <a:r>
              <a:rPr lang="en-US" sz="2400" dirty="0">
                <a:latin typeface="Times New Roman" pitchFamily="18" charset="0"/>
                <a:cs typeface="Arial" charset="0"/>
              </a:rPr>
              <a:t>= 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dirty="0">
                <a:latin typeface="Times New Roman" pitchFamily="18" charset="0"/>
                <a:cs typeface="Arial" charset="0"/>
              </a:rPr>
              <a:t>(0, 1, 3)</a:t>
            </a: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000875" y="47228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381875" y="47228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991475" y="47228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724400" y="2209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E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dirty="0">
                <a:latin typeface="Times New Roman" pitchFamily="18" charset="0"/>
                <a:cs typeface="Arial" charset="0"/>
              </a:rPr>
              <a:t>(2)</a:t>
            </a:r>
            <a:endParaRPr lang="en-US" sz="2400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5626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Review: SOP &amp; POS Form</a:t>
            </a:r>
          </a:p>
        </p:txBody>
      </p:sp>
    </p:spTree>
    <p:extLst>
      <p:ext uri="{BB962C8B-B14F-4D97-AF65-F5344CB8AC3E}">
        <p14:creationId xmlns:p14="http://schemas.microsoft.com/office/powerpoint/2010/main" val="18719827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599" y="1066800"/>
            <a:ext cx="7728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 expression is in </a:t>
            </a:r>
            <a:r>
              <a:rPr lang="en-US" sz="3600" b="1" dirty="0"/>
              <a:t>product-of-sums (POS)</a:t>
            </a:r>
            <a:r>
              <a:rPr lang="en-US" sz="3600" dirty="0"/>
              <a:t> form when all sums contain literals only.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POS form: Y = (A+B)(C+D)(E’+F)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NOT</a:t>
            </a:r>
            <a:r>
              <a:rPr lang="en-US" sz="3600" dirty="0"/>
              <a:t> POS form: Y = (D+E)(F’+GH)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POS form: Z = A(B+C)(D+E’)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Factoring: POS Form</a:t>
            </a:r>
          </a:p>
        </p:txBody>
      </p:sp>
    </p:spTree>
    <p:extLst>
      <p:ext uri="{BB962C8B-B14F-4D97-AF65-F5344CB8AC3E}">
        <p14:creationId xmlns:p14="http://schemas.microsoft.com/office/powerpoint/2010/main" val="221282746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171313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Y = (A + B’CDE)</a:t>
            </a:r>
          </a:p>
          <a:p>
            <a:pPr marL="0" indent="0">
              <a:buNone/>
            </a:pPr>
            <a:r>
              <a:rPr lang="en-US" sz="2000" b="1" dirty="0"/>
              <a:t>     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Make: X = B’C, Z = DE and rewrite equation</a:t>
            </a:r>
          </a:p>
          <a:p>
            <a:pPr marL="0" indent="0">
              <a:buNone/>
            </a:pPr>
            <a:r>
              <a:rPr lang="en-US" sz="2000" dirty="0"/>
              <a:t>          Y	= (A+XZ)				substitution (X=B’C, Z=DE)</a:t>
            </a:r>
          </a:p>
          <a:p>
            <a:pPr marL="0" indent="0">
              <a:buNone/>
            </a:pPr>
            <a:r>
              <a:rPr lang="en-US" sz="2000" dirty="0"/>
              <a:t> 	= (A+B’C)(A+DE) 	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	= (A+B’)(A+C)(A+D)(A+E) 		T8’: </a:t>
            </a:r>
            <a:r>
              <a:rPr lang="en-US" sz="2000" dirty="0" err="1"/>
              <a:t>Distributivity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1: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Factoring: POS Form</a:t>
            </a:r>
          </a:p>
        </p:txBody>
      </p:sp>
    </p:spTree>
    <p:extLst>
      <p:ext uri="{BB962C8B-B14F-4D97-AF65-F5344CB8AC3E}">
        <p14:creationId xmlns:p14="http://schemas.microsoft.com/office/powerpoint/2010/main" val="185679384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1713131"/>
            <a:ext cx="8436429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Y = AB + C’DE + F</a:t>
            </a:r>
          </a:p>
          <a:p>
            <a:pPr marL="0" indent="0">
              <a:buNone/>
            </a:pPr>
            <a:r>
              <a:rPr lang="en-US" sz="2000" b="1" dirty="0"/>
              <a:t>     Apply T8’ first when possible: </a:t>
            </a:r>
            <a:r>
              <a:rPr lang="en-US" sz="2000" dirty="0"/>
              <a:t>W+XZ = (W+X)(W+Z)     </a:t>
            </a:r>
          </a:p>
          <a:p>
            <a:pPr marL="0" indent="0">
              <a:buNone/>
            </a:pPr>
            <a:r>
              <a:rPr lang="en-US" sz="2000" dirty="0"/>
              <a:t>          Y	= (AB+C’DE)          +F   		 T7: Associativity</a:t>
            </a:r>
          </a:p>
          <a:p>
            <a:pPr marL="0" indent="0">
              <a:buNone/>
            </a:pPr>
            <a:r>
              <a:rPr lang="en-US" sz="2000" dirty="0"/>
              <a:t>	= (AB+C’)(AB+DE)+F   		 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= (A+C’)(B+C’)(AB+D)(AB+E)+F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= (A+C’)(B+C’)(A+D)(B+D)(A+E)(B+E)+F	             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= (A+C’+F)(B+C’+F)(A+D+F)(B+D+F)(A+E+F)(B+E+F)   T8’: </a:t>
            </a:r>
            <a:r>
              <a:rPr lang="en-US" sz="2000" dirty="0" err="1"/>
              <a:t>Distributivity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1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2: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Factoring: POS Form</a:t>
            </a:r>
          </a:p>
        </p:txBody>
      </p:sp>
    </p:spTree>
    <p:extLst>
      <p:ext uri="{BB962C8B-B14F-4D97-AF65-F5344CB8AC3E}">
        <p14:creationId xmlns:p14="http://schemas.microsoft.com/office/powerpoint/2010/main" val="5759099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84105"/>
              </p:ext>
            </p:extLst>
          </p:nvPr>
        </p:nvGraphicFramePr>
        <p:xfrm>
          <a:off x="114300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DeMorgan’s</a:t>
                      </a:r>
                      <a:r>
                        <a:rPr lang="en-US" sz="2400" baseline="0" dirty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2743200" y="20574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434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06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816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0152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3228945"/>
            <a:ext cx="7381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complement 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product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200" dirty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3200" b="1" dirty="0">
                <a:latin typeface="+mj-lt"/>
                <a:cs typeface="Times New Roman" panose="02020603050405020304" pitchFamily="18" charset="0"/>
              </a:rPr>
              <a:t>sum 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complements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95374"/>
              </p:ext>
            </p:extLst>
          </p:nvPr>
        </p:nvGraphicFramePr>
        <p:xfrm>
          <a:off x="114300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DeMorgan’s</a:t>
                      </a:r>
                      <a:r>
                        <a:rPr lang="en-US" sz="2400" baseline="0" dirty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2743200" y="20574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434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006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816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1802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Theorem: Dual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00181"/>
              </p:ext>
            </p:extLst>
          </p:nvPr>
        </p:nvGraphicFramePr>
        <p:xfrm>
          <a:off x="758953" y="1397000"/>
          <a:ext cx="7614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</a:t>
                      </a:r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DeMorgan’s</a:t>
                      </a:r>
                      <a:r>
                        <a:rPr lang="en-US" sz="2400" baseline="0" dirty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840992" y="20320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663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23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04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08272" y="204216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336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90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71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090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 = A’BC + A’			Recall: A’ = A	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dirty="0"/>
              <a:t>= A’			T9’ Covering: X + XY = X</a:t>
            </a:r>
          </a:p>
          <a:p>
            <a:pPr marL="0" indent="0">
              <a:buNone/>
            </a:pPr>
            <a:r>
              <a:rPr lang="en-US" dirty="0"/>
              <a:t>or </a:t>
            </a:r>
            <a:r>
              <a:rPr lang="en-US" b="1" dirty="0"/>
              <a:t>		</a:t>
            </a:r>
          </a:p>
          <a:p>
            <a:pPr>
              <a:buFontTx/>
              <a:buNone/>
            </a:pPr>
            <a:r>
              <a:rPr lang="en-US" dirty="0"/>
              <a:t>       = A’(BC + 1)		T8: </a:t>
            </a:r>
            <a:r>
              <a:rPr lang="en-US" dirty="0" err="1"/>
              <a:t>Distributivity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= A’(1)			T2’: Null Element</a:t>
            </a:r>
          </a:p>
          <a:p>
            <a:pPr>
              <a:buFontTx/>
              <a:buNone/>
            </a:pPr>
            <a:r>
              <a:rPr lang="en-US" dirty="0"/>
              <a:t>       =</a:t>
            </a:r>
            <a:r>
              <a:rPr lang="en-US" i="1" dirty="0"/>
              <a:t> </a:t>
            </a:r>
            <a:r>
              <a:rPr lang="en-US" dirty="0"/>
              <a:t>A’			T1: Identity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3: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518922" y="1817914"/>
            <a:ext cx="217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70216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Theorem: Dual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2236" y="2893665"/>
            <a:ext cx="738124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The complement of the product </a:t>
            </a:r>
          </a:p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sum of the complements.</a:t>
            </a:r>
          </a:p>
          <a:p>
            <a:pPr algn="ctr"/>
            <a:endParaRPr lang="en-US" sz="1000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58513"/>
              </p:ext>
            </p:extLst>
          </p:nvPr>
        </p:nvGraphicFramePr>
        <p:xfrm>
          <a:off x="758953" y="1397000"/>
          <a:ext cx="7614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</a:t>
                      </a:r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DeMorgan’s</a:t>
                      </a:r>
                      <a:r>
                        <a:rPr lang="en-US" sz="2400" baseline="0" dirty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840992" y="20320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663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23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04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08272" y="204216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336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90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71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3864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Theorem: Dual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2236" y="2893665"/>
            <a:ext cx="73812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The complement of the product </a:t>
            </a:r>
          </a:p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sum of the complements.</a:t>
            </a:r>
          </a:p>
          <a:p>
            <a:pPr algn="ctr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+mj-lt"/>
                <a:cs typeface="Times New Roman" panose="02020603050405020304" pitchFamily="18" charset="0"/>
              </a:rPr>
              <a:t>Dual: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sum</a:t>
            </a:r>
          </a:p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2800" b="1" dirty="0">
                <a:latin typeface="+mj-lt"/>
                <a:cs typeface="Times New Roman" panose="02020603050405020304" pitchFamily="18" charset="0"/>
              </a:rPr>
              <a:t>product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2070"/>
              </p:ext>
            </p:extLst>
          </p:nvPr>
        </p:nvGraphicFramePr>
        <p:xfrm>
          <a:off x="758953" y="1397000"/>
          <a:ext cx="7614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</a:t>
                      </a:r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DeMorgan’s</a:t>
                      </a:r>
                      <a:r>
                        <a:rPr lang="en-US" sz="2400" baseline="0" dirty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840992" y="20320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663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23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04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08272" y="204216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336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90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71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3864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  </a:t>
            </a:r>
            <a:r>
              <a:rPr lang="en-US" i="1" dirty="0"/>
              <a:t>B</a:t>
            </a:r>
          </a:p>
        </p:txBody>
      </p:sp>
      <p:graphicFrame>
        <p:nvGraphicFramePr>
          <p:cNvPr id="876555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4605197"/>
              </p:ext>
            </p:extLst>
          </p:nvPr>
        </p:nvGraphicFramePr>
        <p:xfrm>
          <a:off x="4343400" y="12192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14" imgW="838800" imgH="714240" progId="Visio.Drawing.6">
                  <p:embed/>
                </p:oleObj>
              </mc:Choice>
              <mc:Fallback>
                <p:oleObj name="VISIO" r:id="rId14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192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7" name="Object 13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57712366"/>
              </p:ext>
            </p:extLst>
          </p:nvPr>
        </p:nvGraphicFramePr>
        <p:xfrm>
          <a:off x="4419600" y="40386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16" imgW="838800" imgH="714240" progId="Visio.Drawing.6">
                  <p:embed/>
                </p:oleObj>
              </mc:Choice>
              <mc:Fallback>
                <p:oleObj name="VISIO" r:id="rId16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8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194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290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81200" y="13420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1" name="Oval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189517" y="426564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3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722917" y="426564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970317" y="426564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377769790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(A+BD)C</a:t>
            </a:r>
          </a:p>
          <a:p>
            <a:pPr marL="0" indent="0">
              <a:buNone/>
            </a:pPr>
            <a:r>
              <a:rPr lang="en-US" i="1" dirty="0"/>
              <a:t>   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786742" y="132805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100942" y="1328057"/>
            <a:ext cx="4898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09050" y="1208314"/>
            <a:ext cx="13062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 Example 1</a:t>
            </a:r>
          </a:p>
        </p:txBody>
      </p:sp>
    </p:spTree>
    <p:extLst>
      <p:ext uri="{BB962C8B-B14F-4D97-AF65-F5344CB8AC3E}">
        <p14:creationId xmlns:p14="http://schemas.microsoft.com/office/powerpoint/2010/main" val="294881947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(A+BD)C</a:t>
            </a:r>
          </a:p>
          <a:p>
            <a:pPr marL="0" indent="0">
              <a:buNone/>
            </a:pPr>
            <a:r>
              <a:rPr lang="en-US" i="1" dirty="0"/>
              <a:t>   = (A+BD) + C</a:t>
            </a:r>
          </a:p>
          <a:p>
            <a:pPr marL="0" indent="0">
              <a:buNone/>
            </a:pPr>
            <a:r>
              <a:rPr lang="en-US" i="1" dirty="0"/>
              <a:t>   = (A•(BD)) + C</a:t>
            </a:r>
          </a:p>
          <a:p>
            <a:pPr marL="0" indent="0">
              <a:buNone/>
            </a:pPr>
            <a:r>
              <a:rPr lang="en-US" i="1" dirty="0"/>
              <a:t>   = (A•(BD)) + C</a:t>
            </a:r>
          </a:p>
          <a:p>
            <a:pPr marL="0" indent="0">
              <a:buNone/>
            </a:pPr>
            <a:r>
              <a:rPr lang="en-US" i="1" dirty="0"/>
              <a:t>   = ABD + C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786742" y="132805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100942" y="1328057"/>
            <a:ext cx="4898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09050" y="1208314"/>
            <a:ext cx="13062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 Example 1</a:t>
            </a: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09051" y="1850571"/>
            <a:ext cx="9361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145976" y="192677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122710" y="1926770"/>
            <a:ext cx="4898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145976" y="187234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698172" y="249282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318659" y="2492829"/>
            <a:ext cx="380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318659" y="2427516"/>
            <a:ext cx="380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736272" y="306977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600194" y="365760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7176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(ACE+D) + B</a:t>
            </a:r>
          </a:p>
          <a:p>
            <a:pPr marL="0" indent="0">
              <a:buNone/>
            </a:pPr>
            <a:r>
              <a:rPr lang="en-US" i="1" dirty="0"/>
              <a:t>  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58142" y="132805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730827" y="1328056"/>
            <a:ext cx="44631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09050" y="1230086"/>
            <a:ext cx="18614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 Example 2</a:t>
            </a:r>
          </a:p>
        </p:txBody>
      </p:sp>
    </p:spTree>
    <p:extLst>
      <p:ext uri="{BB962C8B-B14F-4D97-AF65-F5344CB8AC3E}">
        <p14:creationId xmlns:p14="http://schemas.microsoft.com/office/powerpoint/2010/main" val="204734679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(ACE+D) + B</a:t>
            </a:r>
          </a:p>
          <a:p>
            <a:pPr marL="0" indent="0">
              <a:buNone/>
            </a:pPr>
            <a:r>
              <a:rPr lang="en-US" i="1" dirty="0"/>
              <a:t>   = (ACE+D) • B</a:t>
            </a:r>
          </a:p>
          <a:p>
            <a:pPr marL="0" indent="0">
              <a:buNone/>
            </a:pPr>
            <a:r>
              <a:rPr lang="en-US" i="1" dirty="0"/>
              <a:t>   = (ACE•D) • B</a:t>
            </a:r>
          </a:p>
          <a:p>
            <a:pPr marL="0" indent="0">
              <a:buNone/>
            </a:pPr>
            <a:r>
              <a:rPr lang="en-US" i="1" dirty="0"/>
              <a:t>   = ((AC+E)•D) • B</a:t>
            </a:r>
          </a:p>
          <a:p>
            <a:pPr marL="0" indent="0">
              <a:buNone/>
            </a:pPr>
            <a:r>
              <a:rPr lang="en-US" i="1" dirty="0"/>
              <a:t>   = ((AC+E)•D) • B</a:t>
            </a:r>
          </a:p>
          <a:p>
            <a:pPr marL="0" indent="0">
              <a:buNone/>
            </a:pPr>
            <a:r>
              <a:rPr lang="en-US" i="1" dirty="0"/>
              <a:t>   = (ACD + DE) • B</a:t>
            </a:r>
          </a:p>
          <a:p>
            <a:pPr marL="0" indent="0">
              <a:buNone/>
            </a:pPr>
            <a:r>
              <a:rPr lang="en-US" i="1" dirty="0"/>
              <a:t>   = ABCD + BDE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58142" y="132805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730827" y="1328056"/>
            <a:ext cx="44631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09050" y="1230086"/>
            <a:ext cx="18614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 Example 2</a:t>
            </a: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09050" y="1850571"/>
            <a:ext cx="10450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298380" y="192677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63473" y="1926770"/>
            <a:ext cx="4136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98171" y="2492829"/>
            <a:ext cx="4789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698171" y="2438403"/>
            <a:ext cx="620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1856018" y="3069768"/>
            <a:ext cx="375548" cy="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525482" y="192677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309266" y="249282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573680" y="24928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443842" y="306976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828794" y="2982693"/>
            <a:ext cx="4027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766466" y="306977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449270" y="365759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771894" y="365760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754200" y="424544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064296" y="424544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1779815" y="4855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841167" y="4855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3366376" y="485503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574452" y="243090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9131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  </a:t>
            </a:r>
            <a:r>
              <a:rPr lang="en-US" i="1" dirty="0"/>
              <a:t>B</a:t>
            </a:r>
          </a:p>
        </p:txBody>
      </p:sp>
      <p:graphicFrame>
        <p:nvGraphicFramePr>
          <p:cNvPr id="876555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29112845"/>
              </p:ext>
            </p:extLst>
          </p:nvPr>
        </p:nvGraphicFramePr>
        <p:xfrm>
          <a:off x="4343400" y="12192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14" imgW="838800" imgH="714240" progId="Visio.Drawing.6">
                  <p:embed/>
                </p:oleObj>
              </mc:Choice>
              <mc:Fallback>
                <p:oleObj name="VISIO" r:id="rId14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192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7" name="Object 13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60973175"/>
              </p:ext>
            </p:extLst>
          </p:nvPr>
        </p:nvGraphicFramePr>
        <p:xfrm>
          <a:off x="4419600" y="40386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16" imgW="838800" imgH="714240" progId="Visio.Drawing.6">
                  <p:embed/>
                </p:oleObj>
              </mc:Choice>
              <mc:Fallback>
                <p:oleObj name="VISIO" r:id="rId16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8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194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290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81200" y="13420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1" name="Oval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208179" y="425631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3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741579" y="425631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988979" y="425631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45117568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8" name="Rectangle 10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990600"/>
            <a:ext cx="7772400" cy="4953000"/>
          </a:xfrm>
          <a:noFill/>
          <a:ln/>
        </p:spPr>
        <p:txBody>
          <a:bodyPr/>
          <a:lstStyle/>
          <a:p>
            <a:r>
              <a:rPr lang="en-US" b="1" dirty="0"/>
              <a:t>Backward:</a:t>
            </a:r>
          </a:p>
          <a:p>
            <a:pPr lvl="1"/>
            <a:r>
              <a:rPr lang="en-US" sz="2000" dirty="0"/>
              <a:t>Body changes</a:t>
            </a:r>
          </a:p>
          <a:p>
            <a:pPr lvl="1"/>
            <a:r>
              <a:rPr lang="en-US" sz="2000" dirty="0"/>
              <a:t>Adds bubbles to inputs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1400" dirty="0"/>
          </a:p>
          <a:p>
            <a:r>
              <a:rPr lang="en-US" b="1" dirty="0"/>
              <a:t>Forward:</a:t>
            </a:r>
          </a:p>
          <a:p>
            <a:pPr lvl="1"/>
            <a:r>
              <a:rPr lang="en-US" sz="2000" dirty="0"/>
              <a:t>Body changes</a:t>
            </a:r>
          </a:p>
          <a:p>
            <a:pPr lvl="1"/>
            <a:r>
              <a:rPr lang="en-US" sz="2000" dirty="0"/>
              <a:t>Adds bubble to output</a:t>
            </a:r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5181236"/>
              </p:ext>
            </p:extLst>
          </p:nvPr>
        </p:nvGraphicFramePr>
        <p:xfrm>
          <a:off x="1828800" y="2209800"/>
          <a:ext cx="50292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7" imgW="1685880" imgH="371520" progId="Visio.Drawing.6">
                  <p:embed/>
                </p:oleObj>
              </mc:Choice>
              <mc:Fallback>
                <p:oleObj name="VISIO" r:id="rId7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50292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575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15026588"/>
              </p:ext>
            </p:extLst>
          </p:nvPr>
        </p:nvGraphicFramePr>
        <p:xfrm>
          <a:off x="1828800" y="4800600"/>
          <a:ext cx="49577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9" imgW="1685880" imgH="371520" progId="Visio.Drawing.6">
                  <p:embed/>
                </p:oleObj>
              </mc:Choice>
              <mc:Fallback>
                <p:oleObj name="VISIO" r:id="rId9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00600"/>
                        <a:ext cx="495776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Bubble Pushing</a:t>
            </a:r>
          </a:p>
        </p:txBody>
      </p:sp>
    </p:spTree>
    <p:extLst>
      <p:ext uri="{BB962C8B-B14F-4D97-AF65-F5344CB8AC3E}">
        <p14:creationId xmlns:p14="http://schemas.microsoft.com/office/powerpoint/2010/main" val="177083747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859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5580787"/>
              </p:ext>
            </p:extLst>
          </p:nvPr>
        </p:nvGraphicFramePr>
        <p:xfrm>
          <a:off x="2133600" y="2362200"/>
          <a:ext cx="44958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6" imgW="1407240" imgH="714240" progId="Visio.Drawing.6">
                  <p:embed/>
                </p:oleObj>
              </mc:Choice>
              <mc:Fallback>
                <p:oleObj name="VISIO" r:id="rId6" imgW="140724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44958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Bubble Pushing</a:t>
            </a: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9906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806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 = AB’C + ABC + A’BC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4: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339985358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443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96319578"/>
              </p:ext>
            </p:extLst>
          </p:nvPr>
        </p:nvGraphicFramePr>
        <p:xfrm>
          <a:off x="2057400" y="2401887"/>
          <a:ext cx="4419600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7" imgW="1407240" imgH="714240" progId="Visio.Drawing.6">
                  <p:embed/>
                </p:oleObj>
              </mc:Choice>
              <mc:Fallback>
                <p:oleObj name="VISIO" r:id="rId7" imgW="140724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01887"/>
                        <a:ext cx="4419600" cy="224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443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9906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91443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00400" y="4953000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3200" dirty="0">
                <a:latin typeface="Times New Roman" pitchFamily="18" charset="0"/>
                <a:cs typeface="Arial" charset="0"/>
              </a:rPr>
              <a:t> +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CD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Bubble Pushing</a:t>
            </a:r>
          </a:p>
        </p:txBody>
      </p:sp>
    </p:spTree>
    <p:extLst>
      <p:ext uri="{BB962C8B-B14F-4D97-AF65-F5344CB8AC3E}">
        <p14:creationId xmlns:p14="http://schemas.microsoft.com/office/powerpoint/2010/main" val="280109640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752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6434095"/>
              </p:ext>
            </p:extLst>
          </p:nvPr>
        </p:nvGraphicFramePr>
        <p:xfrm>
          <a:off x="1828800" y="3124200"/>
          <a:ext cx="628967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6" imgW="2064600" imgH="771480" progId="Visio.Drawing.6">
                  <p:embed/>
                </p:oleObj>
              </mc:Choice>
              <mc:Fallback>
                <p:oleObj name="VISIO" r:id="rId6" imgW="2064600" imgH="771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6289675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4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Begin at output, then work toward inputs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Push bubbles on final output back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Draw gates in a form so bubbles cancel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Bubble Pushing Rules</a:t>
            </a:r>
          </a:p>
        </p:txBody>
      </p:sp>
    </p:spTree>
    <p:extLst>
      <p:ext uri="{BB962C8B-B14F-4D97-AF65-F5344CB8AC3E}">
        <p14:creationId xmlns:p14="http://schemas.microsoft.com/office/powerpoint/2010/main" val="219130272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877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6324055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Bubble Pushing Example</a:t>
            </a:r>
          </a:p>
        </p:txBody>
      </p:sp>
    </p:spTree>
    <p:extLst>
      <p:ext uri="{BB962C8B-B14F-4D97-AF65-F5344CB8AC3E}">
        <p14:creationId xmlns:p14="http://schemas.microsoft.com/office/powerpoint/2010/main" val="365500095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Bubble Pushing Example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/>
          <a:srcRect b="48002"/>
          <a:stretch/>
        </p:blipFill>
        <p:spPr>
          <a:xfrm>
            <a:off x="2209491" y="838200"/>
            <a:ext cx="4420217" cy="29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3742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Bubble Pushing Example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/>
          <a:srcRect b="19386"/>
          <a:stretch/>
        </p:blipFill>
        <p:spPr>
          <a:xfrm>
            <a:off x="2209491" y="838200"/>
            <a:ext cx="4420217" cy="45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264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Bubble Pushing Example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91" y="838200"/>
            <a:ext cx="4420217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2523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36" y="1066422"/>
            <a:ext cx="2975113" cy="2589250"/>
          </a:xfrm>
          <a:prstGeom prst="rect">
            <a:avLst/>
          </a:prstGeo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BUBBLE PUSHING FOR CMOS LOGIC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1" y="4133850"/>
            <a:ext cx="7497178" cy="151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99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36" y="1066422"/>
            <a:ext cx="2975113" cy="2589250"/>
          </a:xfrm>
          <a:prstGeom prst="rect">
            <a:avLst/>
          </a:prstGeo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BUBBLE PUSHING FOR CMOS LOGIC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19" y="4041488"/>
            <a:ext cx="7294529" cy="18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35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BUBBLE PUSHING FOR CMOS LOGIC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69" y="1269713"/>
            <a:ext cx="7294529" cy="182591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69" y="3852144"/>
            <a:ext cx="3453196" cy="14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87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8342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it-IT" dirty="0" err="1"/>
              <a:t>Completeness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48342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NAND (and NOR) is </a:t>
            </a:r>
            <a:r>
              <a:rPr lang="it-IT" sz="2800" b="1" dirty="0" err="1"/>
              <a:t>functionally</a:t>
            </a:r>
            <a:r>
              <a:rPr lang="it-IT" sz="2800" b="1" dirty="0"/>
              <a:t> complete </a:t>
            </a:r>
            <a:r>
              <a:rPr lang="it-IT" sz="2800" dirty="0"/>
              <a:t>(</a:t>
            </a:r>
            <a:r>
              <a:rPr lang="it-IT" sz="2800" dirty="0" err="1"/>
              <a:t>universal</a:t>
            </a:r>
            <a:r>
              <a:rPr lang="it-IT" sz="2800" dirty="0"/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dirty="0"/>
              <a:t>         NOT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dirty="0"/>
              <a:t>         AND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dirty="0"/>
              <a:t>           OR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892" y="2443257"/>
            <a:ext cx="4036500" cy="8176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892" y="3450310"/>
            <a:ext cx="4888650" cy="8288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4892" y="4662568"/>
            <a:ext cx="4664400" cy="14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414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 = AB’C + ABC + A’BC	</a:t>
            </a:r>
          </a:p>
          <a:p>
            <a:pPr marL="0" indent="0">
              <a:buNone/>
            </a:pPr>
            <a:r>
              <a:rPr lang="en-US" sz="2800" b="1" dirty="0"/>
              <a:t>      </a:t>
            </a:r>
            <a:r>
              <a:rPr lang="en-US" sz="2800" dirty="0"/>
              <a:t>= AB’C + </a:t>
            </a:r>
            <a:r>
              <a:rPr lang="en-US" sz="2800" b="1" dirty="0"/>
              <a:t>ABC + ABC</a:t>
            </a:r>
            <a:r>
              <a:rPr lang="en-US" sz="2800" dirty="0"/>
              <a:t> + A’BC	T3’: </a:t>
            </a:r>
            <a:r>
              <a:rPr lang="en-US" sz="2800" dirty="0" err="1"/>
              <a:t>Idempotency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= (</a:t>
            </a:r>
            <a:r>
              <a:rPr lang="en-US" sz="2800" dirty="0">
                <a:solidFill>
                  <a:schemeClr val="accent3"/>
                </a:solidFill>
              </a:rPr>
              <a:t>A</a:t>
            </a:r>
            <a:r>
              <a:rPr lang="en-US" sz="2800" dirty="0"/>
              <a:t>B’</a:t>
            </a:r>
            <a:r>
              <a:rPr lang="en-US" sz="2800" dirty="0">
                <a:solidFill>
                  <a:schemeClr val="accent3"/>
                </a:solidFill>
              </a:rPr>
              <a:t>C</a:t>
            </a:r>
            <a:r>
              <a:rPr lang="en-US" sz="2800" dirty="0"/>
              <a:t>+</a:t>
            </a:r>
            <a:r>
              <a:rPr lang="en-US" sz="2800" dirty="0">
                <a:solidFill>
                  <a:schemeClr val="accent3"/>
                </a:solidFill>
              </a:rPr>
              <a:t>A</a:t>
            </a:r>
            <a:r>
              <a:rPr lang="en-US" sz="2800" dirty="0"/>
              <a:t>B</a:t>
            </a:r>
            <a:r>
              <a:rPr lang="en-US" sz="2800" dirty="0">
                <a:solidFill>
                  <a:schemeClr val="accent3"/>
                </a:solidFill>
              </a:rPr>
              <a:t>C</a:t>
            </a:r>
            <a:r>
              <a:rPr lang="en-US" sz="2800" dirty="0"/>
              <a:t>) + (A</a:t>
            </a:r>
            <a:r>
              <a:rPr lang="en-US" sz="2800" dirty="0">
                <a:solidFill>
                  <a:schemeClr val="accent2"/>
                </a:solidFill>
              </a:rPr>
              <a:t>BC</a:t>
            </a:r>
            <a:r>
              <a:rPr lang="en-US" sz="2800" dirty="0"/>
              <a:t>+A’</a:t>
            </a:r>
            <a:r>
              <a:rPr lang="en-US" sz="2800" dirty="0">
                <a:solidFill>
                  <a:schemeClr val="accent2"/>
                </a:solidFill>
              </a:rPr>
              <a:t>BC</a:t>
            </a:r>
            <a:r>
              <a:rPr lang="en-US" sz="2800" dirty="0"/>
              <a:t>)	T7’: Associativity</a:t>
            </a:r>
          </a:p>
          <a:p>
            <a:pPr marL="0" indent="0">
              <a:buNone/>
            </a:pPr>
            <a:r>
              <a:rPr lang="en-US" sz="2800" dirty="0"/>
              <a:t>      = AC + BC			T10: Combining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4: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374212708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De Morgan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Y= A’BC+(BC’)’+BC</a:t>
            </a:r>
          </a:p>
          <a:p>
            <a:pPr marL="0" indent="0">
              <a:buNone/>
            </a:pPr>
            <a:r>
              <a:rPr lang="it-IT" dirty="0"/>
              <a:t>  = A’BC+(B’+C)+BC</a:t>
            </a:r>
          </a:p>
          <a:p>
            <a:pPr marL="0" indent="0">
              <a:buNone/>
            </a:pPr>
            <a:r>
              <a:rPr lang="it-IT" dirty="0"/>
              <a:t>  = A’B</a:t>
            </a:r>
            <a:r>
              <a:rPr lang="it-IT" dirty="0">
                <a:solidFill>
                  <a:schemeClr val="accent3"/>
                </a:solidFill>
              </a:rPr>
              <a:t>C</a:t>
            </a:r>
            <a:r>
              <a:rPr lang="it-IT" dirty="0"/>
              <a:t>+B’+</a:t>
            </a:r>
            <a:r>
              <a:rPr lang="it-IT" dirty="0">
                <a:solidFill>
                  <a:schemeClr val="accent3"/>
                </a:solidFill>
              </a:rPr>
              <a:t>C</a:t>
            </a:r>
            <a:r>
              <a:rPr lang="it-IT" dirty="0"/>
              <a:t>+B</a:t>
            </a:r>
            <a:r>
              <a:rPr lang="it-IT" dirty="0">
                <a:solidFill>
                  <a:schemeClr val="accent3"/>
                </a:solidFill>
              </a:rPr>
              <a:t>C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3"/>
                </a:solidFill>
              </a:rPr>
              <a:t>  </a:t>
            </a:r>
            <a:r>
              <a:rPr lang="it-IT" dirty="0"/>
              <a:t>= </a:t>
            </a: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/>
              <a:t>B’+C</a:t>
            </a:r>
          </a:p>
          <a:p>
            <a:pPr marL="0" indent="0">
              <a:buNone/>
            </a:pPr>
            <a:endParaRPr lang="it-IT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/>
          <a:srcRect t="33249" r="55725"/>
          <a:stretch/>
        </p:blipFill>
        <p:spPr>
          <a:xfrm>
            <a:off x="4939909" y="1600200"/>
            <a:ext cx="3632591" cy="14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2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De Morgan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Y= (A+B+C)’D+AD+B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/>
              <a:t>= A’B’C’D+AD+B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/>
              <a:t>= A’B’C’D+AD+</a:t>
            </a:r>
            <a:r>
              <a:rPr lang="it-IT" dirty="0">
                <a:solidFill>
                  <a:schemeClr val="accent3"/>
                </a:solidFill>
              </a:rPr>
              <a:t>B </a:t>
            </a:r>
            <a:r>
              <a:rPr lang="it-IT" dirty="0"/>
              <a:t>+</a:t>
            </a:r>
            <a:r>
              <a:rPr lang="it-IT" dirty="0">
                <a:solidFill>
                  <a:schemeClr val="accent3"/>
                </a:solidFill>
              </a:rPr>
              <a:t> A’BC’D</a:t>
            </a:r>
          </a:p>
          <a:p>
            <a:pPr marL="0" indent="0">
              <a:buNone/>
            </a:pPr>
            <a:r>
              <a:rPr lang="it-IT" dirty="0"/>
              <a:t> = A’</a:t>
            </a:r>
            <a:r>
              <a:rPr lang="it-IT" dirty="0">
                <a:solidFill>
                  <a:schemeClr val="accent1"/>
                </a:solidFill>
              </a:rPr>
              <a:t>B’</a:t>
            </a:r>
            <a:r>
              <a:rPr lang="it-IT" dirty="0"/>
              <a:t>C’D+AD+B</a:t>
            </a: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/>
              <a:t>+</a:t>
            </a: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/>
              <a:t>A’</a:t>
            </a:r>
            <a:r>
              <a:rPr lang="it-IT" dirty="0">
                <a:solidFill>
                  <a:schemeClr val="accent1"/>
                </a:solidFill>
              </a:rPr>
              <a:t>B</a:t>
            </a:r>
            <a:r>
              <a:rPr lang="it-IT" dirty="0"/>
              <a:t>C’D</a:t>
            </a:r>
          </a:p>
          <a:p>
            <a:pPr marL="0" indent="0">
              <a:buNone/>
            </a:pPr>
            <a:r>
              <a:rPr lang="it-IT" dirty="0"/>
              <a:t> = A’C’D+AD+B = </a:t>
            </a:r>
            <a:r>
              <a:rPr lang="it-IT" dirty="0">
                <a:solidFill>
                  <a:schemeClr val="accent4"/>
                </a:solidFill>
              </a:rPr>
              <a:t>A’</a:t>
            </a:r>
            <a:r>
              <a:rPr lang="it-IT" dirty="0"/>
              <a:t>C’D+</a:t>
            </a:r>
            <a:r>
              <a:rPr lang="it-IT" dirty="0">
                <a:solidFill>
                  <a:schemeClr val="accent4"/>
                </a:solidFill>
              </a:rPr>
              <a:t>A</a:t>
            </a:r>
            <a:r>
              <a:rPr lang="it-IT" dirty="0"/>
              <a:t>C’D+AD+B</a:t>
            </a:r>
          </a:p>
          <a:p>
            <a:pPr marL="0" indent="0">
              <a:buNone/>
            </a:pPr>
            <a:r>
              <a:rPr lang="it-IT" dirty="0"/>
              <a:t> = C’D+AD+B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/>
          <a:srcRect t="33249" r="55725"/>
          <a:stretch/>
        </p:blipFill>
        <p:spPr>
          <a:xfrm>
            <a:off x="4939909" y="1600200"/>
            <a:ext cx="3632591" cy="14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0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De Morgan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Y = ABCD+A’BC’D+(B’+D)’E</a:t>
            </a:r>
          </a:p>
          <a:p>
            <a:pPr marL="0" indent="0">
              <a:buNone/>
            </a:pPr>
            <a:r>
              <a:rPr lang="it-IT" dirty="0"/>
              <a:t>   = ABCD+A’BC’D+BD’E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/>
          <a:srcRect t="33249" r="55725"/>
          <a:stretch/>
        </p:blipFill>
        <p:spPr>
          <a:xfrm>
            <a:off x="4939909" y="1600200"/>
            <a:ext cx="3632591" cy="14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6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Y = AB + BC +B’D’ + AC’D’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5: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34535097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Y = AB + BC +B’D’ + </a:t>
            </a:r>
            <a:r>
              <a:rPr lang="en-US" b="1" dirty="0">
                <a:solidFill>
                  <a:srgbClr val="00B050"/>
                </a:solidFill>
              </a:rPr>
              <a:t>AC’D’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5: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34015903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Y = AB + BC +B’D’ + </a:t>
            </a:r>
            <a:r>
              <a:rPr lang="en-US" b="1" dirty="0">
                <a:solidFill>
                  <a:srgbClr val="00B050"/>
                </a:solidFill>
              </a:rPr>
              <a:t>AC’D’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Y = AB + BC + B’D’ + (</a:t>
            </a:r>
            <a:r>
              <a:rPr lang="en-US" sz="2000" dirty="0">
                <a:solidFill>
                  <a:srgbClr val="00B050"/>
                </a:solidFill>
              </a:rPr>
              <a:t>A</a:t>
            </a:r>
            <a:r>
              <a:rPr lang="en-US" sz="2000" dirty="0"/>
              <a:t>B</a:t>
            </a:r>
            <a:r>
              <a:rPr lang="en-US" sz="2000" dirty="0">
                <a:solidFill>
                  <a:srgbClr val="00B050"/>
                </a:solidFill>
              </a:rPr>
              <a:t>C’D’</a:t>
            </a:r>
            <a:r>
              <a:rPr lang="en-US" sz="2000" dirty="0"/>
              <a:t> + </a:t>
            </a:r>
            <a:r>
              <a:rPr lang="en-US" sz="2000" dirty="0">
                <a:solidFill>
                  <a:srgbClr val="00B050"/>
                </a:solidFill>
              </a:rPr>
              <a:t>A</a:t>
            </a:r>
            <a:r>
              <a:rPr lang="en-US" sz="2000" dirty="0"/>
              <a:t>B’</a:t>
            </a:r>
            <a:r>
              <a:rPr lang="en-US" sz="2000" dirty="0">
                <a:solidFill>
                  <a:srgbClr val="00B050"/>
                </a:solidFill>
              </a:rPr>
              <a:t>C’D’</a:t>
            </a:r>
            <a:r>
              <a:rPr lang="en-US" sz="2000" dirty="0"/>
              <a:t>)		T10: Combining</a:t>
            </a:r>
          </a:p>
          <a:p>
            <a:pPr marL="0" indent="0">
              <a:buNone/>
            </a:pPr>
            <a:r>
              <a:rPr lang="en-US" sz="2000" dirty="0"/>
              <a:t>       = (AB + ABC’D’) + BC + (B’D’ + AB’C’D’) 		T6: Commutativity</a:t>
            </a:r>
          </a:p>
          <a:p>
            <a:pPr marL="0" indent="0">
              <a:buNone/>
            </a:pPr>
            <a:r>
              <a:rPr lang="en-US" sz="2000" dirty="0"/>
              <a:t>						T7: Associativity</a:t>
            </a:r>
          </a:p>
          <a:p>
            <a:pPr marL="0" indent="0">
              <a:buNone/>
            </a:pPr>
            <a:r>
              <a:rPr lang="en-US" sz="2000" dirty="0"/>
              <a:t>       = AB + BC + B’D’				T9: Covering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5: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17997338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858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Y = (A + BC)(A + DE)</a:t>
            </a:r>
          </a:p>
          <a:p>
            <a:pPr marL="0" indent="0">
              <a:buNone/>
            </a:pPr>
            <a:r>
              <a:rPr lang="en-US" sz="2000" b="1" dirty="0"/>
              <a:t>     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77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6: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10616518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858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Y = (A + BC)(A + DE)</a:t>
            </a:r>
          </a:p>
          <a:p>
            <a:pPr marL="0" indent="0">
              <a:buNone/>
            </a:pPr>
            <a:r>
              <a:rPr lang="en-US" sz="2000" b="1" dirty="0"/>
              <a:t>     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Make: X = BC, Z = DE and rewrite equation</a:t>
            </a:r>
          </a:p>
          <a:p>
            <a:pPr marL="0" indent="0">
              <a:buNone/>
            </a:pPr>
            <a:r>
              <a:rPr lang="en-US" sz="2000" dirty="0"/>
              <a:t>          Y	= (A+X)(A+Z)		substitution (X=BC, Z=DE)</a:t>
            </a:r>
          </a:p>
          <a:p>
            <a:pPr marL="0" indent="0">
              <a:buNone/>
            </a:pPr>
            <a:r>
              <a:rPr lang="en-US" sz="2000" dirty="0"/>
              <a:t>   	= A + XZ	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= A + BCDE		substitution</a:t>
            </a:r>
          </a:p>
          <a:p>
            <a:pPr marL="0" indent="0">
              <a:buNone/>
            </a:pPr>
            <a:r>
              <a:rPr lang="en-US" sz="2000" dirty="0"/>
              <a:t>or </a:t>
            </a:r>
            <a:r>
              <a:rPr lang="en-US" sz="2000" b="1" dirty="0"/>
              <a:t>		</a:t>
            </a:r>
          </a:p>
          <a:p>
            <a:pPr>
              <a:buFontTx/>
              <a:buNone/>
            </a:pPr>
            <a:r>
              <a:rPr lang="en-US" sz="2000" dirty="0"/>
              <a:t>          Y	= AA + ADE + ABC + BCDE	T8: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A + ADE + ABC + BCDE	T3: </a:t>
            </a:r>
            <a:r>
              <a:rPr lang="en-US" sz="2000" dirty="0" err="1"/>
              <a:t>Idempotency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</a:t>
            </a:r>
            <a:r>
              <a:rPr lang="en-US" sz="2000" b="1" dirty="0"/>
              <a:t>A + ADE </a:t>
            </a:r>
            <a:r>
              <a:rPr lang="en-US" sz="2000" dirty="0"/>
              <a:t>+ ABC + BCDE		</a:t>
            </a:r>
          </a:p>
          <a:p>
            <a:pPr>
              <a:buFontTx/>
              <a:buNone/>
            </a:pPr>
            <a:r>
              <a:rPr lang="en-US" sz="2000" dirty="0"/>
              <a:t> 		= </a:t>
            </a:r>
            <a:r>
              <a:rPr lang="en-US" sz="2000" b="1" dirty="0"/>
              <a:t>A             </a:t>
            </a:r>
            <a:r>
              <a:rPr lang="en-US" sz="2000" dirty="0"/>
              <a:t>+ ABC + BCDE	T9’: Covering</a:t>
            </a:r>
          </a:p>
          <a:p>
            <a:pPr>
              <a:buNone/>
            </a:pPr>
            <a:r>
              <a:rPr lang="en-US" sz="2000" dirty="0"/>
              <a:t> 		= A + BCDE		T9’: Covering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77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6: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359895781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28645</TotalTime>
  <Words>2721</Words>
  <Application>Microsoft Office PowerPoint</Application>
  <PresentationFormat>Presentazione su schermo (4:3)</PresentationFormat>
  <Paragraphs>378</Paragraphs>
  <Slides>42</Slides>
  <Notes>36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8" baseType="lpstr">
      <vt:lpstr>Arial</vt:lpstr>
      <vt:lpstr>Calibri</vt:lpstr>
      <vt:lpstr>Times New Roman</vt:lpstr>
      <vt:lpstr>Office Theme</vt:lpstr>
      <vt:lpstr>1_Office Theme</vt:lpstr>
      <vt:lpstr>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BUBBLE PUSHING FOR CMOS LOGIC</vt:lpstr>
      <vt:lpstr>BUBBLE PUSHING FOR CMOS LOGIC</vt:lpstr>
      <vt:lpstr>BUBBLE PUSHING FOR CMOS LOGIC</vt:lpstr>
      <vt:lpstr>Completeness</vt:lpstr>
      <vt:lpstr>Esercizi De Morgan</vt:lpstr>
      <vt:lpstr>Esercizi De Morgan</vt:lpstr>
      <vt:lpstr>Esercizi De Morgan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185</cp:revision>
  <cp:lastPrinted>2018-05-04T12:36:55Z</cp:lastPrinted>
  <dcterms:created xsi:type="dcterms:W3CDTF">2012-08-07T04:56:47Z</dcterms:created>
  <dcterms:modified xsi:type="dcterms:W3CDTF">2021-10-22T11:01:38Z</dcterms:modified>
</cp:coreProperties>
</file>