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403" r:id="rId3"/>
    <p:sldId id="608" r:id="rId4"/>
    <p:sldId id="610" r:id="rId5"/>
    <p:sldId id="613" r:id="rId6"/>
    <p:sldId id="404" r:id="rId7"/>
    <p:sldId id="405" r:id="rId8"/>
    <p:sldId id="453" r:id="rId9"/>
    <p:sldId id="454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611" r:id="rId19"/>
    <p:sldId id="612" r:id="rId20"/>
    <p:sldId id="417" r:id="rId21"/>
    <p:sldId id="418" r:id="rId22"/>
    <p:sldId id="419" r:id="rId23"/>
    <p:sldId id="420" r:id="rId24"/>
    <p:sldId id="421" r:id="rId25"/>
    <p:sldId id="424" r:id="rId26"/>
    <p:sldId id="455" r:id="rId27"/>
    <p:sldId id="456" r:id="rId28"/>
    <p:sldId id="5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59" autoAdjust="0"/>
    <p:restoredTop sz="89325" autoAdjust="0"/>
  </p:normalViewPr>
  <p:slideViewPr>
    <p:cSldViewPr snapToGrid="0">
      <p:cViewPr varScale="1">
        <p:scale>
          <a:sx n="116" d="100"/>
          <a:sy n="116" d="100"/>
        </p:scale>
        <p:origin x="3030" y="12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1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2238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10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60066-3BB1-2549-ADDE-FF364DFBA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CB87DD-F610-B240-BBBF-98AD12BE84A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0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11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3CF327-F71B-C64A-B10E-379A13DBB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36F117-8136-A649-84B2-5F9EF310F1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6688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AF876C-2C64-9B46-9977-F2AC0A8C6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785384C-8BEC-3D48-A788-604578D554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7982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97110-75CF-CC45-B8F6-678A07CD2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F8583E-2E98-E449-8FEF-1C38FACFDB6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88890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40441-3DF7-1D47-8D06-21115AD15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EE62E7-E8BE-B74B-A877-B0708B0563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4615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15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BCAF26-3BB9-E348-A92F-4EF2863CB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AD7BD6-F7E2-014C-A232-DF8D1C34F56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6545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079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17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4224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18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9644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19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51DA5-801B-1B48-B957-7A1401D81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DC186C-A0AF-DD43-BA09-8C1B0B3F32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9705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2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48092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20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B5E8BF-D39A-7740-A047-47A6BB44C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A88743F-7A7C-4743-8832-8ADDD5C1E6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92070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21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13678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22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B9FD43-37FA-094A-B04A-51AEB04C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7BEC-F740-B74C-974E-D42067ACA7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0485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23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A63073-BF0E-F14C-8F41-4C00A3A70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E3336C-26B4-1B4A-971A-997F9C949CF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83231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651CF-4C58-CE45-ABB7-EFB049B69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D2782C-A3EF-634A-9796-84589E71E1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8147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CFCEC6-44B4-8F4D-92E6-DFB263F55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7452649-DFC2-4F43-8B59-5980D40A04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33555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26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45F1F-C260-E34A-8883-F3AA6E9FE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7D830A-B7B5-A947-B95D-3D627A95D29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8732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3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8340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9560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CEDB4F-3779-E044-8B70-5B2B8BCB1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1E9A937-E365-DC4F-9364-E68F7BC1D84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1192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8525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9B6F6-318D-4E43-BC83-D4FA9DB8D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365E2FD-79CC-254D-8B11-8A70A19D090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0767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DBFB20-574A-0D4C-90A6-31A47C190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3501C88-CEC6-9740-BF2D-91922F917E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0546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32C7-C3A6-9945-BD60-4F7DEC8CC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FCC2EE7-5FC3-7742-8F25-81B66FE1277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9209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80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56772E6B-5AA2-4C5F-A7F8-95F9D435459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1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3D7F715D-3209-482A-ABCD-4F9C0036FCD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DD0BCF35-A1C1-47C4-BF2B-8B9B8D4EBCA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C0FBBB96-A630-4B05-BA47-6FDCC80A253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B8D13B05-696B-43F3-A133-03DEFFF248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6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ABE97F21-FF4B-4B80-811E-C7802C99A8A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Digital Design and Computer Architecture: ARM® Edition © 2015</a:t>
            </a:r>
          </a:p>
        </p:txBody>
      </p:sp>
    </p:spTree>
    <p:extLst>
      <p:ext uri="{BB962C8B-B14F-4D97-AF65-F5344CB8AC3E}">
        <p14:creationId xmlns:p14="http://schemas.microsoft.com/office/powerpoint/2010/main" val="372039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3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7" Type="http://schemas.openxmlformats.org/officeDocument/2006/relationships/image" Target="../media/image12.wmf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5.wmf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6.wmf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7.wmf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31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wmf"/><Relationship Id="rId2" Type="http://schemas.openxmlformats.org/officeDocument/2006/relationships/tags" Target="../tags/tag33.xml"/><Relationship Id="rId1" Type="http://schemas.openxmlformats.org/officeDocument/2006/relationships/vmlDrawing" Target="../drawings/vmlDrawing11.vml"/><Relationship Id="rId6" Type="http://schemas.openxmlformats.org/officeDocument/2006/relationships/tags" Target="../tags/tag37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36.xml"/><Relationship Id="rId10" Type="http://schemas.openxmlformats.org/officeDocument/2006/relationships/image" Target="../media/image19.wmf"/><Relationship Id="rId4" Type="http://schemas.openxmlformats.org/officeDocument/2006/relationships/tags" Target="../tags/tag35.xml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7" Type="http://schemas.openxmlformats.org/officeDocument/2006/relationships/image" Target="../media/image21.wmf"/><Relationship Id="rId2" Type="http://schemas.openxmlformats.org/officeDocument/2006/relationships/tags" Target="../tags/tag3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41.xml"/><Relationship Id="rId7" Type="http://schemas.openxmlformats.org/officeDocument/2006/relationships/image" Target="../media/image21.wmf"/><Relationship Id="rId2" Type="http://schemas.openxmlformats.org/officeDocument/2006/relationships/tags" Target="../tags/tag4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43.xml"/><Relationship Id="rId7" Type="http://schemas.openxmlformats.org/officeDocument/2006/relationships/image" Target="../media/image21.wmf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55.xml"/><Relationship Id="rId7" Type="http://schemas.openxmlformats.org/officeDocument/2006/relationships/image" Target="../media/image23.wmf"/><Relationship Id="rId2" Type="http://schemas.openxmlformats.org/officeDocument/2006/relationships/tags" Target="../tags/tag5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57.xml"/><Relationship Id="rId7" Type="http://schemas.openxmlformats.org/officeDocument/2006/relationships/image" Target="../media/image25.wmf"/><Relationship Id="rId2" Type="http://schemas.openxmlformats.org/officeDocument/2006/relationships/tags" Target="../tags/tag5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59.xml"/><Relationship Id="rId7" Type="http://schemas.openxmlformats.org/officeDocument/2006/relationships/image" Target="../media/image26.wmf"/><Relationship Id="rId2" Type="http://schemas.openxmlformats.org/officeDocument/2006/relationships/tags" Target="../tags/tag5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61.xml"/><Relationship Id="rId7" Type="http://schemas.openxmlformats.org/officeDocument/2006/relationships/image" Target="../media/image27.wmf"/><Relationship Id="rId2" Type="http://schemas.openxmlformats.org/officeDocument/2006/relationships/tags" Target="../tags/tag6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63.xml"/><Relationship Id="rId7" Type="http://schemas.openxmlformats.org/officeDocument/2006/relationships/image" Target="../media/image27.wmf"/><Relationship Id="rId2" Type="http://schemas.openxmlformats.org/officeDocument/2006/relationships/tags" Target="../tags/tag6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65.xml"/><Relationship Id="rId7" Type="http://schemas.openxmlformats.org/officeDocument/2006/relationships/image" Target="../media/image27.wmf"/><Relationship Id="rId2" Type="http://schemas.openxmlformats.org/officeDocument/2006/relationships/tags" Target="../tags/tag6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8.wmf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15.xml"/><Relationship Id="rId7" Type="http://schemas.openxmlformats.org/officeDocument/2006/relationships/oleObject" Target="../embeddings/oleObject3.bin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4" Type="http://schemas.openxmlformats.org/officeDocument/2006/relationships/tags" Target="../tags/tag16.xml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18.xml"/><Relationship Id="rId7" Type="http://schemas.openxmlformats.org/officeDocument/2006/relationships/oleObject" Target="../embeddings/oleObject5.bin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4" Type="http://schemas.openxmlformats.org/officeDocument/2006/relationships/tags" Target="../tags/tag19.xml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21.xml"/><Relationship Id="rId7" Type="http://schemas.openxmlformats.org/officeDocument/2006/relationships/image" Target="../media/image12.wmf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68521617"/>
              </p:ext>
            </p:extLst>
          </p:nvPr>
        </p:nvGraphicFramePr>
        <p:xfrm>
          <a:off x="1981200" y="2209800"/>
          <a:ext cx="535624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6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535624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1976104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8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2283363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9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Don’t Cares</a:t>
            </a: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85800" y="10668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Contention:</a:t>
            </a:r>
            <a:r>
              <a:rPr lang="en-US" sz="2400" dirty="0"/>
              <a:t>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usually indicates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X </a:t>
            </a:r>
            <a:r>
              <a:rPr lang="en-US" sz="2000" dirty="0"/>
              <a:t>is used for </a:t>
            </a:r>
            <a:r>
              <a:rPr lang="en-US" sz="2000" b="1" dirty="0"/>
              <a:t>“don’t care” </a:t>
            </a:r>
            <a:r>
              <a:rPr lang="en-US" sz="2000" dirty="0"/>
              <a:t>and</a:t>
            </a:r>
            <a:r>
              <a:rPr lang="en-US" sz="2000" b="1" dirty="0"/>
              <a:t> contention </a:t>
            </a:r>
            <a:r>
              <a:rPr lang="en-US" sz="2000" dirty="0"/>
              <a:t>- look at the context to tell them apart.</a:t>
            </a:r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5431175"/>
              </p:ext>
            </p:extLst>
          </p:nvPr>
        </p:nvGraphicFramePr>
        <p:xfrm>
          <a:off x="3352800" y="28194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4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Contention: X</a:t>
            </a: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14400"/>
            <a:ext cx="754380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won’t indicate whether a node is floating</a:t>
            </a:r>
            <a:endParaRPr lang="en-US" sz="800" dirty="0"/>
          </a:p>
          <a:p>
            <a:pPr>
              <a:buFontTx/>
              <a:buNone/>
            </a:pPr>
            <a:r>
              <a:rPr lang="en-US" sz="2400" dirty="0"/>
              <a:t>                                   </a:t>
            </a:r>
            <a:r>
              <a:rPr lang="en-US" sz="2400" b="1" dirty="0"/>
              <a:t>Tristate Buffer</a:t>
            </a: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8800606"/>
              </p:ext>
            </p:extLst>
          </p:nvPr>
        </p:nvGraphicFramePr>
        <p:xfrm>
          <a:off x="3048000" y="3276600"/>
          <a:ext cx="1810229" cy="272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7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810229" cy="272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Floating: Z</a:t>
            </a: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3810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once</a:t>
            </a:r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9029564"/>
              </p:ext>
            </p:extLst>
          </p:nvPr>
        </p:nvGraphicFramePr>
        <p:xfrm>
          <a:off x="6200775" y="12192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1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2192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Tristate Busses</a:t>
            </a: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51423883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4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Karnaugh</a:t>
            </a:r>
            <a:r>
              <a:rPr lang="en-US" sz="4400" dirty="0">
                <a:latin typeface="+mj-lt"/>
              </a:rPr>
              <a:t> Maps (K-Maps)</a:t>
            </a: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273963"/>
              </p:ext>
            </p:extLst>
          </p:nvPr>
        </p:nvGraphicFramePr>
        <p:xfrm>
          <a:off x="3771900" y="2974731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0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974731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7963121"/>
              </p:ext>
            </p:extLst>
          </p:nvPr>
        </p:nvGraphicFramePr>
        <p:xfrm>
          <a:off x="1485900" y="3127131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1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7131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expression, include only literals whose true and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                                                   Y</a:t>
            </a:r>
            <a:r>
              <a:rPr lang="en-US" sz="2400" b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latin typeface="+mj-lt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101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3815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</a:t>
            </a: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4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5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</a:t>
            </a: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(Do it)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057529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(Done)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0        </a:t>
            </a:r>
            <a:r>
              <a:rPr lang="en-GB" sz="2400" dirty="0">
                <a:solidFill>
                  <a:srgbClr val="0070C0"/>
                </a:solidFill>
              </a:rPr>
              <a:t>1</a:t>
            </a:r>
            <a:r>
              <a:rPr lang="en-GB" sz="2400" dirty="0"/>
              <a:t>       0         0</a:t>
            </a:r>
          </a:p>
          <a:p>
            <a:endParaRPr lang="en-GB" sz="2400" dirty="0"/>
          </a:p>
          <a:p>
            <a:r>
              <a:rPr lang="en-GB" sz="2400" dirty="0"/>
              <a:t>   0        </a:t>
            </a:r>
            <a:r>
              <a:rPr lang="en-GB" sz="2400" dirty="0">
                <a:solidFill>
                  <a:srgbClr val="0070C0"/>
                </a:solidFill>
              </a:rPr>
              <a:t>1       1         </a:t>
            </a:r>
            <a:r>
              <a:rPr lang="en-GB" sz="2400" dirty="0"/>
              <a:t>0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        Y=A’B+BC</a:t>
            </a:r>
          </a:p>
          <a:p>
            <a:endParaRPr lang="en-GB" sz="2400" dirty="0"/>
          </a:p>
        </p:txBody>
      </p:sp>
      <p:sp>
        <p:nvSpPr>
          <p:cNvPr id="3" name="Ovale 2"/>
          <p:cNvSpPr/>
          <p:nvPr/>
        </p:nvSpPr>
        <p:spPr>
          <a:xfrm>
            <a:off x="5638801" y="5007429"/>
            <a:ext cx="1077685" cy="438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</a:t>
            </a:r>
          </a:p>
        </p:txBody>
      </p:sp>
      <p:sp>
        <p:nvSpPr>
          <p:cNvPr id="8" name="Ovale 7"/>
          <p:cNvSpPr/>
          <p:nvPr/>
        </p:nvSpPr>
        <p:spPr>
          <a:xfrm>
            <a:off x="5638799" y="4279298"/>
            <a:ext cx="468087" cy="116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748625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Complement: </a:t>
            </a:r>
            <a:r>
              <a:rPr lang="en-US" dirty="0"/>
              <a:t>variable with a bar over it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C</a:t>
            </a:r>
          </a:p>
          <a:p>
            <a:r>
              <a:rPr lang="en-US" b="1" dirty="0"/>
              <a:t>Literal: </a:t>
            </a:r>
            <a:r>
              <a:rPr lang="en-US" dirty="0"/>
              <a:t>variable or its complement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endParaRPr lang="en-US" b="1" dirty="0"/>
          </a:p>
          <a:p>
            <a:r>
              <a:rPr lang="en-US" b="1" dirty="0" err="1"/>
              <a:t>Implicant</a:t>
            </a:r>
            <a:r>
              <a:rPr lang="en-US" b="1" dirty="0"/>
              <a:t>: </a:t>
            </a:r>
            <a:r>
              <a:rPr lang="en-US" dirty="0"/>
              <a:t>product of literals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ABC</a:t>
            </a:r>
            <a:r>
              <a:rPr lang="en-US" b="1" dirty="0"/>
              <a:t>, </a:t>
            </a:r>
            <a:r>
              <a:rPr lang="en-US" b="1" i="1" dirty="0"/>
              <a:t>AC</a:t>
            </a:r>
            <a:r>
              <a:rPr lang="en-US" b="1" dirty="0"/>
              <a:t>, </a:t>
            </a:r>
            <a:r>
              <a:rPr lang="en-US" b="1" i="1" dirty="0"/>
              <a:t>BC</a:t>
            </a:r>
          </a:p>
          <a:p>
            <a:r>
              <a:rPr lang="en-US" sz="3600" b="1" dirty="0"/>
              <a:t>Prime </a:t>
            </a:r>
            <a:r>
              <a:rPr lang="en-US" sz="3600" b="1" dirty="0" err="1"/>
              <a:t>implicant</a:t>
            </a:r>
            <a:r>
              <a:rPr lang="en-US" sz="3600" b="1" dirty="0"/>
              <a:t>:</a:t>
            </a:r>
            <a:r>
              <a:rPr lang="en-US" dirty="0"/>
              <a:t> </a:t>
            </a:r>
            <a:r>
              <a:rPr lang="en-US" dirty="0" err="1"/>
              <a:t>implicant</a:t>
            </a:r>
            <a:r>
              <a:rPr lang="en-US" dirty="0"/>
              <a:t> corresponding to the </a:t>
            </a:r>
            <a:r>
              <a:rPr lang="en-US" u="sng" dirty="0"/>
              <a:t>largest</a:t>
            </a:r>
            <a:r>
              <a:rPr lang="en-US" dirty="0"/>
              <a:t> circle in a K-map</a:t>
            </a:r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471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408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89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7586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37793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28193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 Definitions</a:t>
            </a: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Can be transformed in a NAND-NAND network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381" y="2409300"/>
            <a:ext cx="604921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99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55526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Every 1 must be circled at least once</a:t>
            </a:r>
          </a:p>
          <a:p>
            <a:r>
              <a:rPr lang="en-US" dirty="0"/>
              <a:t>Each circle must span a power of 2 (i.e. 1, 2, 4) squares in each direction</a:t>
            </a:r>
          </a:p>
          <a:p>
            <a:r>
              <a:rPr lang="en-US" dirty="0"/>
              <a:t>Each circle must be as large as possible</a:t>
            </a:r>
          </a:p>
          <a:p>
            <a:r>
              <a:rPr lang="en-US" dirty="0"/>
              <a:t>A circle may wrap around the edges</a:t>
            </a:r>
          </a:p>
          <a:p>
            <a:r>
              <a:rPr lang="en-US" dirty="0"/>
              <a:t>A “don't care” (X) is circled only </a:t>
            </a:r>
            <a:r>
              <a:rPr lang="en-US" u="sng" dirty="0"/>
              <a:t>if it helps</a:t>
            </a:r>
            <a:r>
              <a:rPr lang="en-US" dirty="0"/>
              <a:t>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1285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 Rules</a:t>
            </a: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552086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0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3990275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1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 </a:t>
            </a:r>
            <a:r>
              <a:rPr lang="en-US" sz="4400" dirty="0">
                <a:solidFill>
                  <a:srgbClr val="FF0000"/>
                </a:solidFill>
              </a:rPr>
              <a:t>(Do it)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246914" y="2460168"/>
            <a:ext cx="263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4917489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29229092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1319340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8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50676482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9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</a:t>
            </a:r>
            <a:r>
              <a:rPr lang="en-US" sz="4400" dirty="0">
                <a:solidFill>
                  <a:srgbClr val="FF0000"/>
                </a:solidFill>
              </a:rPr>
              <a:t>(Done) </a:t>
            </a: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3926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75186699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835447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9569056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9259061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111742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 </a:t>
            </a:r>
            <a:r>
              <a:rPr lang="en-US" sz="4400" dirty="0">
                <a:solidFill>
                  <a:srgbClr val="FF0000"/>
                </a:solidFill>
              </a:rPr>
              <a:t>(Done)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K-Maps can be used also to create a minimal POS form:</a:t>
            </a:r>
          </a:p>
          <a:p>
            <a:r>
              <a:rPr lang="en-US" dirty="0"/>
              <a:t>Collects 0 instead of 1</a:t>
            </a:r>
          </a:p>
          <a:p>
            <a:r>
              <a:rPr lang="en-US" dirty="0"/>
              <a:t>Each square represents a </a:t>
            </a:r>
            <a:r>
              <a:rPr lang="en-US" dirty="0" err="1"/>
              <a:t>maxterm</a:t>
            </a:r>
            <a:r>
              <a:rPr lang="en-US" dirty="0"/>
              <a:t> </a:t>
            </a:r>
          </a:p>
          <a:p>
            <a:r>
              <a:rPr lang="en-US" dirty="0"/>
              <a:t>Each covering represents a SUM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68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Can be transformed in a NAND-NAND network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36" y="2328581"/>
            <a:ext cx="595395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23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430" y="274638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Caveat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8985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NAND and NOR ports are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 associative: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</a:t>
            </a:r>
            <a:r>
              <a:rPr lang="en-GB" sz="4400" dirty="0">
                <a:sym typeface="Symbol" panose="05050102010706020507" pitchFamily="18" charset="2"/>
              </a:rPr>
              <a:t>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ABC     </a:t>
            </a:r>
            <a:r>
              <a:rPr lang="en-GB" dirty="0">
                <a:sym typeface="Symbol" panose="05050102010706020507" pitchFamily="18" charset="2"/>
              </a:rPr>
              <a:t></a:t>
            </a:r>
            <a:r>
              <a:rPr lang="en-GB" dirty="0"/>
              <a:t>         ABC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0267" r="19004"/>
          <a:stretch/>
        </p:blipFill>
        <p:spPr>
          <a:xfrm>
            <a:off x="3818782" y="2351201"/>
            <a:ext cx="3766458" cy="16099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42" y="2586652"/>
            <a:ext cx="2314898" cy="943107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>
            <a:off x="2253343" y="42672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4464504" y="4267200"/>
            <a:ext cx="421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4464504" y="4198144"/>
            <a:ext cx="574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82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 Schematics Rules</a:t>
            </a: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4477320"/>
              </p:ext>
            </p:extLst>
          </p:nvPr>
        </p:nvGraphicFramePr>
        <p:xfrm>
          <a:off x="1136754" y="35464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8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5464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 Schematic Rules (cont.)</a:t>
            </a: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8316876"/>
              </p:ext>
            </p:extLst>
          </p:nvPr>
        </p:nvGraphicFramePr>
        <p:xfrm>
          <a:off x="4495800" y="12954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0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Multiple-Output Circuits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8962402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1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57200" y="990600"/>
            <a:ext cx="7315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Example: Priority Circuit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Output asserted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corresponding to most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significant TRUE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3603579"/>
              </p:ext>
            </p:extLst>
          </p:nvPr>
        </p:nvGraphicFramePr>
        <p:xfrm>
          <a:off x="4495800" y="1341437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4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41437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552573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5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4572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Multiple-Output Circuits</a:t>
            </a: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2540329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4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9528824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5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Priority Circuit Hardware</a:t>
            </a: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28723</TotalTime>
  <Words>1130</Words>
  <Application>Microsoft Office PowerPoint</Application>
  <PresentationFormat>Presentazione su schermo (4:3)</PresentationFormat>
  <Paragraphs>194</Paragraphs>
  <Slides>27</Slides>
  <Notes>26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Office Theme</vt:lpstr>
      <vt:lpstr>1_Office Theme</vt:lpstr>
      <vt:lpstr>VISIO</vt:lpstr>
      <vt:lpstr>Presentazione standard di PowerPoint</vt:lpstr>
      <vt:lpstr>Presentazione standard di PowerPoint</vt:lpstr>
      <vt:lpstr>Presentazione standard di PowerPoint</vt:lpstr>
      <vt:lpstr>Caveat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Duality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196</cp:revision>
  <cp:lastPrinted>2018-05-04T12:36:55Z</cp:lastPrinted>
  <dcterms:created xsi:type="dcterms:W3CDTF">2012-08-07T04:56:47Z</dcterms:created>
  <dcterms:modified xsi:type="dcterms:W3CDTF">2021-10-22T11:06:00Z</dcterms:modified>
</cp:coreProperties>
</file>