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83" r:id="rId2"/>
    <p:sldId id="616" r:id="rId3"/>
    <p:sldId id="629" r:id="rId4"/>
    <p:sldId id="620" r:id="rId5"/>
    <p:sldId id="633" r:id="rId6"/>
    <p:sldId id="634" r:id="rId7"/>
    <p:sldId id="635" r:id="rId8"/>
    <p:sldId id="615" r:id="rId9"/>
    <p:sldId id="636" r:id="rId10"/>
    <p:sldId id="585" r:id="rId11"/>
    <p:sldId id="586" r:id="rId12"/>
    <p:sldId id="587" r:id="rId13"/>
    <p:sldId id="631" r:id="rId14"/>
    <p:sldId id="588" r:id="rId15"/>
    <p:sldId id="589" r:id="rId16"/>
    <p:sldId id="590" r:id="rId17"/>
    <p:sldId id="630" r:id="rId18"/>
    <p:sldId id="63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89325" autoAdjust="0"/>
  </p:normalViewPr>
  <p:slideViewPr>
    <p:cSldViewPr snapToGrid="0">
      <p:cViewPr varScale="1">
        <p:scale>
          <a:sx n="96" d="100"/>
          <a:sy n="96" d="100"/>
        </p:scale>
        <p:origin x="2016" y="9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2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543B97-1ED4-0640-AFFE-F81B6A603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1B227C1-A778-CB42-ACF6-AB08229143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84696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17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CB615-BFD3-F24C-950C-175277915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3107A08-AD06-864C-ADFD-C6B816DF50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96120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3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543B97-1ED4-0640-AFFE-F81B6A603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1B227C1-A778-CB42-ACF6-AB08229143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0877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4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651CF-4C58-CE45-ABB7-EFB049B69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1D2782C-A3EF-634A-9796-84589E71E14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90040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5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7836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6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8388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7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1020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14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D2ADA6-E294-C249-B5A0-7003433175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4BCDB42-4CBE-DE4D-B716-D22EBC094EC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16362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15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CB615-BFD3-F24C-950C-175277915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3107A08-AD06-864C-ADFD-C6B816DF50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0509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16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F6F13-3D92-1449-97FA-36D77EDFE3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413B1C-4E84-2345-B76C-6FED3D46A6E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3531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10.xml"/><Relationship Id="rId7" Type="http://schemas.openxmlformats.org/officeDocument/2006/relationships/oleObject" Target="../embeddings/oleObject7.bin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wmf"/><Relationship Id="rId4" Type="http://schemas.openxmlformats.org/officeDocument/2006/relationships/tags" Target="../tags/tag11.xml"/><Relationship Id="rId9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K-Maps can be used also to create a minimal POS form:</a:t>
            </a:r>
          </a:p>
          <a:p>
            <a:r>
              <a:rPr lang="en-US" dirty="0"/>
              <a:t>Collects 0 instead of 1</a:t>
            </a:r>
          </a:p>
          <a:p>
            <a:r>
              <a:rPr lang="en-US" dirty="0"/>
              <a:t>Each square represents a </a:t>
            </a:r>
            <a:r>
              <a:rPr lang="en-US" dirty="0" err="1"/>
              <a:t>maxterm</a:t>
            </a:r>
            <a:r>
              <a:rPr lang="en-US" dirty="0"/>
              <a:t> </a:t>
            </a:r>
          </a:p>
          <a:p>
            <a:r>
              <a:rPr lang="en-US" dirty="0"/>
              <a:t>Each covering represents a SUM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68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MULTILEVEL COMBINATIONAL LOGIC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5657850" cy="4525963"/>
          </a:xfrm>
        </p:spPr>
        <p:txBody>
          <a:bodyPr>
            <a:normAutofit/>
          </a:bodyPr>
          <a:lstStyle/>
          <a:p>
            <a:r>
              <a:rPr lang="en-US" dirty="0"/>
              <a:t>For example, consider building a three-input XOR using the two-level techniques we have studied.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08" y="1485900"/>
            <a:ext cx="2237217" cy="44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800" y="1379538"/>
            <a:ext cx="4022449" cy="412494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MULTILEVEL COMBINATIONAL LOGIC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1600200"/>
            <a:ext cx="8048625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3-input XOR </a:t>
            </a:r>
          </a:p>
        </p:txBody>
      </p:sp>
    </p:spTree>
    <p:extLst>
      <p:ext uri="{BB962C8B-B14F-4D97-AF65-F5344CB8AC3E}">
        <p14:creationId xmlns:p14="http://schemas.microsoft.com/office/powerpoint/2010/main" val="236429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MULTILEVEL COMBINATIONAL LOGIC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4" y="2532996"/>
            <a:ext cx="4202372" cy="266765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13676"/>
            <a:ext cx="3662984" cy="33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MULTILEVEL COMBINATIONAL LOGIC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Domande:</a:t>
            </a:r>
          </a:p>
          <a:p>
            <a:pPr marL="514350" indent="-514350">
              <a:buAutoNum type="arabicParenR"/>
            </a:pPr>
            <a:r>
              <a:rPr lang="it-IT" dirty="0"/>
              <a:t>quante porte AND servono per fare uno XOR ad 8 ingressi utilizzando una rete AND/OR a 2 livelli?</a:t>
            </a:r>
          </a:p>
          <a:p>
            <a:pPr marL="514350" indent="-514350">
              <a:buAutoNum type="arabicParenR"/>
            </a:pPr>
            <a:r>
              <a:rPr lang="it-IT" dirty="0"/>
              <a:t>Quanti ingressi hanno le AND</a:t>
            </a:r>
          </a:p>
          <a:p>
            <a:pPr marL="514350" indent="-514350">
              <a:buAutoNum type="arabicParenR"/>
            </a:pPr>
            <a:r>
              <a:rPr lang="it-IT" dirty="0"/>
              <a:t>Quanti ingressi ha l’OR che raccoglie le uscite degli AND?</a:t>
            </a:r>
          </a:p>
        </p:txBody>
      </p:sp>
    </p:spTree>
    <p:extLst>
      <p:ext uri="{BB962C8B-B14F-4D97-AF65-F5344CB8AC3E}">
        <p14:creationId xmlns:p14="http://schemas.microsoft.com/office/powerpoint/2010/main" val="61665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/>
              <a:t>Multiplexers</a:t>
            </a:r>
          </a:p>
          <a:p>
            <a:r>
              <a:rPr lang="en-US" dirty="0"/>
              <a:t>Decoders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Combinational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1987237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81000" y="990599"/>
            <a:ext cx="7772400" cy="5698299"/>
          </a:xfrm>
        </p:spPr>
        <p:txBody>
          <a:bodyPr>
            <a:normAutofit/>
          </a:bodyPr>
          <a:lstStyle/>
          <a:p>
            <a:r>
              <a:rPr lang="en-US" dirty="0"/>
              <a:t>Selects between one of </a:t>
            </a:r>
            <a:r>
              <a:rPr lang="en-US" i="1" dirty="0"/>
              <a:t>N</a:t>
            </a:r>
            <a:r>
              <a:rPr lang="en-US" dirty="0"/>
              <a:t> inputs to connect to output</a:t>
            </a:r>
          </a:p>
          <a:p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-bit select input – control input</a:t>
            </a:r>
          </a:p>
          <a:p>
            <a:r>
              <a:rPr lang="en-US" sz="2400" b="1" dirty="0"/>
              <a:t>Example:</a:t>
            </a:r>
            <a:r>
              <a:rPr lang="en-US" sz="2400" dirty="0"/>
              <a:t>                     </a:t>
            </a:r>
            <a:r>
              <a:rPr lang="en-US" sz="2400" b="1" dirty="0"/>
              <a:t>2:1 Mux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Y = SD</a:t>
            </a:r>
            <a:r>
              <a:rPr lang="en-US" sz="2400" baseline="-25000" dirty="0"/>
              <a:t>0 </a:t>
            </a:r>
            <a:r>
              <a:rPr lang="en-US" sz="2400" dirty="0"/>
              <a:t>+SD</a:t>
            </a:r>
            <a:r>
              <a:rPr lang="en-US" sz="2400" baseline="-25000" dirty="0"/>
              <a:t>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Multiplexer (Mux)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91771"/>
              </p:ext>
            </p:extLst>
          </p:nvPr>
        </p:nvGraphicFramePr>
        <p:xfrm>
          <a:off x="2778691" y="2958197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17400" imgH="1942200" progId="Visio.Drawing.6">
                  <p:embed/>
                </p:oleObj>
              </mc:Choice>
              <mc:Fallback>
                <p:oleObj name="VISIO" r:id="rId4" imgW="1517400" imgH="1942200" progId="Visio.Drawing.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8691" y="2958197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AB75CDF-6572-4C17-9E65-61C61357FB2B}"/>
              </a:ext>
            </a:extLst>
          </p:cNvPr>
          <p:cNvCxnSpPr/>
          <p:nvPr/>
        </p:nvCxnSpPr>
        <p:spPr>
          <a:xfrm>
            <a:off x="3908121" y="6237962"/>
            <a:ext cx="200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2651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90544" y="5867400"/>
            <a:ext cx="1905000" cy="457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2-&lt;</a:t>
            </a:r>
            <a:fld id="{4A5C0BFF-4629-4BAF-A722-EBD678215DEC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r>
              <a:rPr lang="en-US">
                <a:solidFill>
                  <a:schemeClr val="tx1"/>
                </a:solidFill>
              </a:rPr>
              <a:t>&gt;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858186"/>
            <a:ext cx="3810000" cy="5567665"/>
          </a:xfrm>
        </p:spPr>
        <p:txBody>
          <a:bodyPr/>
          <a:lstStyle/>
          <a:p>
            <a:r>
              <a:rPr lang="en-US" b="1" dirty="0"/>
              <a:t>Logic gates</a:t>
            </a:r>
          </a:p>
          <a:p>
            <a:pPr lvl="1"/>
            <a:r>
              <a:rPr lang="en-US" sz="2000" dirty="0"/>
              <a:t>Sum-of-products form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5647544" y="2971800"/>
          <a:ext cx="16478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942840" imgH="1221480" progId="Visio.Drawing.6">
                  <p:embed/>
                </p:oleObj>
              </mc:Choice>
              <mc:Fallback>
                <p:oleObj name="VISIO" r:id="rId7" imgW="942840" imgH="1221480" progId="Visio.Drawing.6">
                  <p:embed/>
                  <p:pic>
                    <p:nvPicPr>
                      <p:cNvPr id="1092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544" y="2971800"/>
                        <a:ext cx="16478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092200" y="1752600"/>
          <a:ext cx="2413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774800" imgH="2914560" progId="Visio.Drawing.6">
                  <p:embed/>
                </p:oleObj>
              </mc:Choice>
              <mc:Fallback>
                <p:oleObj name="VISIO" r:id="rId9" imgW="1774800" imgH="2914560" progId="Visio.Drawing.6">
                  <p:embed/>
                  <p:pic>
                    <p:nvPicPr>
                      <p:cNvPr id="1092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752600"/>
                        <a:ext cx="2413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52144" y="838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Tristates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For an N-input mux, use N </a:t>
            </a:r>
            <a:r>
              <a:rPr lang="en-US" sz="2000" dirty="0" err="1">
                <a:latin typeface="+mj-lt"/>
                <a:cs typeface="Arial" charset="0"/>
              </a:rPr>
              <a:t>tristates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Multiplexer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29441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81000" y="990600"/>
            <a:ext cx="7772400" cy="1817451"/>
          </a:xfrm>
        </p:spPr>
        <p:txBody>
          <a:bodyPr>
            <a:normAutofit/>
          </a:bodyPr>
          <a:lstStyle/>
          <a:p>
            <a:r>
              <a:rPr lang="en-US" dirty="0"/>
              <a:t>I multiplexer a 4 </a:t>
            </a:r>
            <a:r>
              <a:rPr lang="en-US" dirty="0" err="1"/>
              <a:t>ingressi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realizzati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 </a:t>
            </a:r>
            <a:r>
              <a:rPr lang="en-US" dirty="0" err="1"/>
              <a:t>quelli</a:t>
            </a:r>
            <a:r>
              <a:rPr lang="en-US" dirty="0"/>
              <a:t> a 2 </a:t>
            </a:r>
            <a:r>
              <a:rPr lang="en-US" dirty="0" err="1"/>
              <a:t>ingressi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Multiplexer a 4 </a:t>
            </a:r>
            <a:r>
              <a:rPr lang="en-US" sz="4400" dirty="0" err="1">
                <a:latin typeface="+mj-lt"/>
              </a:rPr>
              <a:t>ingressi</a:t>
            </a:r>
            <a:endParaRPr lang="en-US" sz="4400" dirty="0">
              <a:latin typeface="+mj-lt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359" y="4222209"/>
            <a:ext cx="733425" cy="103822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222" y="3531139"/>
            <a:ext cx="733425" cy="103822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808479" y="298492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</a:t>
            </a:r>
            <a:r>
              <a:rPr lang="it-IT" baseline="-25000" dirty="0"/>
              <a:t>0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1808479" y="341217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/>
              <a:t>D</a:t>
            </a:r>
            <a:r>
              <a:rPr lang="it-IT" baseline="-25000" dirty="0"/>
              <a:t>1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838959" y="42763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/>
              <a:t>D</a:t>
            </a:r>
            <a:r>
              <a:rPr lang="it-IT" baseline="-25000" dirty="0"/>
              <a:t>2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1838959" y="46290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/>
              <a:t>D</a:t>
            </a:r>
            <a:r>
              <a:rPr lang="it-IT" baseline="-25000" dirty="0"/>
              <a:t>3</a:t>
            </a:r>
          </a:p>
        </p:txBody>
      </p:sp>
      <p:cxnSp>
        <p:nvCxnSpPr>
          <p:cNvPr id="16" name="Connettore 4 15"/>
          <p:cNvCxnSpPr/>
          <p:nvPr/>
        </p:nvCxnSpPr>
        <p:spPr>
          <a:xfrm>
            <a:off x="2628796" y="3412178"/>
            <a:ext cx="807824" cy="4130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/>
          <p:cNvCxnSpPr/>
          <p:nvPr/>
        </p:nvCxnSpPr>
        <p:spPr>
          <a:xfrm flipV="1">
            <a:off x="2838450" y="4183380"/>
            <a:ext cx="704850" cy="5181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r="11271"/>
          <a:stretch/>
        </p:blipFill>
        <p:spPr>
          <a:xfrm>
            <a:off x="2214361" y="2933781"/>
            <a:ext cx="650760" cy="1038225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2425856" y="265613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baseline="-25000" dirty="0"/>
              <a:t>0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2425856" y="393430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baseline="-25000" dirty="0"/>
              <a:t>0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3564709" y="32275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baseline="-25000" dirty="0"/>
              <a:t>1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3958384" y="38036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endParaRPr lang="it-IT" baseline="-25000" dirty="0"/>
          </a:p>
        </p:txBody>
      </p:sp>
      <p:grpSp>
        <p:nvGrpSpPr>
          <p:cNvPr id="34" name="Gruppo 33"/>
          <p:cNvGrpSpPr/>
          <p:nvPr/>
        </p:nvGrpSpPr>
        <p:grpSpPr>
          <a:xfrm>
            <a:off x="5109004" y="3079328"/>
            <a:ext cx="851515" cy="1661993"/>
            <a:chOff x="6282484" y="2623385"/>
            <a:chExt cx="851515" cy="1661993"/>
          </a:xfrm>
        </p:grpSpPr>
        <p:sp>
          <p:nvSpPr>
            <p:cNvPr id="28" name="CasellaDiTesto 27"/>
            <p:cNvSpPr txBox="1"/>
            <p:nvPr/>
          </p:nvSpPr>
          <p:spPr>
            <a:xfrm>
              <a:off x="6282484" y="2623385"/>
              <a:ext cx="85151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r>
                <a:rPr lang="it-IT" baseline="-25000" dirty="0"/>
                <a:t>1 </a:t>
              </a:r>
              <a:r>
                <a:rPr lang="it-IT" dirty="0"/>
                <a:t>S</a:t>
              </a:r>
              <a:r>
                <a:rPr lang="it-IT" baseline="-25000" dirty="0"/>
                <a:t>0  </a:t>
              </a:r>
              <a:r>
                <a:rPr lang="it-IT" dirty="0"/>
                <a:t>Y</a:t>
              </a:r>
            </a:p>
            <a:p>
              <a:r>
                <a:rPr lang="it-IT" dirty="0"/>
                <a:t>0  0  D</a:t>
              </a:r>
              <a:r>
                <a:rPr lang="it-IT" baseline="-25000" dirty="0"/>
                <a:t>0</a:t>
              </a:r>
            </a:p>
            <a:p>
              <a:r>
                <a:rPr lang="it-IT" dirty="0"/>
                <a:t>0  1  D</a:t>
              </a:r>
              <a:r>
                <a:rPr lang="it-IT" baseline="-25000" dirty="0"/>
                <a:t>1</a:t>
              </a:r>
            </a:p>
            <a:p>
              <a:r>
                <a:rPr lang="it-IT" dirty="0"/>
                <a:t>1  0  D</a:t>
              </a:r>
              <a:r>
                <a:rPr lang="it-IT" baseline="-25000" dirty="0"/>
                <a:t>2</a:t>
              </a:r>
            </a:p>
            <a:p>
              <a:r>
                <a:rPr lang="it-IT" dirty="0"/>
                <a:t>1  1  D</a:t>
              </a:r>
              <a:r>
                <a:rPr lang="it-IT" baseline="-25000" dirty="0"/>
                <a:t>3</a:t>
              </a:r>
            </a:p>
            <a:p>
              <a:endParaRPr lang="it-IT" baseline="-25000" dirty="0"/>
            </a:p>
          </p:txBody>
        </p:sp>
        <p:cxnSp>
          <p:nvCxnSpPr>
            <p:cNvPr id="30" name="Connettore diritto 29"/>
            <p:cNvCxnSpPr/>
            <p:nvPr/>
          </p:nvCxnSpPr>
          <p:spPr>
            <a:xfrm>
              <a:off x="6282484" y="2952831"/>
              <a:ext cx="815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/>
            <p:cNvCxnSpPr/>
            <p:nvPr/>
          </p:nvCxnSpPr>
          <p:spPr>
            <a:xfrm>
              <a:off x="6781800" y="2720340"/>
              <a:ext cx="7620" cy="1360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3568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MUX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Domande:</a:t>
            </a:r>
          </a:p>
          <a:p>
            <a:pPr marL="514350" indent="-514350">
              <a:buAutoNum type="arabicParenR"/>
            </a:pPr>
            <a:r>
              <a:rPr lang="it-IT" dirty="0"/>
              <a:t>quante porte AND servono per fare un MUX ad 8 ingressi utilizzando una rete AND/OR a 2 livelli?</a:t>
            </a:r>
          </a:p>
          <a:p>
            <a:pPr marL="514350" indent="-514350">
              <a:buAutoNum type="arabicParenR"/>
            </a:pPr>
            <a:r>
              <a:rPr lang="it-IT" dirty="0"/>
              <a:t>Quanti ingressi hanno le AND ?</a:t>
            </a:r>
          </a:p>
          <a:p>
            <a:pPr marL="514350" indent="-514350">
              <a:buAutoNum type="arabicParenR"/>
            </a:pPr>
            <a:r>
              <a:rPr lang="it-IT" dirty="0"/>
              <a:t>Quanti ingressi ha l’OR che raccoglie le uscite degli AND?</a:t>
            </a:r>
          </a:p>
        </p:txBody>
      </p:sp>
    </p:spTree>
    <p:extLst>
      <p:ext uri="{BB962C8B-B14F-4D97-AF65-F5344CB8AC3E}">
        <p14:creationId xmlns:p14="http://schemas.microsoft.com/office/powerpoint/2010/main" val="420841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0491871"/>
              </p:ext>
            </p:extLst>
          </p:nvPr>
        </p:nvGraphicFramePr>
        <p:xfrm>
          <a:off x="1562582" y="937548"/>
          <a:ext cx="6539696" cy="631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32320" imgH="1988280" progId="Visio.Drawing.6">
                  <p:embed/>
                </p:oleObj>
              </mc:Choice>
              <mc:Fallback>
                <p:oleObj name="VISIO" r:id="rId4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582" y="937548"/>
                        <a:ext cx="6539696" cy="631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9343" y="31365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4-Input </a:t>
            </a:r>
            <a:r>
              <a:rPr lang="en-US" sz="4400" dirty="0" err="1">
                <a:latin typeface="+mj-lt"/>
              </a:rPr>
              <a:t>Maxterms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754773" y="2361236"/>
            <a:ext cx="5378139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   A+B+C+D     A+B’+C+D     A’+B’+C+D   A’+B+C+D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pPr lvl="0"/>
            <a:r>
              <a:rPr lang="en-GB" sz="2000" b="1" dirty="0">
                <a:solidFill>
                  <a:srgbClr val="4F81BD"/>
                </a:solidFill>
              </a:rPr>
              <a:t>  A+B+C+D’    A+B’+C+D’    A’+B’+C+D’  A’+B+C+D’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pPr lvl="0"/>
            <a:r>
              <a:rPr lang="en-GB" sz="2000" b="1" dirty="0">
                <a:solidFill>
                  <a:srgbClr val="4F81BD"/>
                </a:solidFill>
              </a:rPr>
              <a:t>  A+B+C’+D’   A+B’+C’+D’  A’+B’+C’+D’ A’+B+C’+D’</a:t>
            </a:r>
          </a:p>
          <a:p>
            <a:pPr lvl="0"/>
            <a:endParaRPr lang="en-GB" sz="2000" b="1" dirty="0">
              <a:solidFill>
                <a:srgbClr val="4F81BD"/>
              </a:solidFill>
            </a:endParaRPr>
          </a:p>
          <a:p>
            <a:pPr lvl="0"/>
            <a:endParaRPr lang="en-GB" sz="2000" b="1" dirty="0">
              <a:solidFill>
                <a:srgbClr val="4F81BD"/>
              </a:solidFill>
            </a:endParaRPr>
          </a:p>
          <a:p>
            <a:pPr lvl="0"/>
            <a:r>
              <a:rPr lang="en-GB" sz="2000" b="1" dirty="0">
                <a:solidFill>
                  <a:srgbClr val="4F81BD"/>
                </a:solidFill>
              </a:rPr>
              <a:t>  A+B+C’+D     A+B’+C’+D  A’+B’+C’+D   A’+B+C’+D</a:t>
            </a:r>
          </a:p>
          <a:p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63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320" imgH="1988280" progId="Visio.Drawing.6">
                  <p:embed/>
                </p:oleObj>
              </mc:Choice>
              <mc:Fallback>
                <p:oleObj name="VISIO" r:id="rId5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9343" y="31365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4-Input K-Map  </a:t>
            </a:r>
            <a:r>
              <a:rPr lang="en-US" sz="4400" dirty="0">
                <a:solidFill>
                  <a:srgbClr val="FF0000"/>
                </a:solidFill>
              </a:rPr>
              <a:t>(Do it again)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246914" y="2460168"/>
            <a:ext cx="2830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1          0          0             1 </a:t>
            </a:r>
          </a:p>
          <a:p>
            <a:endParaRPr lang="en-GB" dirty="0"/>
          </a:p>
          <a:p>
            <a:r>
              <a:rPr lang="en-GB" dirty="0"/>
              <a:t>    0          1          0           1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1           1         0             0</a:t>
            </a:r>
          </a:p>
          <a:p>
            <a:endParaRPr lang="en-GB" dirty="0"/>
          </a:p>
          <a:p>
            <a:r>
              <a:rPr lang="en-GB" dirty="0"/>
              <a:t>   1           1         0             1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Y=(A’+B’)(B’+C+D)(A’+C’+D’)(A+B+C+D’)</a:t>
            </a:r>
          </a:p>
          <a:p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6535167" y="2416969"/>
            <a:ext cx="704850" cy="2405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6643687" y="3752829"/>
            <a:ext cx="1152526" cy="550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5999895" y="2416969"/>
            <a:ext cx="1091468" cy="550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5334157" y="3014664"/>
            <a:ext cx="440023" cy="550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6423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1080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7438431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320" imgH="1988280" progId="Visio.Drawing.6">
                  <p:embed/>
                </p:oleObj>
              </mc:Choice>
              <mc:Fallback>
                <p:oleObj name="VISIO" r:id="rId7" imgW="1732320" imgH="1988280" progId="Visio.Drawing.6">
                  <p:embed/>
                  <p:pic>
                    <p:nvPicPr>
                      <p:cNvPr id="1080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K-Maps with Don’t Cares </a:t>
            </a:r>
            <a:br>
              <a:rPr lang="en-US" sz="4400" dirty="0">
                <a:latin typeface="+mj-lt"/>
              </a:rPr>
            </a:br>
            <a:r>
              <a:rPr lang="en-US" sz="4400" dirty="0">
                <a:solidFill>
                  <a:srgbClr val="FF0000"/>
                </a:solidFill>
              </a:rPr>
              <a:t>(Do it again)</a:t>
            </a:r>
            <a:endParaRPr lang="en-US" sz="4400" dirty="0">
              <a:latin typeface="+mj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414554" y="2460168"/>
            <a:ext cx="2633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1         0            X            1</a:t>
            </a:r>
          </a:p>
          <a:p>
            <a:endParaRPr lang="en-GB" dirty="0"/>
          </a:p>
          <a:p>
            <a:r>
              <a:rPr lang="en-GB" dirty="0"/>
              <a:t>     0        X            </a:t>
            </a:r>
            <a:r>
              <a:rPr lang="en-GB" dirty="0" err="1"/>
              <a:t>X</a:t>
            </a:r>
            <a:r>
              <a:rPr lang="en-GB" dirty="0"/>
              <a:t>            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1          1            X            X </a:t>
            </a:r>
          </a:p>
          <a:p>
            <a:endParaRPr lang="en-GB" dirty="0"/>
          </a:p>
          <a:p>
            <a:r>
              <a:rPr lang="en-GB" dirty="0"/>
              <a:t>   1           1           X            </a:t>
            </a:r>
            <a:r>
              <a:rPr lang="en-GB" dirty="0" err="1"/>
              <a:t>X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Y= (B’+C)(A+C+D’)</a:t>
            </a:r>
          </a:p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5608637" y="3009900"/>
            <a:ext cx="1001714" cy="5476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6174786" y="2299077"/>
            <a:ext cx="1197565" cy="1358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375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21" y="3754261"/>
            <a:ext cx="2457450" cy="2428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Use K-Maps to see theorems</a:t>
            </a:r>
            <a:endParaRPr lang="en-US" sz="4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789714" y="4245425"/>
            <a:ext cx="27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</a:t>
            </a:r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60910"/>
              </p:ext>
            </p:extLst>
          </p:nvPr>
        </p:nvGraphicFramePr>
        <p:xfrm>
          <a:off x="78486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6042660" y="470708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0       1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42659" y="532430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0       1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5977890" y="4725105"/>
            <a:ext cx="522923" cy="48718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5938359" y="4674289"/>
            <a:ext cx="605314" cy="119029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0472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21" y="3754261"/>
            <a:ext cx="2457450" cy="2428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Use K-Maps to see theorems</a:t>
            </a:r>
            <a:endParaRPr lang="en-US" sz="4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789714" y="4245425"/>
            <a:ext cx="27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042660" y="470708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0       1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42659" y="532430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0       1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6676390" y="4737805"/>
            <a:ext cx="522923" cy="48718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6643209" y="4674288"/>
            <a:ext cx="605314" cy="126931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69199"/>
              </p:ext>
            </p:extLst>
          </p:nvPr>
        </p:nvGraphicFramePr>
        <p:xfrm>
          <a:off x="812801" y="1453761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6"/>
          <p:cNvCxnSpPr/>
          <p:nvPr/>
        </p:nvCxnSpPr>
        <p:spPr>
          <a:xfrm>
            <a:off x="3810000" y="20955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6682739" y="5355874"/>
            <a:ext cx="522923" cy="48718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6853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1" y="3327400"/>
            <a:ext cx="4000500" cy="2733675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5219700" y="430322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 0      0      1       0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Use K-Maps to see theorems</a:t>
            </a:r>
            <a:endParaRPr lang="en-US" sz="4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2" name="Straight Connector 6"/>
          <p:cNvCxnSpPr/>
          <p:nvPr/>
        </p:nvCxnSpPr>
        <p:spPr>
          <a:xfrm>
            <a:off x="3810000" y="20955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11280"/>
              </p:ext>
            </p:extLst>
          </p:nvPr>
        </p:nvGraphicFramePr>
        <p:xfrm>
          <a:off x="86106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5227320" y="495092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 1      1      1       0</a:t>
            </a:r>
          </a:p>
        </p:txBody>
      </p:sp>
      <p:sp>
        <p:nvSpPr>
          <p:cNvPr id="18" name="Rettangolo arrotondato 17"/>
          <p:cNvSpPr/>
          <p:nvPr/>
        </p:nvSpPr>
        <p:spPr>
          <a:xfrm rot="5400000">
            <a:off x="5580438" y="4661999"/>
            <a:ext cx="562683" cy="110788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Straight Connector 11"/>
          <p:cNvCxnSpPr/>
          <p:nvPr/>
        </p:nvCxnSpPr>
        <p:spPr>
          <a:xfrm>
            <a:off x="3516814" y="205232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/>
          <p:cNvCxnSpPr/>
          <p:nvPr/>
        </p:nvCxnSpPr>
        <p:spPr>
          <a:xfrm>
            <a:off x="3522910" y="241808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arrotondato 20"/>
          <p:cNvSpPr/>
          <p:nvPr/>
        </p:nvSpPr>
        <p:spPr>
          <a:xfrm rot="5400000">
            <a:off x="6246590" y="4658593"/>
            <a:ext cx="441961" cy="110788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6512568" y="4330445"/>
            <a:ext cx="612132" cy="117092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9825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Linux Libertine"/>
              </a:rPr>
              <a:t>Quine–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Linux Libertine"/>
              </a:rPr>
              <a:t>McCluskey</a:t>
            </a:r>
            <a:r>
              <a:rPr lang="it-IT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Linux Libertine"/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Quine–McCluskey algorithm (QMC), also known as the method of prime implicants, is a method used for minimization of Boolean functions with </a:t>
            </a:r>
            <a:r>
              <a:rPr lang="en-US" i="1" dirty="0"/>
              <a:t>n</a:t>
            </a:r>
            <a:r>
              <a:rPr lang="en-US" dirty="0"/>
              <a:t> variables</a:t>
            </a:r>
          </a:p>
          <a:p>
            <a:r>
              <a:rPr lang="en-US" dirty="0"/>
              <a:t>The Quine–McCluskey algorithm is functionally identical to Karnaugh mapping, but the tabular form makes it more efficient.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90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MULTILEVEL COMBINATIONAL LOGIC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in SOP/POS form is called two-level logic. </a:t>
            </a:r>
          </a:p>
          <a:p>
            <a:r>
              <a:rPr lang="en-US" dirty="0"/>
              <a:t>Designers often build circuits with more than two levels of logic gates. </a:t>
            </a:r>
          </a:p>
          <a:p>
            <a:r>
              <a:rPr lang="en-US" dirty="0"/>
              <a:t>These multilevel combinational circuits may use less hardware than their two-level counterparts. </a:t>
            </a:r>
          </a:p>
          <a:p>
            <a:r>
              <a:rPr lang="en-US" dirty="0"/>
              <a:t>Bubble pushing is especially helpful in analyzing and designing multilevel circuits.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790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28906</TotalTime>
  <Words>893</Words>
  <Application>Microsoft Office PowerPoint</Application>
  <PresentationFormat>Presentazione su schermo (4:3)</PresentationFormat>
  <Paragraphs>177</Paragraphs>
  <Slides>18</Slides>
  <Notes>10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Linux Libertine</vt:lpstr>
      <vt:lpstr>Office Theme</vt:lpstr>
      <vt:lpstr>VISIO</vt:lpstr>
      <vt:lpstr>Duality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Quine–McCluskey algorithm</vt:lpstr>
      <vt:lpstr>MULTILEVEL COMBINATIONAL LOGIC</vt:lpstr>
      <vt:lpstr>MULTILEVEL COMBINATIONAL LOGIC</vt:lpstr>
      <vt:lpstr>MULTILEVEL COMBINATIONAL LOGIC</vt:lpstr>
      <vt:lpstr>MULTILEVEL COMBINATIONAL LOGIC</vt:lpstr>
      <vt:lpstr>MULTILEVEL COMBINATIONAL LOGIC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MUX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220</cp:revision>
  <cp:lastPrinted>2018-05-04T12:36:55Z</cp:lastPrinted>
  <dcterms:created xsi:type="dcterms:W3CDTF">2012-08-07T04:56:47Z</dcterms:created>
  <dcterms:modified xsi:type="dcterms:W3CDTF">2022-10-24T18:02:57Z</dcterms:modified>
</cp:coreProperties>
</file>