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269" r:id="rId2"/>
    <p:sldId id="270" r:id="rId3"/>
    <p:sldId id="282" r:id="rId4"/>
    <p:sldId id="280" r:id="rId5"/>
    <p:sldId id="283" r:id="rId6"/>
    <p:sldId id="290" r:id="rId7"/>
    <p:sldId id="281" r:id="rId8"/>
    <p:sldId id="272" r:id="rId9"/>
    <p:sldId id="289" r:id="rId10"/>
    <p:sldId id="287" r:id="rId11"/>
    <p:sldId id="278" r:id="rId12"/>
    <p:sldId id="288" r:id="rId13"/>
    <p:sldId id="275" r:id="rId14"/>
    <p:sldId id="291" r:id="rId15"/>
    <p:sldId id="277" r:id="rId16"/>
    <p:sldId id="276" r:id="rId17"/>
    <p:sldId id="273" r:id="rId18"/>
    <p:sldId id="279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130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Гипотеза</a:t>
            </a:r>
            <a:r>
              <a:rPr lang="ru-RU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61-42A1-97F5-D5FFB92DC6C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F61-42A1-97F5-D5FFB92DC6C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1-42A1-97F5-D5FFB92DC6C9}"/>
              </c:ext>
            </c:extLst>
          </c:dPt>
          <c:dLbls>
            <c:dLbl>
              <c:idx val="0"/>
              <c:layout>
                <c:manualLayout>
                  <c:x val="-0.12926090509669066"/>
                  <c:y val="-9.264548172178498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$50</a:t>
                    </a:r>
                    <a:r>
                      <a:rPr lang="en-US" baseline="0" dirty="0"/>
                      <a:t> 000  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F61-42A1-97F5-D5FFB92DC6C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$10</a:t>
                    </a:r>
                    <a:r>
                      <a:rPr lang="en-US" baseline="0" dirty="0"/>
                      <a:t> 000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F61-42A1-97F5-D5FFB92DC6C9}"/>
                </c:ext>
              </c:extLst>
            </c:dLbl>
            <c:dLbl>
              <c:idx val="2"/>
              <c:layout>
                <c:manualLayout>
                  <c:x val="9.3836543329856026E-2"/>
                  <c:y val="0.1239104789736852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</a:t>
                    </a:r>
                    <a:fld id="{E4B3D936-6062-498B-A682-8F9AADBACB0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</a:t>
                    </a:r>
                    <a:r>
                      <a:rPr lang="en-US" baseline="0" dirty="0"/>
                      <a:t> 000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61-42A1-97F5-D5FFB92DC6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Рядовые сотрудники</c:v>
                </c:pt>
                <c:pt idx="1">
                  <c:v>ТОП-менеджеры</c:v>
                </c:pt>
                <c:pt idx="2">
                  <c:v>Экономия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1-42A1-97F5-D5FFB92DC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400" baseline="0" dirty="0"/>
              <a:t>Результат 1 </a:t>
            </a:r>
          </a:p>
          <a:p>
            <a:pPr>
              <a:defRPr/>
            </a:pPr>
            <a:r>
              <a:rPr lang="ru-RU" sz="1400" baseline="0" dirty="0"/>
              <a:t>человек/комната</a:t>
            </a:r>
            <a:r>
              <a:rPr lang="ru-RU" sz="140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Получилось (тыс.долл.)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E4A-4D07-988C-ED2E88557EA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4A-4D07-988C-ED2E88557EA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E1-42DB-BB5F-F76E679B4A5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$38</a:t>
                    </a:r>
                    <a:r>
                      <a:rPr lang="en-US" baseline="0" dirty="0"/>
                      <a:t> 644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E4A-4D07-988C-ED2E88557EA9}"/>
                </c:ext>
              </c:extLst>
            </c:dLbl>
            <c:dLbl>
              <c:idx val="1"/>
              <c:layout>
                <c:manualLayout>
                  <c:x val="0.11320627896725947"/>
                  <c:y val="-7.266907893024748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$8</a:t>
                    </a:r>
                    <a:r>
                      <a:rPr lang="en-US" baseline="0"/>
                      <a:t> 439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E4A-4D07-988C-ED2E88557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Рядовые сотрудники (человек/комната)</c:v>
                </c:pt>
                <c:pt idx="1">
                  <c:v>ТОП-менеджеры</c:v>
                </c:pt>
                <c:pt idx="2">
                  <c:v>Экономия</c:v>
                </c:pt>
              </c:strCache>
            </c:strRef>
          </c:cat>
          <c:val>
            <c:numRef>
              <c:f>Sheet1!$B$2:$B$4</c:f>
              <c:numCache>
                <c:formatCode>[$$-409]#\ ##0</c:formatCode>
                <c:ptCount val="3"/>
                <c:pt idx="0">
                  <c:v>38644</c:v>
                </c:pt>
                <c:pt idx="1">
                  <c:v>8439</c:v>
                </c:pt>
                <c:pt idx="2">
                  <c:v>22917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A-4D07-988C-ED2E88557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400" baseline="0" dirty="0"/>
              <a:t>Результат 2</a:t>
            </a:r>
          </a:p>
          <a:p>
            <a:pPr>
              <a:defRPr/>
            </a:pPr>
            <a:r>
              <a:rPr lang="ru-RU" sz="1400" baseline="0" dirty="0"/>
              <a:t>человек/кровать</a:t>
            </a:r>
            <a:r>
              <a:rPr lang="ru-RU" sz="140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Получилось (тыс.долл.)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61-4E50-898F-9EAFE3CF24B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61-4E50-898F-9EAFE3CF24B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61-4E50-898F-9EAFE3CF24BE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$8 439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D61-4E50-898F-9EAFE3CF24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Рядовые сотрудники (человек/кровать)</c:v>
                </c:pt>
                <c:pt idx="1">
                  <c:v>ТОП-менеджеры</c:v>
                </c:pt>
                <c:pt idx="2">
                  <c:v>Экономия</c:v>
                </c:pt>
              </c:strCache>
            </c:strRef>
          </c:cat>
          <c:val>
            <c:numRef>
              <c:f>Sheet1!$B$2:$B$4</c:f>
              <c:numCache>
                <c:formatCode>[$$-409]#\ ##0</c:formatCode>
                <c:ptCount val="3"/>
                <c:pt idx="0">
                  <c:v>42109</c:v>
                </c:pt>
                <c:pt idx="1">
                  <c:v>8439</c:v>
                </c:pt>
                <c:pt idx="2">
                  <c:v>19452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61-4E50-898F-9EAFE3CF2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2/4/2023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ionalbuscharter.com/charter-bus-rental-prices" TargetMode="External"/><Relationship Id="rId3" Type="http://schemas.openxmlformats.org/officeDocument/2006/relationships/hyperlink" Target="https://world-weather.ru/pogoda/usa/boston/january-2017/" TargetMode="External"/><Relationship Id="rId7" Type="http://schemas.openxmlformats.org/officeDocument/2006/relationships/hyperlink" Target="https://gogocharters.com/gogo-buses" TargetMode="External"/><Relationship Id="rId2" Type="http://schemas.openxmlformats.org/officeDocument/2006/relationships/hyperlink" Target="https://www.officeholidays.com/countries/usa/massachusetts/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stoncharterbuscompany.com/charter-bus-prices" TargetMode="External"/><Relationship Id="rId5" Type="http://schemas.openxmlformats.org/officeDocument/2006/relationships/hyperlink" Target="https://www.wbur.org/news/2018/02/06/report-uber-lyft-traffic-congestion" TargetMode="External"/><Relationship Id="rId10" Type="http://schemas.openxmlformats.org/officeDocument/2006/relationships/hyperlink" Target="https://maps.google.com/" TargetMode="External"/><Relationship Id="rId4" Type="http://schemas.openxmlformats.org/officeDocument/2006/relationships/hyperlink" Target="https://www.bostonusa.com/plan/boston-neighborhoods/" TargetMode="External"/><Relationship Id="rId9" Type="http://schemas.openxmlformats.org/officeDocument/2006/relationships/hyperlink" Target="https://ru.wikibrief.org/wiki/List_of_annual_events_in_Bost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Конференция </a:t>
            </a:r>
            <a:br>
              <a:rPr lang="ru-RU" dirty="0"/>
            </a:br>
            <a:r>
              <a:rPr lang="ru-RU" dirty="0"/>
              <a:t>в Бостоне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2996952"/>
            <a:ext cx="6248400" cy="23622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>Команда № 2:</a:t>
            </a:r>
          </a:p>
          <a:p>
            <a:pPr>
              <a:spcBef>
                <a:spcPts val="0"/>
              </a:spcBef>
            </a:pPr>
            <a:r>
              <a:rPr lang="ru-RU" dirty="0"/>
              <a:t> </a:t>
            </a:r>
          </a:p>
          <a:p>
            <a:pPr>
              <a:spcBef>
                <a:spcPts val="0"/>
              </a:spcBef>
            </a:pPr>
            <a:r>
              <a:rPr lang="ru-RU" sz="2000" dirty="0" err="1"/>
              <a:t>Батыршин</a:t>
            </a:r>
            <a:r>
              <a:rPr lang="ru-RU" sz="2000" dirty="0"/>
              <a:t> Рустам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Кожуховский Вячеслав</a:t>
            </a:r>
          </a:p>
          <a:p>
            <a:pPr>
              <a:spcBef>
                <a:spcPts val="0"/>
              </a:spcBef>
            </a:pPr>
            <a:r>
              <a:rPr lang="ru-RU" sz="2000" dirty="0" err="1"/>
              <a:t>Махамбетова</a:t>
            </a:r>
            <a:r>
              <a:rPr lang="ru-RU" sz="2000" dirty="0"/>
              <a:t> Динара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Суровцева Нелли</a:t>
            </a:r>
          </a:p>
          <a:p>
            <a:pPr>
              <a:spcBef>
                <a:spcPts val="0"/>
              </a:spcBef>
            </a:pPr>
            <a:r>
              <a:rPr lang="ru-RU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E4F6F-F39A-726C-6D24-2697C2C0C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2872136"/>
            <a:ext cx="3925383" cy="27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3FD1E4-E3D3-D6D3-94BB-FD7DB6EA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7696200" cy="4963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96200" cy="1295400"/>
          </a:xfrm>
        </p:spPr>
        <p:txBody>
          <a:bodyPr/>
          <a:lstStyle/>
          <a:p>
            <a:r>
              <a:rPr lang="ru-RU" dirty="0"/>
              <a:t>Параметры удовлетворенности</a:t>
            </a:r>
            <a:br>
              <a:rPr lang="ru-RU" dirty="0"/>
            </a:br>
            <a:r>
              <a:rPr lang="ru-RU" dirty="0"/>
              <a:t>(погода)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4802A-E2EA-C52A-2C71-316372FB1E6E}"/>
              </a:ext>
            </a:extLst>
          </p:cNvPr>
          <p:cNvSpPr/>
          <p:nvPr/>
        </p:nvSpPr>
        <p:spPr bwMode="auto">
          <a:xfrm>
            <a:off x="5838333" y="1844824"/>
            <a:ext cx="749891" cy="388843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43D5DE-529F-AFEE-92AF-B77F88AE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021288"/>
            <a:ext cx="8905659" cy="1295400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ru-RU" sz="2000" dirty="0"/>
              <a:t>21-23 февраля средняя температура днем – 11 </a:t>
            </a:r>
            <a:r>
              <a:rPr lang="en-US" sz="2000" dirty="0"/>
              <a:t>°C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3629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65" y="524901"/>
            <a:ext cx="7696200" cy="1295400"/>
          </a:xfrm>
        </p:spPr>
        <p:txBody>
          <a:bodyPr/>
          <a:lstStyle/>
          <a:p>
            <a:r>
              <a:rPr lang="ru-RU" dirty="0"/>
              <a:t>Автобус </a:t>
            </a:r>
            <a:r>
              <a:rPr lang="en-GB" dirty="0"/>
              <a:t>VS Uber</a:t>
            </a:r>
            <a:r>
              <a:rPr lang="ru-RU" dirty="0"/>
              <a:t> </a:t>
            </a:r>
            <a:br>
              <a:rPr lang="ru-RU" dirty="0"/>
            </a:br>
            <a:r>
              <a:rPr lang="ru-RU" sz="2400" dirty="0"/>
              <a:t>(формула аренды = </a:t>
            </a:r>
            <a:br>
              <a:rPr lang="ru-RU" sz="2400" dirty="0"/>
            </a:br>
            <a:r>
              <a:rPr lang="ru-RU" sz="2400" dirty="0"/>
              <a:t>3 дня*2(туда-обратно)*кол-во машин*стоимость)</a:t>
            </a:r>
            <a:endParaRPr lang="en-US" sz="24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3F714BB-8227-67F1-174C-68BA3666D21B}"/>
              </a:ext>
            </a:extLst>
          </p:cNvPr>
          <p:cNvSpPr/>
          <p:nvPr/>
        </p:nvSpPr>
        <p:spPr bwMode="auto">
          <a:xfrm>
            <a:off x="4542559" y="5889857"/>
            <a:ext cx="504056" cy="504056"/>
          </a:xfrm>
          <a:prstGeom prst="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D9F882-A24B-3463-97E6-40AE7253B5E7}"/>
              </a:ext>
            </a:extLst>
          </p:cNvPr>
          <p:cNvGrpSpPr/>
          <p:nvPr/>
        </p:nvGrpSpPr>
        <p:grpSpPr>
          <a:xfrm>
            <a:off x="1518223" y="5666210"/>
            <a:ext cx="5472608" cy="799711"/>
            <a:chOff x="1907704" y="5437601"/>
            <a:chExt cx="4968552" cy="799711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E54072D-A357-4BEF-CC09-7CC8C5CF85F0}"/>
                </a:ext>
              </a:extLst>
            </p:cNvPr>
            <p:cNvSpPr/>
            <p:nvPr/>
          </p:nvSpPr>
          <p:spPr bwMode="auto">
            <a:xfrm>
              <a:off x="4067944" y="5733256"/>
              <a:ext cx="648072" cy="50405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5803F4-1126-C6AB-40E5-B1B6BC8A7D40}"/>
                </a:ext>
              </a:extLst>
            </p:cNvPr>
            <p:cNvSpPr/>
            <p:nvPr/>
          </p:nvSpPr>
          <p:spPr bwMode="auto">
            <a:xfrm rot="491378">
              <a:off x="1907704" y="5437601"/>
              <a:ext cx="496855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668872-FD75-AF6B-BFA1-3FFD680BBF86}"/>
              </a:ext>
            </a:extLst>
          </p:cNvPr>
          <p:cNvSpPr/>
          <p:nvPr/>
        </p:nvSpPr>
        <p:spPr bwMode="auto">
          <a:xfrm rot="496411">
            <a:off x="1406507" y="4461813"/>
            <a:ext cx="2664296" cy="6989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buNone/>
            </a:pPr>
            <a:r>
              <a:rPr lang="ru-RU" sz="1800" dirty="0"/>
              <a:t>50 машин такси 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1800" dirty="0"/>
              <a:t>(по 3 человека)</a:t>
            </a:r>
            <a:endParaRPr lang="en-US" sz="1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2F2496-31A1-0112-B223-29FDC1ED1D2E}"/>
              </a:ext>
            </a:extLst>
          </p:cNvPr>
          <p:cNvSpPr/>
          <p:nvPr/>
        </p:nvSpPr>
        <p:spPr bwMode="auto">
          <a:xfrm rot="496411">
            <a:off x="1521365" y="3696085"/>
            <a:ext cx="2664296" cy="6506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800" dirty="0"/>
              <a:t>$</a:t>
            </a:r>
            <a:r>
              <a:rPr lang="ru-RU" sz="1800" dirty="0"/>
              <a:t>15 за поездку</a:t>
            </a:r>
            <a:endParaRPr lang="en-US" sz="1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BB95A1-AAB9-3AE2-24C3-085A16850CE1}"/>
              </a:ext>
            </a:extLst>
          </p:cNvPr>
          <p:cNvSpPr/>
          <p:nvPr/>
        </p:nvSpPr>
        <p:spPr bwMode="auto">
          <a:xfrm rot="496411">
            <a:off x="4680488" y="4953799"/>
            <a:ext cx="2880320" cy="7377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lang="ru-RU" sz="1800" dirty="0"/>
              <a:t>3 автобуса (на 56 чел.)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0E72CD-3B32-E7D1-297D-19441422130E}"/>
              </a:ext>
            </a:extLst>
          </p:cNvPr>
          <p:cNvSpPr/>
          <p:nvPr/>
        </p:nvSpPr>
        <p:spPr bwMode="auto">
          <a:xfrm rot="496411">
            <a:off x="4832076" y="4201202"/>
            <a:ext cx="2880320" cy="65839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$150 </a:t>
            </a:r>
            <a: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за 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 час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00ED58-14D1-33C7-D3B4-68C7396FCD4B}"/>
              </a:ext>
            </a:extLst>
          </p:cNvPr>
          <p:cNvSpPr/>
          <p:nvPr/>
        </p:nvSpPr>
        <p:spPr bwMode="auto">
          <a:xfrm>
            <a:off x="1698071" y="2203370"/>
            <a:ext cx="2520542" cy="10272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Uber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lang="en-GB" dirty="0"/>
              <a:t>$4500</a:t>
            </a:r>
            <a:r>
              <a:rPr kumimoji="0" 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538B89-4289-E27F-0D11-F03A6B4FEF5C}"/>
              </a:ext>
            </a:extLst>
          </p:cNvPr>
          <p:cNvSpPr/>
          <p:nvPr/>
        </p:nvSpPr>
        <p:spPr bwMode="auto">
          <a:xfrm>
            <a:off x="4794587" y="2216360"/>
            <a:ext cx="2484276" cy="10143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lang="ru-RU" dirty="0"/>
              <a:t>Автобус</a:t>
            </a:r>
            <a:endParaRPr lang="en-GB" dirty="0"/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$2700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38A6-8C78-3EAC-7867-A61964E9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680120"/>
          </a:xfrm>
        </p:spPr>
        <p:txBody>
          <a:bodyPr/>
          <a:lstStyle/>
          <a:p>
            <a:r>
              <a:rPr lang="ru-RU" dirty="0"/>
              <a:t>3 маршрута автобусов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538BE-FBEA-11A6-4C0D-B6EA5EB1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0" y="1236712"/>
            <a:ext cx="3318143" cy="2800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11A69-3418-5D80-8077-E1207689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86" y="4204948"/>
            <a:ext cx="3601632" cy="2424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BA0649-8530-D520-851A-7FBE1A2E7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236713"/>
            <a:ext cx="3352800" cy="28002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BA76CA7-73C3-F4B0-BDE9-A3391F29F74D}"/>
              </a:ext>
            </a:extLst>
          </p:cNvPr>
          <p:cNvSpPr txBox="1">
            <a:spLocks/>
          </p:cNvSpPr>
          <p:nvPr/>
        </p:nvSpPr>
        <p:spPr bwMode="auto">
          <a:xfrm>
            <a:off x="747569" y="1236712"/>
            <a:ext cx="1440160" cy="4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ru-RU" sz="1800" kern="0" dirty="0"/>
              <a:t>38 минут</a:t>
            </a:r>
            <a:endParaRPr lang="en-US" sz="1800" kern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8EAD2E-4C41-D1C5-A53C-E0DD05A85F7D}"/>
              </a:ext>
            </a:extLst>
          </p:cNvPr>
          <p:cNvSpPr txBox="1">
            <a:spLocks/>
          </p:cNvSpPr>
          <p:nvPr/>
        </p:nvSpPr>
        <p:spPr bwMode="auto">
          <a:xfrm>
            <a:off x="2641186" y="4204947"/>
            <a:ext cx="1440160" cy="4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ru-RU" sz="1800" kern="0" dirty="0"/>
              <a:t>46 минут</a:t>
            </a:r>
            <a:endParaRPr lang="en-US" sz="1800" kern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F6D4FC8-97C2-ECC3-FE49-170D13E46250}"/>
              </a:ext>
            </a:extLst>
          </p:cNvPr>
          <p:cNvSpPr txBox="1">
            <a:spLocks/>
          </p:cNvSpPr>
          <p:nvPr/>
        </p:nvSpPr>
        <p:spPr bwMode="auto">
          <a:xfrm>
            <a:off x="4569940" y="1236712"/>
            <a:ext cx="1440160" cy="4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ru-RU" sz="1800" kern="0" dirty="0"/>
              <a:t>51 минута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1515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04664"/>
            <a:ext cx="7696200" cy="1295400"/>
          </a:xfrm>
        </p:spPr>
        <p:txBody>
          <a:bodyPr/>
          <a:lstStyle/>
          <a:p>
            <a:r>
              <a:rPr lang="ru-RU" dirty="0"/>
              <a:t>Оценка дополнительных факторов, влияющих на общий бюджет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165691"/>
            <a:ext cx="8280920" cy="1295400"/>
          </a:xfrm>
        </p:spPr>
        <p:txBody>
          <a:bodyPr>
            <a:normAutofit fontScale="70000" lnSpcReduction="20000"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ru-RU" dirty="0"/>
              <a:t>Февраль не относится к туристическому сезону, поэтому цены на жилье относительно невысокие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ru-RU" dirty="0"/>
              <a:t>Февраль можно назвать благоприятным месяцем, потому что уровень осадков минимальный для первого квартала года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5F6DC-C1C2-C6AB-9BAC-5EB71198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24982"/>
            <a:ext cx="6013394" cy="36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0" y="-315416"/>
            <a:ext cx="4680520" cy="2664296"/>
          </a:xfrm>
        </p:spPr>
        <p:txBody>
          <a:bodyPr/>
          <a:lstStyle/>
          <a:p>
            <a:r>
              <a:rPr lang="ru-RU" dirty="0" err="1"/>
              <a:t>Верхнеуровневая</a:t>
            </a:r>
            <a:r>
              <a:rPr lang="ru-RU" dirty="0"/>
              <a:t> оценка количества жилья по районам и средней цене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4617F-49E5-EEC7-30CD-38404E814C5C}"/>
              </a:ext>
            </a:extLst>
          </p:cNvPr>
          <p:cNvSpPr txBox="1"/>
          <p:nvPr/>
        </p:nvSpPr>
        <p:spPr>
          <a:xfrm>
            <a:off x="185477" y="2636912"/>
            <a:ext cx="4572000" cy="304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" indent="-457200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900" dirty="0" err="1">
                <a:latin typeface="+mn-lt"/>
              </a:rPr>
              <a:t>Исходные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данные</a:t>
            </a:r>
            <a:r>
              <a:rPr lang="en-US" sz="1900" dirty="0">
                <a:latin typeface="+mn-lt"/>
              </a:rPr>
              <a:t> listings </a:t>
            </a:r>
            <a:r>
              <a:rPr lang="en-US" sz="1900" dirty="0" err="1">
                <a:latin typeface="+mn-lt"/>
              </a:rPr>
              <a:t>дополнены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столбцом</a:t>
            </a:r>
            <a:r>
              <a:rPr lang="en-US" sz="1900" dirty="0">
                <a:latin typeface="+mn-lt"/>
              </a:rPr>
              <a:t> с zip-</a:t>
            </a:r>
            <a:r>
              <a:rPr lang="en-US" sz="1900" dirty="0" err="1">
                <a:latin typeface="+mn-lt"/>
              </a:rPr>
              <a:t>кодом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чтобы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распределить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все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доступные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для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съема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квартиры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по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районам</a:t>
            </a:r>
            <a:endParaRPr lang="ru-RU" sz="1900" dirty="0">
              <a:latin typeface="+mn-lt"/>
            </a:endParaRPr>
          </a:p>
          <a:p>
            <a:pPr marL="502920" indent="-457200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900" dirty="0">
                <a:latin typeface="+mn-lt"/>
              </a:rPr>
              <a:t>С точки зрения бюджетирования рассматриваем самые дорогие варианты в последнюю очередь</a:t>
            </a:r>
          </a:p>
          <a:p>
            <a:pPr marL="502920" indent="-457200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1900" dirty="0">
                <a:latin typeface="+mn-lt"/>
              </a:rPr>
              <a:t>С точки зрения удовлетворенности жильем отбрасываем самые дешевые варианты</a:t>
            </a:r>
            <a:endParaRPr lang="en-US" sz="1900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ECDF1F-748A-B2B0-9E39-2FBCA5B5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16632"/>
            <a:ext cx="2138683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6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 мы дополнительно проанализировали: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EF10-C287-4341-AD3D-9B48C289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00808"/>
            <a:ext cx="7391400" cy="4411663"/>
          </a:xfrm>
        </p:spPr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400" dirty="0"/>
              <a:t>больше параметров из столбца удобств (</a:t>
            </a:r>
            <a:r>
              <a:rPr lang="en-GB" sz="2400" dirty="0"/>
              <a:t>amenities)</a:t>
            </a:r>
            <a:r>
              <a:rPr lang="ru-RU" sz="2400" dirty="0"/>
              <a:t>, их влияние на цену и их максимальную комплектацию для каждого типа жилья;</a:t>
            </a:r>
            <a:endParaRPr lang="en-GB" sz="24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400" dirty="0"/>
              <a:t>количество ресторанов и достопримечательностей на </a:t>
            </a:r>
            <a:r>
              <a:rPr lang="ru-RU" sz="2400" dirty="0" err="1"/>
              <a:t>кв.км</a:t>
            </a:r>
            <a:r>
              <a:rPr lang="ru-RU" sz="2400" dirty="0"/>
              <a:t>.;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400" dirty="0"/>
              <a:t>уровень преступности в районах Бостона;</a:t>
            </a:r>
            <a:endParaRPr lang="en-GB" sz="24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400" dirty="0"/>
              <a:t>опыт проведения других конференций в Бостоне</a:t>
            </a:r>
          </a:p>
          <a:p>
            <a:endParaRPr lang="ru-RU" sz="2400" dirty="0"/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 в процессе выполнения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9E13-8C60-40B1-961A-C74E2AAB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72816"/>
            <a:ext cx="7391400" cy="4411663"/>
          </a:xfrm>
        </p:spPr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000" dirty="0"/>
              <a:t>Согласование финальных данных в техническом файле для последующего анализа</a:t>
            </a:r>
          </a:p>
          <a:p>
            <a:r>
              <a:rPr lang="ru-RU" sz="2000" i="1" dirty="0"/>
              <a:t>Как решили: оставили большее количество данных с возможностью их корректировки в будущем;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000" dirty="0"/>
              <a:t>В </a:t>
            </a:r>
            <a:r>
              <a:rPr lang="en-GB" sz="2000" dirty="0"/>
              <a:t>Excel </a:t>
            </a:r>
            <a:r>
              <a:rPr lang="ru-RU" sz="2000" dirty="0"/>
              <a:t>трудно работать с большим объемом данных, которые содержит файл </a:t>
            </a:r>
            <a:r>
              <a:rPr lang="en-GB" sz="2000" dirty="0"/>
              <a:t>Calendar.csv</a:t>
            </a:r>
          </a:p>
          <a:p>
            <a:r>
              <a:rPr lang="ru-RU" sz="2000" i="1" dirty="0"/>
              <a:t>Как решили: решали на </a:t>
            </a:r>
            <a:r>
              <a:rPr lang="en-GB" sz="2000" i="1" dirty="0"/>
              <a:t>Python</a:t>
            </a:r>
            <a:r>
              <a:rPr lang="ru-RU" sz="2000" i="1" dirty="0"/>
              <a:t> и через </a:t>
            </a:r>
            <a:r>
              <a:rPr lang="en-GB" sz="2000" i="1" dirty="0"/>
              <a:t>SQL</a:t>
            </a:r>
            <a:r>
              <a:rPr lang="ru-RU" sz="2000" i="1" dirty="0"/>
              <a:t>;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ru-RU" sz="2000" dirty="0"/>
              <a:t>Нехватка времени и сложность с обработкой данных по столбцу </a:t>
            </a:r>
            <a:r>
              <a:rPr lang="en-US" sz="2000" dirty="0"/>
              <a:t>amenities</a:t>
            </a:r>
          </a:p>
          <a:p>
            <a:r>
              <a:rPr lang="ru-RU" sz="2000" i="1" dirty="0"/>
              <a:t>Как решили: выявив почти нулевую корреляцию с ценой, не рассматривали подробно все параметры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источники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00808"/>
            <a:ext cx="7391400" cy="4411663"/>
          </a:xfrm>
        </p:spPr>
        <p:txBody>
          <a:bodyPr>
            <a:normAutofit fontScale="77500" lnSpcReduction="20000"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https://www.officeholidays.com/countries/usa/massachusetts/2017</a:t>
            </a:r>
            <a:r>
              <a:rPr lang="en-GB" sz="2400" dirty="0"/>
              <a:t> </a:t>
            </a:r>
            <a:r>
              <a:rPr lang="ru-RU" sz="2400" dirty="0"/>
              <a:t>Официальные праздничные дни в штате Массачусетс;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https://world-weather.ru/pogoda/usa/boston/january-2017/</a:t>
            </a:r>
            <a:r>
              <a:rPr lang="ru-RU" sz="2400" dirty="0"/>
              <a:t> Погодные условия;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https://www.bostonusa.com/plan/boston-neighborhoods/</a:t>
            </a:r>
            <a:r>
              <a:rPr lang="ru-RU" sz="2400" dirty="0"/>
              <a:t> Районы Бостона;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GB" sz="2400" dirty="0">
                <a:hlinkClick r:id="rId5"/>
              </a:rPr>
              <a:t>https://www.wbur.org/news/2018/02/06/report-uber-lyft-traffic-congestion</a:t>
            </a:r>
            <a:r>
              <a:rPr lang="ru-RU" sz="2400" dirty="0"/>
              <a:t> </a:t>
            </a:r>
            <a:r>
              <a:rPr lang="en-GB" sz="2400" dirty="0"/>
              <a:t>Uber</a:t>
            </a:r>
            <a:r>
              <a:rPr lang="ru-RU" sz="2400" dirty="0"/>
              <a:t>;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https://www.bostoncharterbuscompany.com/charter-bus-prices</a:t>
            </a:r>
            <a:r>
              <a:rPr lang="en-US" sz="2400" dirty="0"/>
              <a:t>; </a:t>
            </a:r>
            <a:r>
              <a:rPr lang="en-US" sz="2400" dirty="0">
                <a:hlinkClick r:id="rId7"/>
              </a:rPr>
              <a:t>https://gogocharters.com/gogo-buses</a:t>
            </a:r>
            <a:r>
              <a:rPr lang="en-US" sz="2400" dirty="0"/>
              <a:t>; </a:t>
            </a:r>
            <a:r>
              <a:rPr lang="en-US" sz="2400" dirty="0">
                <a:hlinkClick r:id="rId8"/>
              </a:rPr>
              <a:t>https://www.nationalbuscharter.com/charter-bus-rental-prices</a:t>
            </a:r>
            <a:r>
              <a:rPr lang="en-US" sz="2400" dirty="0"/>
              <a:t> </a:t>
            </a:r>
            <a:r>
              <a:rPr lang="ru-RU" sz="2400" dirty="0"/>
              <a:t>Автобусные компании;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https://ru.wikibrief.org/wiki/List_of_annual_events_in_Boston</a:t>
            </a:r>
            <a:r>
              <a:rPr lang="ru-RU" sz="2400" dirty="0"/>
              <a:t> Ежегодные мероприятия в Бостоне;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6D21"/>
                </a:solidFill>
                <a:effectLst/>
                <a:latin typeface="Arial" panose="020B0604020202020204" pitchFamily="34" charset="0"/>
                <a:hlinkClick r:id="rId10"/>
              </a:rPr>
              <a:t>https://maps.google.com</a:t>
            </a:r>
            <a:r>
              <a:rPr lang="ru-RU" sz="2400" b="0" i="0" dirty="0">
                <a:solidFill>
                  <a:srgbClr val="006D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Google </a:t>
            </a:r>
            <a:r>
              <a:rPr lang="ru-RU" sz="2400" b="0" i="0" dirty="0">
                <a:effectLst/>
                <a:latin typeface="Arial" panose="020B0604020202020204" pitchFamily="34" charset="0"/>
              </a:rPr>
              <a:t>карты.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814B-3E46-4B4F-A449-2D17ABFA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133600"/>
            <a:ext cx="7696200" cy="12954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32656"/>
            <a:ext cx="7583760" cy="1152128"/>
          </a:xfrm>
        </p:spPr>
        <p:txBody>
          <a:bodyPr/>
          <a:lstStyle/>
          <a:p>
            <a:r>
              <a:rPr lang="ru-RU" dirty="0"/>
              <a:t>Разместить 150 человек в Бостоне на время конференции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45" y="1700808"/>
            <a:ext cx="4742821" cy="4248471"/>
          </a:xfrm>
        </p:spPr>
        <p:txBody>
          <a:bodyPr>
            <a:normAutofit/>
          </a:bodyPr>
          <a:lstStyle/>
          <a:p>
            <a:r>
              <a:rPr lang="ru-RU" sz="2400" b="1" dirty="0"/>
              <a:t>Кого?</a:t>
            </a:r>
          </a:p>
          <a:p>
            <a:endParaRPr lang="en-US" sz="1400" b="1" dirty="0"/>
          </a:p>
          <a:p>
            <a:r>
              <a:rPr lang="ru-RU" sz="2400" b="1" dirty="0"/>
              <a:t>Где? </a:t>
            </a:r>
          </a:p>
          <a:p>
            <a:endParaRPr lang="ru-RU" sz="1400" b="1" dirty="0"/>
          </a:p>
          <a:p>
            <a:r>
              <a:rPr lang="ru-RU" sz="2400" b="1" dirty="0"/>
              <a:t>Когда?</a:t>
            </a:r>
          </a:p>
          <a:p>
            <a:endParaRPr lang="ru-RU" sz="1400" b="1" dirty="0"/>
          </a:p>
          <a:p>
            <a:r>
              <a:rPr lang="ru-RU" sz="2400" b="1" dirty="0"/>
              <a:t>На сколько?</a:t>
            </a:r>
          </a:p>
          <a:p>
            <a:endParaRPr lang="ru-RU" sz="1200" b="1" dirty="0"/>
          </a:p>
          <a:p>
            <a:r>
              <a:rPr lang="ru-RU" sz="2400" b="1" dirty="0"/>
              <a:t>Бюджет?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6E9AD-2085-D1FA-AC86-74520E28AA2E}"/>
              </a:ext>
            </a:extLst>
          </p:cNvPr>
          <p:cNvSpPr txBox="1">
            <a:spLocks/>
          </p:cNvSpPr>
          <p:nvPr/>
        </p:nvSpPr>
        <p:spPr bwMode="auto">
          <a:xfrm>
            <a:off x="3275856" y="1700808"/>
            <a:ext cx="528338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>
              <a:spcBef>
                <a:spcPts val="0"/>
              </a:spcBef>
            </a:pPr>
            <a:r>
              <a:rPr lang="ru-RU" sz="2400" kern="0" dirty="0"/>
              <a:t>140 участников + 10 менеджеров</a:t>
            </a:r>
            <a:r>
              <a:rPr lang="ru-RU" sz="2600" kern="0" dirty="0"/>
              <a:t> </a:t>
            </a:r>
          </a:p>
          <a:p>
            <a:pPr marL="0">
              <a:spcBef>
                <a:spcPts val="0"/>
              </a:spcBef>
            </a:pPr>
            <a:endParaRPr lang="ru-RU" sz="1000" kern="0" dirty="0"/>
          </a:p>
          <a:p>
            <a:pPr marL="0">
              <a:spcBef>
                <a:spcPts val="0"/>
              </a:spcBef>
            </a:pPr>
            <a:endParaRPr lang="ru-RU" sz="600" kern="0" dirty="0"/>
          </a:p>
          <a:p>
            <a:r>
              <a:rPr lang="ru-RU" sz="2400" kern="0" dirty="0"/>
              <a:t>Вблизи конференц-центра</a:t>
            </a:r>
          </a:p>
          <a:p>
            <a:endParaRPr lang="ru-RU" sz="1600" kern="0" dirty="0"/>
          </a:p>
          <a:p>
            <a:r>
              <a:rPr lang="ru-RU" sz="2400" kern="0" dirty="0"/>
              <a:t>Первая половина 2017 года</a:t>
            </a:r>
            <a:endParaRPr lang="en-US" sz="2400" kern="0" dirty="0"/>
          </a:p>
          <a:p>
            <a:endParaRPr lang="ru-RU" sz="1300" kern="0" dirty="0"/>
          </a:p>
          <a:p>
            <a:r>
              <a:rPr lang="ru-RU" sz="2400" kern="0" dirty="0"/>
              <a:t>3 дня</a:t>
            </a:r>
            <a:endParaRPr lang="en-US" sz="2400" kern="0" dirty="0"/>
          </a:p>
          <a:p>
            <a:endParaRPr lang="ru-RU" sz="1000" kern="0" dirty="0"/>
          </a:p>
          <a:p>
            <a:r>
              <a:rPr lang="ru-RU" sz="2400" kern="0" dirty="0"/>
              <a:t>до </a:t>
            </a:r>
            <a:r>
              <a:rPr lang="en-GB" sz="2400" kern="0" dirty="0"/>
              <a:t>$</a:t>
            </a:r>
            <a:r>
              <a:rPr lang="en-US" sz="2400" kern="0" dirty="0"/>
              <a:t>70 </a:t>
            </a:r>
            <a:r>
              <a:rPr lang="ru-RU" sz="2400" kern="0" dirty="0"/>
              <a:t>тыс.</a:t>
            </a:r>
          </a:p>
          <a:p>
            <a:endParaRPr lang="en-US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E4DA30-969A-073A-A7C8-6BC7C8921A96}"/>
              </a:ext>
            </a:extLst>
          </p:cNvPr>
          <p:cNvSpPr txBox="1">
            <a:spLocks/>
          </p:cNvSpPr>
          <p:nvPr/>
        </p:nvSpPr>
        <p:spPr bwMode="auto">
          <a:xfrm>
            <a:off x="904445" y="5343540"/>
            <a:ext cx="2798605" cy="11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400" b="1" kern="0" dirty="0"/>
              <a:t>Ожидаемый </a:t>
            </a:r>
          </a:p>
          <a:p>
            <a:pPr>
              <a:spcBef>
                <a:spcPts val="0"/>
              </a:spcBef>
            </a:pPr>
            <a:r>
              <a:rPr lang="ru-RU" sz="2400" b="1" kern="0" dirty="0"/>
              <a:t>результат?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AE2D73-BCF6-7653-8C45-A75ACE594E21}"/>
              </a:ext>
            </a:extLst>
          </p:cNvPr>
          <p:cNvSpPr txBox="1">
            <a:spLocks/>
          </p:cNvSpPr>
          <p:nvPr/>
        </p:nvSpPr>
        <p:spPr bwMode="auto">
          <a:xfrm>
            <a:off x="3275856" y="5343540"/>
            <a:ext cx="5006443" cy="81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400" kern="0" dirty="0"/>
              <a:t>Оценка проживания </a:t>
            </a:r>
            <a:r>
              <a:rPr lang="en-GB" sz="2400" kern="0" dirty="0"/>
              <a:t>&gt;</a:t>
            </a:r>
            <a:r>
              <a:rPr lang="ru-RU" sz="2400" kern="0" dirty="0"/>
              <a:t>= </a:t>
            </a:r>
            <a:r>
              <a:rPr lang="ru-RU" sz="2400" b="1" kern="0" dirty="0">
                <a:solidFill>
                  <a:schemeClr val="accent2"/>
                </a:solidFill>
              </a:rPr>
              <a:t>8/10</a:t>
            </a:r>
            <a:r>
              <a:rPr lang="ru-RU" sz="2400" kern="0" dirty="0"/>
              <a:t> </a:t>
            </a:r>
          </a:p>
          <a:p>
            <a:endParaRPr lang="en-US" kern="0" dirty="0"/>
          </a:p>
        </p:txBody>
      </p:sp>
      <p:pic>
        <p:nvPicPr>
          <p:cNvPr id="9" name="Picture 4" descr="Создать мем &quot;клиент человечек, человечкек с чемоданом, человечек с  портфелем&quot; - Картинки - Meme-arsenal.com">
            <a:extLst>
              <a:ext uri="{FF2B5EF4-FFF2-40B4-BE49-F238E27FC236}">
                <a16:creationId xmlns:a16="http://schemas.microsoft.com/office/drawing/2014/main" id="{BEFB55EC-58A2-4466-AB1E-69256997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19" y="1559711"/>
            <a:ext cx="507040" cy="6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Карты и местоположение – Бесплатные иконки: карты и местоположение">
            <a:extLst>
              <a:ext uri="{FF2B5EF4-FFF2-40B4-BE49-F238E27FC236}">
                <a16:creationId xmlns:a16="http://schemas.microsoft.com/office/drawing/2014/main" id="{4A261CD4-589A-4AD3-A5BE-61E0B653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1" y="2353063"/>
            <a:ext cx="480626" cy="48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бизнес банковской линии значок календаря PNG , календарь клипарт, календарь,  Иконка Бизнес PNG картинки и пнг рисунок для бесплатной загрузки">
            <a:extLst>
              <a:ext uri="{FF2B5EF4-FFF2-40B4-BE49-F238E27FC236}">
                <a16:creationId xmlns:a16="http://schemas.microsoft.com/office/drawing/2014/main" id="{470219DD-F992-4EF2-B418-5AD5E7D32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4" y="3184053"/>
            <a:ext cx="482193" cy="4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Галочка – Бесплатные иконки: интерфейс">
            <a:extLst>
              <a:ext uri="{FF2B5EF4-FFF2-40B4-BE49-F238E27FC236}">
                <a16:creationId xmlns:a16="http://schemas.microsoft.com/office/drawing/2014/main" id="{A339CD16-9E6A-4809-BBB9-B1DDFA59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8" y="5436038"/>
            <a:ext cx="567507" cy="5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Часы-штамп для обучения распознаванию печати учителей часы с циферблатом  печать для малышей Детские игрушки Рисунок печать - купить по выгодной цене  | AliExpress">
            <a:extLst>
              <a:ext uri="{FF2B5EF4-FFF2-40B4-BE49-F238E27FC236}">
                <a16:creationId xmlns:a16="http://schemas.microsoft.com/office/drawing/2014/main" id="{BE57FE36-47B7-4A26-836D-D5CAAF87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05381"/>
            <a:ext cx="828981" cy="82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Мешок с деньгами - Png картинки и иконки без фона">
            <a:extLst>
              <a:ext uri="{FF2B5EF4-FFF2-40B4-BE49-F238E27FC236}">
                <a16:creationId xmlns:a16="http://schemas.microsoft.com/office/drawing/2014/main" id="{10B2438A-AA07-4FC5-B577-608E731C4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100" y="4534362"/>
            <a:ext cx="569138" cy="5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8621"/>
            <a:ext cx="7583760" cy="1152128"/>
          </a:xfrm>
        </p:spPr>
        <p:txBody>
          <a:bodyPr/>
          <a:lstStyle/>
          <a:p>
            <a:r>
              <a:rPr lang="ru-RU" dirty="0"/>
              <a:t>Основные 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556792"/>
            <a:ext cx="4742821" cy="453650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ru-RU" sz="2400" b="1" dirty="0"/>
              <a:t>Лучший период </a:t>
            </a:r>
          </a:p>
          <a:p>
            <a:pPr>
              <a:spcBef>
                <a:spcPts val="0"/>
              </a:spcBef>
            </a:pPr>
            <a:r>
              <a:rPr lang="ru-RU" sz="2400" b="1" dirty="0"/>
              <a:t>Исходя из бюджета</a:t>
            </a:r>
          </a:p>
          <a:p>
            <a:pPr>
              <a:spcBef>
                <a:spcPts val="0"/>
              </a:spcBef>
            </a:pPr>
            <a:endParaRPr lang="en-US" sz="2400" b="1" dirty="0"/>
          </a:p>
          <a:p>
            <a:pPr>
              <a:spcBef>
                <a:spcPts val="0"/>
              </a:spcBef>
            </a:pPr>
            <a:r>
              <a:rPr lang="ru-RU" sz="2400" b="1" dirty="0"/>
              <a:t>Бюджет </a:t>
            </a:r>
          </a:p>
          <a:p>
            <a:pPr>
              <a:spcBef>
                <a:spcPts val="0"/>
              </a:spcBef>
            </a:pPr>
            <a:r>
              <a:rPr lang="ru-RU" sz="2400" b="1" dirty="0"/>
              <a:t>на 1 чел/3 дня</a:t>
            </a:r>
          </a:p>
          <a:p>
            <a:pPr>
              <a:spcBef>
                <a:spcPts val="0"/>
              </a:spcBef>
            </a:pPr>
            <a:endParaRPr lang="ru-RU" sz="2400" b="1" dirty="0"/>
          </a:p>
          <a:p>
            <a:pPr>
              <a:spcBef>
                <a:spcPts val="0"/>
              </a:spcBef>
            </a:pPr>
            <a:r>
              <a:rPr lang="ru-RU" sz="2400" b="1" dirty="0"/>
              <a:t>Максимальная </a:t>
            </a:r>
          </a:p>
          <a:p>
            <a:pPr>
              <a:spcBef>
                <a:spcPts val="0"/>
              </a:spcBef>
            </a:pPr>
            <a:r>
              <a:rPr lang="ru-RU" sz="2400" b="1" dirty="0"/>
              <a:t>экономия</a:t>
            </a:r>
          </a:p>
          <a:p>
            <a:pPr>
              <a:spcBef>
                <a:spcPts val="0"/>
              </a:spcBef>
            </a:pPr>
            <a:endParaRPr lang="ru-RU" sz="2400" b="1" dirty="0"/>
          </a:p>
          <a:p>
            <a:pPr>
              <a:spcBef>
                <a:spcPts val="0"/>
              </a:spcBef>
            </a:pPr>
            <a:r>
              <a:rPr lang="ru-RU" sz="2400" b="1" dirty="0"/>
              <a:t>Параметры </a:t>
            </a:r>
          </a:p>
          <a:p>
            <a:pPr>
              <a:spcBef>
                <a:spcPts val="0"/>
              </a:spcBef>
            </a:pPr>
            <a:r>
              <a:rPr lang="ru-RU" sz="2400" b="1" dirty="0"/>
              <a:t>Удовлетворенности</a:t>
            </a:r>
          </a:p>
          <a:p>
            <a:pPr>
              <a:spcBef>
                <a:spcPts val="0"/>
              </a:spcBef>
            </a:pPr>
            <a:endParaRPr lang="ru-RU" sz="2400" b="1" dirty="0"/>
          </a:p>
          <a:p>
            <a:pPr>
              <a:spcBef>
                <a:spcPts val="0"/>
              </a:spcBef>
            </a:pPr>
            <a:endParaRPr lang="ru-RU" sz="2400" b="1" dirty="0"/>
          </a:p>
          <a:p>
            <a:pPr>
              <a:spcBef>
                <a:spcPts val="0"/>
              </a:spcBef>
            </a:pPr>
            <a:r>
              <a:rPr lang="ru-RU" sz="2400" b="1" dirty="0"/>
              <a:t>Транспортировка*</a:t>
            </a:r>
          </a:p>
          <a:p>
            <a:pPr>
              <a:spcBef>
                <a:spcPts val="0"/>
              </a:spcBef>
            </a:pPr>
            <a:endParaRPr lang="ru-RU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6E9AD-2085-D1FA-AC86-74520E28AA2E}"/>
              </a:ext>
            </a:extLst>
          </p:cNvPr>
          <p:cNvSpPr txBox="1">
            <a:spLocks/>
          </p:cNvSpPr>
          <p:nvPr/>
        </p:nvSpPr>
        <p:spPr bwMode="auto">
          <a:xfrm>
            <a:off x="3707904" y="1700808"/>
            <a:ext cx="4742821" cy="464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r>
              <a:rPr lang="ru-RU" sz="2000" kern="0" dirty="0">
                <a:latin typeface="Arial"/>
              </a:rPr>
              <a:t>21-23 февраля</a:t>
            </a: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endParaRPr kumimoji="0" lang="ru-RU" sz="16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r>
              <a:rPr lang="ru-RU" sz="2000" kern="0" dirty="0">
                <a:latin typeface="Arial"/>
              </a:rPr>
              <a:t>Топ-менеджер – </a:t>
            </a:r>
            <a:r>
              <a:rPr lang="en-GB" sz="2000" kern="0" dirty="0">
                <a:latin typeface="Arial"/>
              </a:rPr>
              <a:t>850$</a:t>
            </a: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r>
              <a:rPr lang="ru-RU" sz="2000" kern="0" dirty="0">
                <a:latin typeface="Arial"/>
              </a:rPr>
              <a:t>Рядовой сотрудник - 3</a:t>
            </a:r>
            <a:r>
              <a:rPr lang="en-GB" sz="2000" kern="0" dirty="0">
                <a:latin typeface="Arial"/>
              </a:rPr>
              <a:t>00$</a:t>
            </a:r>
            <a:endParaRPr lang="ru-RU" sz="2000" kern="0" dirty="0">
              <a:latin typeface="Arial"/>
            </a:endParaRP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endParaRPr lang="ru-RU" sz="1050" kern="0" dirty="0">
              <a:latin typeface="Arial"/>
            </a:endParaRP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r>
              <a:rPr lang="ru-RU" sz="2000" kern="0" dirty="0">
                <a:latin typeface="Arial"/>
              </a:rPr>
              <a:t>22 917</a:t>
            </a:r>
            <a:r>
              <a:rPr lang="en-GB" sz="2000" kern="0" dirty="0">
                <a:latin typeface="Arial"/>
              </a:rPr>
              <a:t>$</a:t>
            </a:r>
            <a:endParaRPr lang="ru-RU" sz="2000" kern="0" dirty="0">
              <a:latin typeface="Arial"/>
            </a:endParaRP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endParaRPr lang="ru-RU" sz="2600" kern="0" dirty="0">
              <a:latin typeface="Arial"/>
            </a:endParaRP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r>
              <a:rPr lang="ru-RU" sz="2000" kern="0" dirty="0">
                <a:latin typeface="Arial"/>
              </a:rPr>
              <a:t>Рейтинг жилья (93 балла); район; удобства, погода</a:t>
            </a: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endParaRPr lang="ru-RU" sz="2600" kern="0" dirty="0">
              <a:latin typeface="Arial"/>
            </a:endParaRP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r>
              <a:rPr lang="ru-RU" sz="2000" kern="0" dirty="0">
                <a:latin typeface="Arial"/>
              </a:rPr>
              <a:t>Автобус - 2700</a:t>
            </a:r>
            <a:r>
              <a:rPr lang="en-GB" sz="2000" kern="0" dirty="0">
                <a:latin typeface="Arial"/>
              </a:rPr>
              <a:t>$ </a:t>
            </a:r>
            <a:r>
              <a:rPr lang="ru-RU" sz="2000" kern="0" dirty="0">
                <a:latin typeface="Arial"/>
              </a:rPr>
              <a:t>за 3 дня</a:t>
            </a:r>
          </a:p>
          <a:p>
            <a:pPr marL="4572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0066"/>
              </a:buClr>
              <a:buSzPct val="120000"/>
              <a:buFontTx/>
              <a:buNone/>
              <a:tabLst/>
              <a:defRPr/>
            </a:pPr>
            <a:r>
              <a:rPr lang="en-GB" sz="2000" kern="0" dirty="0">
                <a:latin typeface="Arial"/>
              </a:rPr>
              <a:t>Uber - </a:t>
            </a:r>
            <a:r>
              <a:rPr lang="ru-RU" sz="2000" kern="0" dirty="0">
                <a:latin typeface="Arial"/>
              </a:rPr>
              <a:t>4500</a:t>
            </a:r>
            <a:r>
              <a:rPr lang="en-GB" sz="2000" kern="0" dirty="0">
                <a:latin typeface="Arial"/>
              </a:rPr>
              <a:t>$</a:t>
            </a:r>
            <a:r>
              <a:rPr lang="ru-RU" sz="2000" kern="0" dirty="0">
                <a:latin typeface="Arial"/>
              </a:rPr>
              <a:t> за 3 дня</a:t>
            </a:r>
            <a:endParaRPr lang="ru-RU" sz="2400" kern="0" dirty="0">
              <a:latin typeface="Arial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6E8F33F-69D3-4CD3-BA19-C0E39293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38586"/>
              </p:ext>
            </p:extLst>
          </p:nvPr>
        </p:nvGraphicFramePr>
        <p:xfrm>
          <a:off x="169840" y="1412774"/>
          <a:ext cx="7848872" cy="48245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1212011337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2992055460"/>
                    </a:ext>
                  </a:extLst>
                </a:gridCol>
              </a:tblGrid>
              <a:tr h="951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53024"/>
                  </a:ext>
                </a:extLst>
              </a:tr>
              <a:tr h="9663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70223"/>
                  </a:ext>
                </a:extLst>
              </a:tr>
              <a:tr h="885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8019"/>
                  </a:ext>
                </a:extLst>
              </a:tr>
              <a:tr h="959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55090"/>
                  </a:ext>
                </a:extLst>
              </a:tr>
              <a:tr h="10622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1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9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05CD-8AC0-60DD-AB32-5F02B64E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1022"/>
            <a:ext cx="7696200" cy="1295400"/>
          </a:xfrm>
        </p:spPr>
        <p:txBody>
          <a:bodyPr/>
          <a:lstStyle/>
          <a:p>
            <a:r>
              <a:rPr lang="ru-RU" dirty="0"/>
              <a:t>Проводим конференцию в феврале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E930B-AD5F-F150-DA67-C67901B4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80" y="1426422"/>
            <a:ext cx="6156176" cy="22747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A0042E-49E3-602C-0FA7-84214118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94" y="3767249"/>
            <a:ext cx="6431199" cy="281658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59D1A7-46D5-5985-8784-C0BE0AF0CE56}"/>
              </a:ext>
            </a:extLst>
          </p:cNvPr>
          <p:cNvSpPr txBox="1">
            <a:spLocks/>
          </p:cNvSpPr>
          <p:nvPr/>
        </p:nvSpPr>
        <p:spPr bwMode="auto">
          <a:xfrm>
            <a:off x="228600" y="1855234"/>
            <a:ext cx="2160240" cy="170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000" kern="0" dirty="0"/>
              <a:t>Больше всего предложения жилья в январе-феврале</a:t>
            </a:r>
          </a:p>
          <a:p>
            <a:endParaRPr lang="en-US" kern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DD6F15A-8A91-F9A2-34AE-A41741277D21}"/>
              </a:ext>
            </a:extLst>
          </p:cNvPr>
          <p:cNvSpPr txBox="1">
            <a:spLocks/>
          </p:cNvSpPr>
          <p:nvPr/>
        </p:nvSpPr>
        <p:spPr bwMode="auto">
          <a:xfrm>
            <a:off x="228600" y="4581128"/>
            <a:ext cx="2160240" cy="170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000" kern="0" dirty="0"/>
              <a:t>Цены в феврале самые выгодные</a:t>
            </a:r>
          </a:p>
          <a:p>
            <a:endParaRPr lang="en-US" kern="0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4E33DED-D4F5-2C50-2CEE-17BEEA412E99}"/>
              </a:ext>
            </a:extLst>
          </p:cNvPr>
          <p:cNvSpPr/>
          <p:nvPr/>
        </p:nvSpPr>
        <p:spPr bwMode="auto">
          <a:xfrm rot="5400000">
            <a:off x="2066013" y="2482075"/>
            <a:ext cx="959562" cy="2520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7870AA5-9F33-AF9F-FC3B-DF910D8A18A6}"/>
              </a:ext>
            </a:extLst>
          </p:cNvPr>
          <p:cNvSpPr/>
          <p:nvPr/>
        </p:nvSpPr>
        <p:spPr bwMode="auto">
          <a:xfrm rot="5400000">
            <a:off x="2096480" y="5013136"/>
            <a:ext cx="972000" cy="2520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6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4956-C848-8B63-996C-C7DB138B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1112168"/>
          </a:xfrm>
        </p:spPr>
        <p:txBody>
          <a:bodyPr/>
          <a:lstStyle/>
          <a:p>
            <a:r>
              <a:rPr lang="ru-RU" sz="2800" dirty="0"/>
              <a:t>21-23 февраля - лучшие дни по цене и количеству предложений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F73A1-09A1-2D1C-C3B0-C9820DA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5597"/>
            <a:ext cx="6401444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76C8C5-920F-CF99-9B33-EF6658C9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4005064"/>
            <a:ext cx="640144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7870-FF7D-2A5C-EA61-0C7CFACF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4" y="116632"/>
            <a:ext cx="7696200" cy="543272"/>
          </a:xfrm>
        </p:spPr>
        <p:txBody>
          <a:bodyPr/>
          <a:lstStyle/>
          <a:p>
            <a:r>
              <a:rPr lang="ru-RU" dirty="0"/>
              <a:t>Ход решения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AFFB-543B-23D3-EDEF-E39F9296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36" y="2742104"/>
            <a:ext cx="3672408" cy="3802807"/>
          </a:xfrm>
        </p:spPr>
        <p:txBody>
          <a:bodyPr/>
          <a:lstStyle/>
          <a:p>
            <a:r>
              <a:rPr lang="ru-RU" sz="2400" dirty="0"/>
              <a:t>Сотрудники:</a:t>
            </a:r>
          </a:p>
          <a:p>
            <a:pPr marL="217170" indent="-171450">
              <a:buFont typeface="Arial" panose="020B0604020202020204" pitchFamily="34" charset="0"/>
              <a:buChar char="•"/>
            </a:pPr>
            <a:r>
              <a:rPr lang="ru-RU" sz="1200" dirty="0"/>
              <a:t>провели фильтрацию жилья по следующим показателям:</a:t>
            </a:r>
          </a:p>
          <a:p>
            <a:r>
              <a:rPr lang="en-US" sz="1200" dirty="0"/>
              <a:t>rating </a:t>
            </a:r>
            <a:r>
              <a:rPr lang="en-GB" sz="1200" dirty="0"/>
              <a:t>&gt; </a:t>
            </a:r>
            <a:r>
              <a:rPr lang="ru-RU" sz="1200" dirty="0"/>
              <a:t>80</a:t>
            </a:r>
            <a:endParaRPr lang="en-GB" sz="1200" dirty="0"/>
          </a:p>
          <a:p>
            <a:r>
              <a:rPr lang="en-US" sz="1200" dirty="0"/>
              <a:t>cleanliness &gt;</a:t>
            </a:r>
            <a:r>
              <a:rPr lang="ru-RU" sz="1200" dirty="0"/>
              <a:t> 8</a:t>
            </a:r>
            <a:endParaRPr lang="en-GB" sz="1200" dirty="0"/>
          </a:p>
          <a:p>
            <a:r>
              <a:rPr lang="en-GB" sz="1200" kern="0" dirty="0" err="1"/>
              <a:t>review_scores_value</a:t>
            </a:r>
            <a:r>
              <a:rPr lang="en-GB" sz="1200" kern="0" dirty="0"/>
              <a:t> &gt; 8</a:t>
            </a:r>
            <a:endParaRPr lang="en-GB" sz="1200" dirty="0"/>
          </a:p>
          <a:p>
            <a:r>
              <a:rPr lang="en-US" sz="1200" dirty="0"/>
              <a:t>number of reviews &gt; 20 </a:t>
            </a:r>
            <a:endParaRPr lang="ru-RU" sz="1200" dirty="0"/>
          </a:p>
          <a:p>
            <a:r>
              <a:rPr lang="en-GB" sz="1200" dirty="0"/>
              <a:t>beds &gt;= 2 (</a:t>
            </a:r>
            <a:r>
              <a:rPr lang="ru-RU" sz="1200" dirty="0"/>
              <a:t>два и более людей в жилье)</a:t>
            </a:r>
            <a:endParaRPr lang="en-GB" sz="1200" dirty="0"/>
          </a:p>
          <a:p>
            <a:r>
              <a:rPr lang="en-US" sz="1200" dirty="0"/>
              <a:t>zip-code – </a:t>
            </a:r>
            <a:r>
              <a:rPr lang="ru-RU" sz="1200" dirty="0"/>
              <a:t>ближайшие к месту проведения</a:t>
            </a:r>
          </a:p>
          <a:p>
            <a:r>
              <a:rPr lang="en-US" sz="1200" dirty="0"/>
              <a:t>b</a:t>
            </a:r>
            <a:r>
              <a:rPr lang="en-GB" sz="1200" dirty="0" err="1"/>
              <a:t>athrooms</a:t>
            </a:r>
            <a:r>
              <a:rPr lang="en-GB" sz="1200" dirty="0"/>
              <a:t> &gt; 1</a:t>
            </a:r>
          </a:p>
          <a:p>
            <a:r>
              <a:rPr lang="en-GB" sz="1200" dirty="0" err="1"/>
              <a:t>property_type</a:t>
            </a:r>
            <a:r>
              <a:rPr lang="en-GB" sz="1200" dirty="0"/>
              <a:t> – </a:t>
            </a:r>
            <a:r>
              <a:rPr lang="ru-RU" sz="1200" dirty="0"/>
              <a:t>исключили </a:t>
            </a:r>
            <a:r>
              <a:rPr lang="en-GB" sz="1200" dirty="0"/>
              <a:t>boat, dorm </a:t>
            </a:r>
            <a:r>
              <a:rPr lang="ru-RU" sz="1200" dirty="0"/>
              <a:t>и </a:t>
            </a:r>
            <a:r>
              <a:rPr lang="en-GB" sz="1200" dirty="0"/>
              <a:t>other</a:t>
            </a:r>
          </a:p>
          <a:p>
            <a:r>
              <a:rPr lang="en-GB" sz="1200" dirty="0" err="1"/>
              <a:t>bed_type</a:t>
            </a:r>
            <a:r>
              <a:rPr lang="en-GB" sz="1200" dirty="0"/>
              <a:t> – </a:t>
            </a:r>
            <a:r>
              <a:rPr lang="ru-RU" sz="1200" dirty="0"/>
              <a:t>оставили </a:t>
            </a:r>
            <a:r>
              <a:rPr lang="en-GB" sz="1200" dirty="0"/>
              <a:t>Real Bed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43642-E00F-6081-841B-9E352903EC5E}"/>
              </a:ext>
            </a:extLst>
          </p:cNvPr>
          <p:cNvSpPr txBox="1"/>
          <p:nvPr/>
        </p:nvSpPr>
        <p:spPr>
          <a:xfrm>
            <a:off x="207475" y="1091952"/>
            <a:ext cx="4572000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kern="0" dirty="0">
                <a:solidFill>
                  <a:srgbClr val="009999"/>
                </a:solidFill>
              </a:rPr>
              <a:t>1) Распределили бюджет:</a:t>
            </a:r>
            <a:endParaRPr lang="en-GB" sz="1600" kern="0" dirty="0">
              <a:solidFill>
                <a:srgbClr val="009999"/>
              </a:solidFill>
            </a:endParaRPr>
          </a:p>
          <a:p>
            <a:pPr>
              <a:buNone/>
            </a:pPr>
            <a:r>
              <a:rPr lang="en-GB" sz="1600" kern="0" dirty="0"/>
              <a:t>$50 </a:t>
            </a:r>
            <a:r>
              <a:rPr lang="ru-RU" sz="1600" kern="0" dirty="0"/>
              <a:t>тыс. – сотрудники</a:t>
            </a:r>
          </a:p>
          <a:p>
            <a:pPr>
              <a:buNone/>
            </a:pPr>
            <a:r>
              <a:rPr lang="en-GB" sz="1600" kern="0" dirty="0"/>
              <a:t>$10 </a:t>
            </a:r>
            <a:r>
              <a:rPr lang="ru-RU" sz="1600" kern="0" dirty="0"/>
              <a:t>тыс. – </a:t>
            </a:r>
            <a:r>
              <a:rPr lang="ru-RU" sz="1600" kern="0" dirty="0" err="1"/>
              <a:t>ТОП-менеджеры</a:t>
            </a:r>
            <a:endParaRPr lang="ru-RU" sz="1600" kern="0" dirty="0"/>
          </a:p>
          <a:p>
            <a:pPr>
              <a:buNone/>
            </a:pPr>
            <a:r>
              <a:rPr lang="en-GB" sz="1600" kern="0" dirty="0"/>
              <a:t>$10 </a:t>
            </a:r>
            <a:r>
              <a:rPr lang="ru-RU" sz="1600" kern="0" dirty="0"/>
              <a:t>тыс. - экономия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B0C349-74EC-9781-B58A-B1204ACCCDB9}"/>
              </a:ext>
            </a:extLst>
          </p:cNvPr>
          <p:cNvSpPr txBox="1">
            <a:spLocks/>
          </p:cNvSpPr>
          <p:nvPr/>
        </p:nvSpPr>
        <p:spPr bwMode="auto">
          <a:xfrm>
            <a:off x="4240173" y="2742104"/>
            <a:ext cx="3672408" cy="389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400" kern="0" dirty="0" err="1"/>
              <a:t>ТОП-менеджеры</a:t>
            </a:r>
            <a:r>
              <a:rPr lang="ru-RU" sz="2400" kern="0" dirty="0"/>
              <a:t>:</a:t>
            </a:r>
          </a:p>
          <a:p>
            <a:pPr marL="217170" indent="-171450">
              <a:buFont typeface="Arial" panose="020B0604020202020204" pitchFamily="34" charset="0"/>
              <a:buChar char="•"/>
            </a:pPr>
            <a:r>
              <a:rPr lang="ru-RU" sz="1200" kern="0" dirty="0"/>
              <a:t>провели фильтрацию жилья по следующим показателям:</a:t>
            </a:r>
          </a:p>
          <a:p>
            <a:r>
              <a:rPr lang="en-US" sz="1200" kern="0" dirty="0"/>
              <a:t>rating </a:t>
            </a:r>
            <a:r>
              <a:rPr lang="en-GB" sz="1200" kern="0" dirty="0"/>
              <a:t>&gt; </a:t>
            </a:r>
            <a:r>
              <a:rPr lang="ru-RU" sz="1200" kern="0" dirty="0"/>
              <a:t>95</a:t>
            </a:r>
            <a:endParaRPr lang="en-GB" sz="1200" kern="0" dirty="0"/>
          </a:p>
          <a:p>
            <a:r>
              <a:rPr lang="en-US" sz="1200" kern="0" dirty="0"/>
              <a:t>cleanliness &gt;</a:t>
            </a:r>
            <a:r>
              <a:rPr lang="ru-RU" sz="1200" kern="0" dirty="0"/>
              <a:t> 9</a:t>
            </a:r>
          </a:p>
          <a:p>
            <a:r>
              <a:rPr lang="en-GB" sz="1200" kern="0" dirty="0" err="1"/>
              <a:t>review_scores_value</a:t>
            </a:r>
            <a:r>
              <a:rPr lang="en-GB" sz="1200" kern="0" dirty="0"/>
              <a:t> &gt; 9</a:t>
            </a:r>
          </a:p>
          <a:p>
            <a:r>
              <a:rPr lang="en-US" sz="1200" kern="0" dirty="0"/>
              <a:t>number of reviews &gt; </a:t>
            </a:r>
            <a:r>
              <a:rPr lang="ru-RU" sz="1200" kern="0" dirty="0"/>
              <a:t>30</a:t>
            </a:r>
          </a:p>
          <a:p>
            <a:endParaRPr lang="en-GB" sz="1200" kern="0" dirty="0"/>
          </a:p>
          <a:p>
            <a:r>
              <a:rPr lang="en-US" sz="1200" kern="0" dirty="0"/>
              <a:t>zip-code – </a:t>
            </a:r>
            <a:r>
              <a:rPr lang="ru-RU" sz="1200" kern="0" dirty="0"/>
              <a:t>ближайшие к месту проведения</a:t>
            </a:r>
          </a:p>
          <a:p>
            <a:r>
              <a:rPr lang="en-US" sz="1200" kern="0" dirty="0"/>
              <a:t>b</a:t>
            </a:r>
            <a:r>
              <a:rPr lang="en-GB" sz="1200" kern="0" dirty="0" err="1"/>
              <a:t>athrooms</a:t>
            </a:r>
            <a:r>
              <a:rPr lang="en-GB" sz="1200" kern="0" dirty="0"/>
              <a:t> &gt; 1</a:t>
            </a:r>
          </a:p>
          <a:p>
            <a:r>
              <a:rPr lang="en-GB" sz="1200" kern="0" dirty="0" err="1"/>
              <a:t>property_type</a:t>
            </a:r>
            <a:r>
              <a:rPr lang="en-GB" sz="1200" kern="0" dirty="0"/>
              <a:t> – </a:t>
            </a:r>
            <a:r>
              <a:rPr lang="ru-RU" sz="1200" kern="0" dirty="0"/>
              <a:t>исключили </a:t>
            </a:r>
            <a:r>
              <a:rPr lang="en-GB" sz="1200" kern="0" dirty="0"/>
              <a:t>boat, dorm </a:t>
            </a:r>
            <a:r>
              <a:rPr lang="ru-RU" sz="1200" kern="0" dirty="0"/>
              <a:t>и </a:t>
            </a:r>
            <a:r>
              <a:rPr lang="en-GB" sz="1200" kern="0" dirty="0"/>
              <a:t>other</a:t>
            </a:r>
          </a:p>
          <a:p>
            <a:r>
              <a:rPr lang="en-GB" sz="1200" kern="0" dirty="0" err="1"/>
              <a:t>bed_type</a:t>
            </a:r>
            <a:r>
              <a:rPr lang="en-GB" sz="1200" kern="0" dirty="0"/>
              <a:t> – </a:t>
            </a:r>
            <a:r>
              <a:rPr lang="ru-RU" sz="1200" kern="0" dirty="0"/>
              <a:t>оставили </a:t>
            </a:r>
            <a:r>
              <a:rPr lang="en-GB" sz="1200" kern="0" dirty="0"/>
              <a:t>Real Bed</a:t>
            </a:r>
            <a:endParaRPr lang="en-US" sz="12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7ACB2-A456-0D76-57F2-2D4EE3A906D1}"/>
              </a:ext>
            </a:extLst>
          </p:cNvPr>
          <p:cNvSpPr txBox="1"/>
          <p:nvPr/>
        </p:nvSpPr>
        <p:spPr>
          <a:xfrm>
            <a:off x="207475" y="6021288"/>
            <a:ext cx="8657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kern="0" dirty="0">
                <a:solidFill>
                  <a:srgbClr val="009999"/>
                </a:solidFill>
              </a:rPr>
              <a:t>3) Соотнесли получившийся диапазон квартир со свободными датами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F3431-96E5-4E53-AEEF-C9B3B481E240}"/>
              </a:ext>
            </a:extLst>
          </p:cNvPr>
          <p:cNvSpPr txBox="1"/>
          <p:nvPr/>
        </p:nvSpPr>
        <p:spPr>
          <a:xfrm>
            <a:off x="218321" y="2365982"/>
            <a:ext cx="8657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kern="0" dirty="0">
                <a:solidFill>
                  <a:srgbClr val="009999"/>
                </a:solidFill>
              </a:rPr>
              <a:t>2) Отфильтровали </a:t>
            </a:r>
            <a:r>
              <a:rPr lang="ru-RU" sz="1600" kern="0" dirty="0" err="1">
                <a:solidFill>
                  <a:srgbClr val="009999"/>
                </a:solidFill>
              </a:rPr>
              <a:t>датафрейм</a:t>
            </a:r>
            <a:r>
              <a:rPr lang="ru-RU" sz="1600" kern="0" dirty="0">
                <a:solidFill>
                  <a:srgbClr val="009999"/>
                </a:solidFill>
              </a:rPr>
              <a:t> с жильём по следующим признакам:</a:t>
            </a:r>
          </a:p>
        </p:txBody>
      </p:sp>
    </p:spTree>
    <p:extLst>
      <p:ext uri="{BB962C8B-B14F-4D97-AF65-F5344CB8AC3E}">
        <p14:creationId xmlns:p14="http://schemas.microsoft.com/office/powerpoint/2010/main" val="126170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4956-C848-8B63-996C-C7DB138B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Было проведено два независимых расчета</a:t>
            </a:r>
            <a:endParaRPr lang="en-US" sz="32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CF68744-6E91-0A03-EC2F-DC70F3855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165958"/>
              </p:ext>
            </p:extLst>
          </p:nvPr>
        </p:nvGraphicFramePr>
        <p:xfrm>
          <a:off x="2627784" y="1661344"/>
          <a:ext cx="3888432" cy="2991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5F8BD6-0B13-21F3-7F68-69E960A75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539215"/>
              </p:ext>
            </p:extLst>
          </p:nvPr>
        </p:nvGraphicFramePr>
        <p:xfrm>
          <a:off x="0" y="2808672"/>
          <a:ext cx="3600401" cy="3688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4D933106-0BBC-5EBA-26C3-CE485472D623}"/>
              </a:ext>
            </a:extLst>
          </p:cNvPr>
          <p:cNvSpPr/>
          <p:nvPr/>
        </p:nvSpPr>
        <p:spPr bwMode="auto">
          <a:xfrm>
            <a:off x="3347865" y="1412776"/>
            <a:ext cx="1872208" cy="1295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AE08CD7-BEC2-FB11-D9B5-5FC4BB079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897240"/>
              </p:ext>
            </p:extLst>
          </p:nvPr>
        </p:nvGraphicFramePr>
        <p:xfrm>
          <a:off x="5436096" y="2708176"/>
          <a:ext cx="3600401" cy="3688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4309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удовлетворенности</a:t>
            </a:r>
            <a:br>
              <a:rPr lang="ru-RU" dirty="0"/>
            </a:br>
            <a:r>
              <a:rPr lang="ru-RU" dirty="0"/>
              <a:t>(рейтинг и корреляция)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F863CB-BCEC-00B1-6D84-28E8880A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1734756"/>
            <a:ext cx="8748464" cy="27645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141FD7D-DBBA-5992-2F97-1CED143BBA15}"/>
              </a:ext>
            </a:extLst>
          </p:cNvPr>
          <p:cNvSpPr/>
          <p:nvPr/>
        </p:nvSpPr>
        <p:spPr bwMode="auto">
          <a:xfrm>
            <a:off x="3275856" y="2852936"/>
            <a:ext cx="432048" cy="178131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6CF98D-5D75-6EBE-40AC-7D7188454BFA}"/>
              </a:ext>
            </a:extLst>
          </p:cNvPr>
          <p:cNvSpPr/>
          <p:nvPr/>
        </p:nvSpPr>
        <p:spPr bwMode="auto">
          <a:xfrm>
            <a:off x="3271168" y="3589046"/>
            <a:ext cx="432048" cy="178131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FC4C3-3468-3BF8-BEE5-6980325D1517}"/>
              </a:ext>
            </a:extLst>
          </p:cNvPr>
          <p:cNvSpPr/>
          <p:nvPr/>
        </p:nvSpPr>
        <p:spPr bwMode="auto">
          <a:xfrm>
            <a:off x="107504" y="3589045"/>
            <a:ext cx="1440160" cy="178131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6D0A0-B96E-3879-AFD9-8D1E2FC314A7}"/>
              </a:ext>
            </a:extLst>
          </p:cNvPr>
          <p:cNvSpPr/>
          <p:nvPr/>
        </p:nvSpPr>
        <p:spPr bwMode="auto">
          <a:xfrm>
            <a:off x="107504" y="2852935"/>
            <a:ext cx="1728192" cy="178131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CB550F-2582-1804-F36B-22FD83CC88A8}"/>
              </a:ext>
            </a:extLst>
          </p:cNvPr>
          <p:cNvSpPr txBox="1">
            <a:spLocks/>
          </p:cNvSpPr>
          <p:nvPr/>
        </p:nvSpPr>
        <p:spPr bwMode="auto">
          <a:xfrm>
            <a:off x="723900" y="52292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ru-RU" sz="1800" kern="0" dirty="0"/>
              <a:t>Общий рейтинг больше всего коррелирует с двумя показателями: </a:t>
            </a:r>
          </a:p>
          <a:p>
            <a:pPr marL="742950" indent="-742950">
              <a:buClrTx/>
              <a:buSzTx/>
              <a:buFontTx/>
              <a:buAutoNum type="arabicPeriod"/>
            </a:pPr>
            <a:r>
              <a:rPr lang="ru-RU" sz="1800" kern="0" dirty="0"/>
              <a:t>Чистота помещения</a:t>
            </a:r>
          </a:p>
          <a:p>
            <a:pPr marL="742950" indent="-742950">
              <a:buClrTx/>
              <a:buSzTx/>
              <a:buFontTx/>
              <a:buAutoNum type="arabicPeriod"/>
            </a:pPr>
            <a:r>
              <a:rPr lang="ru-RU" sz="1800" kern="0" dirty="0"/>
              <a:t>Соответствие цена/качество</a:t>
            </a:r>
          </a:p>
          <a:p>
            <a:pPr marL="742950" indent="-742950">
              <a:buClrTx/>
              <a:buSzTx/>
              <a:buFontTx/>
              <a:buAutoNum type="arabicPeriod"/>
            </a:pPr>
            <a:endParaRPr lang="ru-RU" sz="1800" kern="0" dirty="0"/>
          </a:p>
          <a:p>
            <a:pPr>
              <a:buClrTx/>
              <a:buSzTx/>
              <a:buNone/>
            </a:pPr>
            <a:r>
              <a:rPr lang="ru-RU" sz="1800" kern="0" dirty="0"/>
              <a:t>К выбранным для анализа данным мы применили средний рейтинг 93 балла, показатель чистоты 9-10.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19C4A5E-8111-CB55-5D68-D499FEE9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3" y="1524127"/>
            <a:ext cx="6562771" cy="4991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удовлетворенности (район)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287" y="2492773"/>
            <a:ext cx="1877713" cy="2974689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tx2"/>
                </a:solidFill>
              </a:rPr>
              <a:t>Большинство сотрудников расселены в центральных районах Бостона недалеко от конференции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4B76FCE8-743B-2906-A918-3867005D215E}"/>
              </a:ext>
            </a:extLst>
          </p:cNvPr>
          <p:cNvSpPr/>
          <p:nvPr/>
        </p:nvSpPr>
        <p:spPr bwMode="auto">
          <a:xfrm>
            <a:off x="4948579" y="1976900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E3A5FDA-12C8-229B-5265-61456FD0CEC3}"/>
              </a:ext>
            </a:extLst>
          </p:cNvPr>
          <p:cNvSpPr/>
          <p:nvPr/>
        </p:nvSpPr>
        <p:spPr bwMode="auto">
          <a:xfrm>
            <a:off x="4682599" y="3429000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7A827DA-5FE9-6838-7936-A4A49CBF5B63}"/>
              </a:ext>
            </a:extLst>
          </p:cNvPr>
          <p:cNvSpPr/>
          <p:nvPr/>
        </p:nvSpPr>
        <p:spPr bwMode="auto">
          <a:xfrm>
            <a:off x="4438926" y="2607622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1D10551-34CA-A872-9209-767AF6AB4B7C}"/>
              </a:ext>
            </a:extLst>
          </p:cNvPr>
          <p:cNvSpPr/>
          <p:nvPr/>
        </p:nvSpPr>
        <p:spPr bwMode="auto">
          <a:xfrm>
            <a:off x="3933736" y="4879586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7970C0C-CBBA-959D-76BD-C093916E7EE5}"/>
              </a:ext>
            </a:extLst>
          </p:cNvPr>
          <p:cNvSpPr/>
          <p:nvPr/>
        </p:nvSpPr>
        <p:spPr bwMode="auto">
          <a:xfrm>
            <a:off x="5381806" y="3295410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F7E6F08-EF78-177E-5C84-B8F8B4555A74}"/>
              </a:ext>
            </a:extLst>
          </p:cNvPr>
          <p:cNvSpPr/>
          <p:nvPr/>
        </p:nvSpPr>
        <p:spPr bwMode="auto">
          <a:xfrm>
            <a:off x="2067446" y="3662374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931C91-EBA0-BAB7-CF95-31BB5C06C6CC}"/>
              </a:ext>
            </a:extLst>
          </p:cNvPr>
          <p:cNvSpPr/>
          <p:nvPr/>
        </p:nvSpPr>
        <p:spPr bwMode="auto">
          <a:xfrm>
            <a:off x="4319405" y="5875512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6162D9DF-A591-172E-A37B-475A6DD4F64C}"/>
              </a:ext>
            </a:extLst>
          </p:cNvPr>
          <p:cNvSpPr/>
          <p:nvPr/>
        </p:nvSpPr>
        <p:spPr bwMode="auto">
          <a:xfrm>
            <a:off x="4948578" y="5200283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C7EEA7E6-C18F-8715-6ACF-8F6A4896214F}"/>
              </a:ext>
            </a:extLst>
          </p:cNvPr>
          <p:cNvSpPr/>
          <p:nvPr/>
        </p:nvSpPr>
        <p:spPr bwMode="auto">
          <a:xfrm>
            <a:off x="1115616" y="2817034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E045484-7FA3-2342-AC1B-B62ED20B9020}"/>
              </a:ext>
            </a:extLst>
          </p:cNvPr>
          <p:cNvSpPr/>
          <p:nvPr/>
        </p:nvSpPr>
        <p:spPr bwMode="auto">
          <a:xfrm>
            <a:off x="4312628" y="3950406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10159C7-3D8B-A191-817D-A4A5BF8F714E}"/>
              </a:ext>
            </a:extLst>
          </p:cNvPr>
          <p:cNvSpPr/>
          <p:nvPr/>
        </p:nvSpPr>
        <p:spPr bwMode="auto">
          <a:xfrm>
            <a:off x="2067445" y="1820257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12F385F-82F0-50BB-1136-EB3696529D7E}"/>
              </a:ext>
            </a:extLst>
          </p:cNvPr>
          <p:cNvSpPr/>
          <p:nvPr/>
        </p:nvSpPr>
        <p:spPr bwMode="auto">
          <a:xfrm>
            <a:off x="5094264" y="4634964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BC6FC222-08C1-9E67-AE53-5E602C435FB0}"/>
              </a:ext>
            </a:extLst>
          </p:cNvPr>
          <p:cNvSpPr/>
          <p:nvPr/>
        </p:nvSpPr>
        <p:spPr bwMode="auto">
          <a:xfrm>
            <a:off x="5220561" y="1495210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9D9AEDE-0DBC-6920-FF9C-ADA5686B462E}"/>
              </a:ext>
            </a:extLst>
          </p:cNvPr>
          <p:cNvSpPr/>
          <p:nvPr/>
        </p:nvSpPr>
        <p:spPr bwMode="auto">
          <a:xfrm>
            <a:off x="6148557" y="1531268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F71CD35-ACFD-E72B-6B01-4721C006170F}"/>
              </a:ext>
            </a:extLst>
          </p:cNvPr>
          <p:cNvSpPr/>
          <p:nvPr/>
        </p:nvSpPr>
        <p:spPr bwMode="auto">
          <a:xfrm>
            <a:off x="3321409" y="2758225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05D7A304-6421-52F1-2C14-96ED77E51734}"/>
              </a:ext>
            </a:extLst>
          </p:cNvPr>
          <p:cNvSpPr/>
          <p:nvPr/>
        </p:nvSpPr>
        <p:spPr bwMode="auto">
          <a:xfrm>
            <a:off x="3795168" y="2741212"/>
            <a:ext cx="252595" cy="267180"/>
          </a:xfrm>
          <a:prstGeom prst="mathMultiply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95312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4609</TotalTime>
  <Words>824</Words>
  <Application>Microsoft Office PowerPoint</Application>
  <PresentationFormat>On-screen Show (4:3)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Sales training presentation</vt:lpstr>
      <vt:lpstr>Конференция  в Бостоне</vt:lpstr>
      <vt:lpstr>Разместить 150 человек в Бостоне на время конференции</vt:lpstr>
      <vt:lpstr>Основные выводы</vt:lpstr>
      <vt:lpstr>Проводим конференцию в феврале</vt:lpstr>
      <vt:lpstr>21-23 февраля - лучшие дни по цене и количеству предложений</vt:lpstr>
      <vt:lpstr>Ход решения </vt:lpstr>
      <vt:lpstr>Было проведено два независимых расчета</vt:lpstr>
      <vt:lpstr>Параметры удовлетворенности (рейтинг и корреляция)</vt:lpstr>
      <vt:lpstr>Параметры удовлетворенности (район)</vt:lpstr>
      <vt:lpstr>Параметры удовлетворенности (погода)</vt:lpstr>
      <vt:lpstr>Автобус VS Uber  (формула аренды =  3 дня*2(туда-обратно)*кол-во машин*стоимость)</vt:lpstr>
      <vt:lpstr>3 маршрута автобусов</vt:lpstr>
      <vt:lpstr>Оценка дополнительных факторов, влияющих на общий бюджет </vt:lpstr>
      <vt:lpstr>Верхнеуровневая оценка количества жилья по районам и средней цене</vt:lpstr>
      <vt:lpstr>Что бы мы дополнительно проанализировали:</vt:lpstr>
      <vt:lpstr>Трудности в процессе выполнения проекта</vt:lpstr>
      <vt:lpstr>Дополнительные источники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Конференция  в Бостоне</dc:title>
  <dc:creator>Владимир Суровцев</dc:creator>
  <cp:lastModifiedBy>Рустам Батыршин</cp:lastModifiedBy>
  <cp:revision>64</cp:revision>
  <dcterms:created xsi:type="dcterms:W3CDTF">2023-01-31T19:35:56Z</dcterms:created>
  <dcterms:modified xsi:type="dcterms:W3CDTF">2023-02-04T11:37:16Z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