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17" r:id="rId1"/>
    <p:sldMasterId id="2147483930" r:id="rId2"/>
    <p:sldMasterId id="2147484470" r:id="rId3"/>
  </p:sldMasterIdLst>
  <p:notesMasterIdLst>
    <p:notesMasterId r:id="rId54"/>
  </p:notesMasterIdLst>
  <p:handoutMasterIdLst>
    <p:handoutMasterId r:id="rId55"/>
  </p:handoutMasterIdLst>
  <p:sldIdLst>
    <p:sldId id="572" r:id="rId4"/>
    <p:sldId id="257" r:id="rId5"/>
    <p:sldId id="510" r:id="rId6"/>
    <p:sldId id="523" r:id="rId7"/>
    <p:sldId id="524" r:id="rId8"/>
    <p:sldId id="525" r:id="rId9"/>
    <p:sldId id="511" r:id="rId10"/>
    <p:sldId id="526" r:id="rId11"/>
    <p:sldId id="528" r:id="rId12"/>
    <p:sldId id="547" r:id="rId13"/>
    <p:sldId id="548" r:id="rId14"/>
    <p:sldId id="559" r:id="rId15"/>
    <p:sldId id="513" r:id="rId16"/>
    <p:sldId id="530" r:id="rId17"/>
    <p:sldId id="531" r:id="rId18"/>
    <p:sldId id="549" r:id="rId19"/>
    <p:sldId id="512" r:id="rId20"/>
    <p:sldId id="52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52" r:id="rId29"/>
    <p:sldId id="553" r:id="rId30"/>
    <p:sldId id="554" r:id="rId31"/>
    <p:sldId id="555" r:id="rId32"/>
    <p:sldId id="519" r:id="rId33"/>
    <p:sldId id="520" r:id="rId34"/>
    <p:sldId id="539" r:id="rId35"/>
    <p:sldId id="540" r:id="rId36"/>
    <p:sldId id="541" r:id="rId37"/>
    <p:sldId id="542" r:id="rId38"/>
    <p:sldId id="569" r:id="rId39"/>
    <p:sldId id="570" r:id="rId40"/>
    <p:sldId id="571" r:id="rId41"/>
    <p:sldId id="514" r:id="rId42"/>
    <p:sldId id="532" r:id="rId43"/>
    <p:sldId id="533" r:id="rId44"/>
    <p:sldId id="550" r:id="rId45"/>
    <p:sldId id="567" r:id="rId46"/>
    <p:sldId id="517" r:id="rId47"/>
    <p:sldId id="536" r:id="rId48"/>
    <p:sldId id="551" r:id="rId49"/>
    <p:sldId id="556" r:id="rId50"/>
    <p:sldId id="557" r:id="rId51"/>
    <p:sldId id="508" r:id="rId52"/>
    <p:sldId id="54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1"/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0" autoAdjust="0"/>
    <p:restoredTop sz="94500" autoAdjust="0"/>
  </p:normalViewPr>
  <p:slideViewPr>
    <p:cSldViewPr>
      <p:cViewPr>
        <p:scale>
          <a:sx n="60" d="100"/>
          <a:sy n="60" d="100"/>
        </p:scale>
        <p:origin x="-68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9F20A3-B752-47E7-946A-B104F0D50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92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BA4D47-FBC7-4A45-B474-6B95B8A9F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1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ED8DC5-1386-466F-8980-F7AA416E1A5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B7B1B9-C454-405C-A6CC-1D848E45944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04CF74-E60B-4AF2-AEF0-40205D7CF34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FB6F74-AA2E-4E5D-9024-FE7DCE7D0F1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2E0138-E747-4784-9526-5C6BDA11790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F36102-668E-4605-9B37-26039B6BBBE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C8BB48-F217-49CD-91CF-6408F6D1B94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A33A06-2803-44A9-A96A-75FAE5FF9F3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8BEF29-E24C-4AD7-8C15-03B782B500E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16FBA0-7532-46E7-A11E-73806576440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0E5278-F81A-4DEB-9912-CECEF326402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231282-F934-48D9-A75F-33C236F0970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428469-D41D-4C7B-864D-84DCC68221E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A3B326-EC7B-46B0-AAB2-ECDBA33E530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990D14-C8B9-4EA4-8BE8-5613E5AA3AE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8C9B6B-E5A2-4BC2-86D6-79766689820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2D68DB-E8B9-457E-9CBB-3E0B17B2A4C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C18346-97D4-49E4-9BD0-0EEEB048BD6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C4B49E-D228-4666-A7F3-0D468BF9E28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A4F11-48FE-426E-A6E3-B6D05E275C9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1284D5-FD8D-413A-B8AC-4D3996A0790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A3219C-A722-42D3-9C13-0FF34831027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F3891E-65F9-41FA-9D42-2B7ED6E83E5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C4952-5D79-4A29-B6D1-893E967C5CA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176FA8-F90A-402E-B513-36DAA35A92E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429AD2-6557-43ED-A830-C744BBF4A34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7A8044-88DE-432F-8D1F-D4278E908CA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B598BE-747B-45C0-AF3F-70D57C6B67D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EAB62A-E1A5-450A-AC36-91D401EA100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4306AB-52D2-42D3-8940-A4B5A5D0C59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9C68FD-9654-446D-8055-A69183E891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408B8F-255C-4118-B7F5-DD724120BC9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CCFF25-B866-4954-B997-5DC9D5C15F0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CE2052-EFDA-4768-BF97-F0F5DFE9E6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3E19E8-F788-4A62-A6A2-1B76CA9A6A3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DEE306-0FB3-419B-B545-F1174A5A17B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427DC8-38B4-4953-9F1D-53671836DE6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17929B-6DF1-4094-8ACA-6CFC4F91C12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8D7F82-5D9A-47C7-9B1B-7BE0D1B7E64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11D6F1-7F64-4659-9E06-E393D4F7988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476774-F9A4-4DEB-A4FB-64A5C1DB568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152DD6-44C8-42EB-98E3-98CB6C18E6F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EF9887-38DC-42C5-9CB3-974A1AED9E0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21A103-FA72-4868-800A-29D1B31400A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0066A7-C322-4A32-85C2-78004B6E4D9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6F0993-E38F-441F-85FE-473D73ACEF8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A6EF67-11FF-4859-BCEA-20C887817EF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B6B29-8D15-4A6B-9AC3-D20FD9E6FEF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8AB24F-A59A-4902-B935-7874935A1D9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4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F2166-16EA-4A79-936D-05A4AD1F97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6F2ED-25F7-4071-A754-73D7BC9365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9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BBCA4-D1FE-4298-A6AE-BDD02DFF3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CD9F-217C-4F7B-A56A-CCE60DD6B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0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5FEF-EDF8-4B36-8E24-A506211AB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2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AEFE3-15A5-4625-A28E-F0A948F21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0453-A7B0-457F-A229-50829BAE9B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08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BAE94-8BB2-4344-8788-6328BB16F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5586-50E6-447D-AD8D-3AB641F2D4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8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63D4-1A5B-4DD0-B1D2-E099C936BF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8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C048-3140-4016-8998-274C96F8C2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6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F465-831C-4EEF-9377-A7194E26A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13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22D6A-59DE-49BD-8CED-0226DD74CF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5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9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81252"/>
            <a:ext cx="6172200" cy="470898"/>
          </a:xfrm>
        </p:spPr>
        <p:txBody>
          <a:bodyPr anchor="ctr"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9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18927"/>
            <a:ext cx="8026400" cy="4708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3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8927"/>
            <a:ext cx="8026400" cy="4708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7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74D-A193-4EC5-8EB1-6D12E8CF2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8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BAD8A-34AB-456C-A6A6-EB1F5F5830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E4DB-1802-4101-A8DF-10F8FE07E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1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645CC-35BE-4453-8497-E055B74979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9B44-0099-4C83-8FDD-262EC8CAC9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C46BC-05DD-4676-9756-FDD6A0C40D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C72F3-2EA5-4D0B-A83A-7C26AFA1FD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5E6C5D18-6150-4549-8D95-056BF081E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47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  <p:sldLayoutId id="2147484459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F27E351-5A15-4C34-968A-6EB1A7CD91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48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r>
              <a:rPr lang="en-US" altLang="en-US" sz="3400" dirty="0"/>
              <a:t/>
            </a:r>
            <a:br>
              <a:rPr lang="en-US" altLang="en-US" sz="3400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400" dirty="0"/>
              <a:t>Chapter </a:t>
            </a:r>
            <a:r>
              <a:rPr lang="en-US" altLang="en-US" sz="34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/>
          <a:p>
            <a:r>
              <a:rPr lang="en-US" dirty="0"/>
              <a:t>Using Data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7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named constant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</a:p>
          <a:p>
            <a:pPr lvl="1" eaLnBrk="1" hangingPunct="1"/>
            <a:r>
              <a:rPr lang="en-US" altLang="en-US" dirty="0" smtClean="0"/>
              <a:t>Should not change during program execution</a:t>
            </a:r>
          </a:p>
          <a:p>
            <a:pPr lvl="1" eaLnBrk="1" hangingPunct="1"/>
            <a:r>
              <a:rPr lang="en-US" altLang="en-US" dirty="0" smtClean="0"/>
              <a:t>Has a data type, name, and value</a:t>
            </a:r>
          </a:p>
          <a:p>
            <a:pPr lvl="1" eaLnBrk="1" hangingPunct="1"/>
            <a:r>
              <a:rPr lang="en-US" altLang="en-US" dirty="0" smtClean="0"/>
              <a:t>Has a data type preceded by the keyword </a:t>
            </a:r>
            <a:r>
              <a:rPr lang="en-US" altLang="en-US" b="1" dirty="0" smtClean="0">
                <a:latin typeface="Courier New" charset="0"/>
                <a:cs typeface="Courier New" charset="0"/>
              </a:rPr>
              <a:t>final</a:t>
            </a:r>
          </a:p>
          <a:p>
            <a:pPr lvl="1" eaLnBrk="1" hangingPunct="1"/>
            <a:r>
              <a:rPr lang="en-US" altLang="en-US" dirty="0" smtClean="0"/>
              <a:t>Can be assigned a value only once</a:t>
            </a:r>
          </a:p>
          <a:p>
            <a:pPr lvl="1" eaLnBrk="1" hangingPunct="1"/>
            <a:r>
              <a:rPr lang="en-US" altLang="en-US" dirty="0" smtClean="0"/>
              <a:t>Conventionally is given identifiers using all uppercase letters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Named Constants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9285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Reasons for using named constants: </a:t>
            </a:r>
          </a:p>
          <a:p>
            <a:pPr lvl="1" eaLnBrk="1" hangingPunct="1"/>
            <a:r>
              <a:rPr lang="en-US" altLang="en-US" dirty="0" smtClean="0"/>
              <a:t>Make programs easier to read and understand</a:t>
            </a:r>
          </a:p>
          <a:p>
            <a:pPr lvl="1" eaLnBrk="1" hangingPunct="1"/>
            <a:r>
              <a:rPr lang="en-US" altLang="en-US" dirty="0" smtClean="0"/>
              <a:t>Enable you to change a value at one location within a program</a:t>
            </a:r>
          </a:p>
          <a:p>
            <a:pPr lvl="1" eaLnBrk="1" hangingPunct="1"/>
            <a:r>
              <a:rPr lang="en-US" altLang="en-US" dirty="0" smtClean="0"/>
              <a:t>Reduce typographical errors</a:t>
            </a:r>
          </a:p>
          <a:p>
            <a:pPr lvl="1" eaLnBrk="1" hangingPunct="1"/>
            <a:r>
              <a:rPr lang="en-US" altLang="en-US" dirty="0" smtClean="0"/>
              <a:t>Stand out as separate from variables</a:t>
            </a:r>
          </a:p>
          <a:p>
            <a:pPr lvl="1" eaLnBrk="1" hangingPunct="1"/>
            <a:r>
              <a:rPr lang="en-US" altLang="en-US" dirty="0" smtClean="0"/>
              <a:t>Eliminates </a:t>
            </a:r>
            <a:r>
              <a:rPr lang="en-US" altLang="en-US" b="1" dirty="0" smtClean="0"/>
              <a:t>magic numbers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Named Constants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235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Scope</a:t>
            </a:r>
          </a:p>
          <a:p>
            <a:pPr lvl="1" eaLnBrk="1" hangingPunct="1"/>
            <a:r>
              <a:rPr lang="en-US" altLang="en-US" dirty="0" smtClean="0"/>
              <a:t>The area in which a data item is visible to a program, and in which you can refer to it using its simple identifier</a:t>
            </a:r>
          </a:p>
          <a:p>
            <a:pPr eaLnBrk="1" hangingPunct="1"/>
            <a:r>
              <a:rPr lang="en-US" altLang="en-US" dirty="0" smtClean="0"/>
              <a:t>A variable or constant is in scope from the point it is declared</a:t>
            </a:r>
          </a:p>
          <a:p>
            <a:pPr lvl="1" eaLnBrk="1" hangingPunct="1"/>
            <a:r>
              <a:rPr lang="en-US" altLang="en-US" dirty="0" smtClean="0"/>
              <a:t>Until the end of the </a:t>
            </a:r>
            <a:r>
              <a:rPr lang="en-US" altLang="en-US" b="1" dirty="0" smtClean="0"/>
              <a:t>block of code</a:t>
            </a:r>
            <a:r>
              <a:rPr lang="en-US" altLang="en-US" dirty="0" smtClean="0"/>
              <a:t> where the declaration lies</a:t>
            </a:r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Scope of Variables and Constants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print()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println()</a:t>
            </a:r>
            <a:r>
              <a:rPr lang="en-US" altLang="en-US" dirty="0" smtClean="0"/>
              <a:t> statement </a:t>
            </a:r>
          </a:p>
          <a:p>
            <a:pPr lvl="1" eaLnBrk="1" hangingPunct="1"/>
            <a:r>
              <a:rPr lang="en-US" altLang="en-US" dirty="0" smtClean="0"/>
              <a:t>Use alone or in combination with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</a:p>
          <a:p>
            <a:pPr eaLnBrk="1" hangingPunct="1"/>
            <a:r>
              <a:rPr lang="en-US" altLang="en-US" b="1" dirty="0" smtClean="0"/>
              <a:t>Concatenated</a:t>
            </a:r>
          </a:p>
          <a:p>
            <a:pPr lvl="1" eaLnBrk="1" hangingPunct="1"/>
            <a:r>
              <a:rPr lang="en-US" altLang="en-US" dirty="0" smtClean="0"/>
              <a:t>A numeric variable is concatenated to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using the plus sign </a:t>
            </a:r>
          </a:p>
          <a:p>
            <a:pPr lvl="1" eaLnBrk="1" hangingPunct="1"/>
            <a:r>
              <a:rPr lang="en-US" altLang="en-US" dirty="0" smtClean="0"/>
              <a:t>The entire expression becomes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println()</a:t>
            </a:r>
            <a:r>
              <a:rPr lang="en-US" altLang="en-US" dirty="0" smtClean="0"/>
              <a:t> method can accept a number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Concatenating Strings to Variables and Constants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425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 a dialog box to display values</a:t>
            </a:r>
          </a:p>
          <a:p>
            <a:pPr marL="336550" lvl="1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JOptionPane.showMessageDialog()</a:t>
            </a:r>
          </a:p>
          <a:p>
            <a:pPr lvl="1" eaLnBrk="1" hangingPunct="1">
              <a:defRPr/>
            </a:pPr>
            <a:r>
              <a:rPr lang="en-US" dirty="0" smtClean="0"/>
              <a:t>Does not accept a single numeric variable</a:t>
            </a:r>
          </a:p>
          <a:p>
            <a:pPr eaLnBrk="1" hangingPunct="1">
              <a:defRPr/>
            </a:pPr>
            <a:r>
              <a:rPr lang="en-US" b="1" dirty="0" smtClean="0"/>
              <a:t>Null </a:t>
            </a:r>
            <a:r>
              <a:rPr lang="en-US" b="1" dirty="0" smtClean="0">
                <a:latin typeface="Courier New" charset="0"/>
                <a:cs typeface="Courier New" charset="0"/>
              </a:rPr>
              <a:t>String</a:t>
            </a:r>
          </a:p>
          <a:p>
            <a:pPr lvl="1" eaLnBrk="1" hangingPunct="1">
              <a:defRPr/>
            </a:pPr>
            <a:r>
              <a:rPr lang="en-US" dirty="0" smtClean="0"/>
              <a:t>An empty string: </a:t>
            </a:r>
            <a:r>
              <a:rPr lang="en-US" dirty="0" smtClean="0">
                <a:latin typeface="Courier New" charset="0"/>
                <a:cs typeface="Courier New" charset="0"/>
              </a:rPr>
              <a:t>""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Concatenating Strings to Variables and Constants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3: NumbersDialog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0" y="1676400"/>
            <a:ext cx="7722880" cy="3505200"/>
          </a:xfrm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Concatenating Strings to Variables and Constants (3 of 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Each constant can hold only one value for the duration of the program</a:t>
            </a:r>
          </a:p>
          <a:p>
            <a:pPr eaLnBrk="1" hangingPunct="1"/>
            <a:r>
              <a:rPr lang="en-US" altLang="en-US" dirty="0" smtClean="0"/>
              <a:t>Switch values of two variables</a:t>
            </a:r>
          </a:p>
          <a:p>
            <a:pPr lvl="1" eaLnBrk="1" hangingPunct="1"/>
            <a:r>
              <a:rPr lang="en-US" altLang="en-US" dirty="0" smtClean="0"/>
              <a:t>Use a third variable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Pitfall: Forgetting That a Variable Holds One Value at a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379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int</a:t>
            </a:r>
            <a:r>
              <a:rPr lang="en-US" altLang="en-US" dirty="0" smtClean="0">
                <a:cs typeface="Courier New" charset="0"/>
              </a:rPr>
              <a:t> data type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Stores an </a:t>
            </a:r>
            <a:r>
              <a:rPr lang="en-US" altLang="en-US" b="1" dirty="0" smtClean="0"/>
              <a:t>integer</a:t>
            </a:r>
            <a:r>
              <a:rPr lang="en-US" altLang="en-US" dirty="0" smtClean="0"/>
              <a:t>, or whole number</a:t>
            </a:r>
          </a:p>
          <a:p>
            <a:pPr lvl="1" eaLnBrk="1" hangingPunct="1"/>
            <a:r>
              <a:rPr lang="en-US" altLang="en-US" dirty="0" smtClean="0"/>
              <a:t>Value from –2,147,483,648 to +2,147,483,647</a:t>
            </a:r>
          </a:p>
          <a:p>
            <a:pPr eaLnBrk="1" hangingPunct="1"/>
            <a:r>
              <a:rPr lang="en-US" altLang="en-US" dirty="0" smtClean="0"/>
              <a:t>Variations of the integer type</a:t>
            </a:r>
          </a:p>
          <a:p>
            <a:pPr lvl="1"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byte</a:t>
            </a:r>
          </a:p>
          <a:p>
            <a:pPr lvl="1"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short</a:t>
            </a:r>
          </a:p>
          <a:p>
            <a:pPr lvl="1"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long</a:t>
            </a:r>
          </a:p>
          <a:p>
            <a:pPr eaLnBrk="1" hangingPunct="1"/>
            <a:r>
              <a:rPr lang="en-US" altLang="en-US" dirty="0" smtClean="0"/>
              <a:t>Choose appropriate types for variables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About Integer Data Types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44382"/>
              </p:ext>
            </p:extLst>
          </p:nvPr>
        </p:nvGraphicFramePr>
        <p:xfrm>
          <a:off x="365125" y="1538288"/>
          <a:ext cx="8415340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40">
                  <a:extLst>
                    <a:ext uri="{9D8B030D-6E8A-4147-A177-3AD203B41FA5}">
                      <a16:colId xmlns:a16="http://schemas.microsoft.com/office/drawing/2014/main" xmlns="" val="350846153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19841062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6364968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xmlns="" val="174803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 2-2: Limits on integer values by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823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Type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Minimum 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Maximum 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Size in Bytes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55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–128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530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–32,768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32,767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87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–2,147,483,648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2,147,483,647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0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–9,223,372,036,854,775,808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9,223,372,036,854,775,807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113301"/>
                  </a:ext>
                </a:extLst>
              </a:tr>
            </a:tbl>
          </a:graphicData>
        </a:graphic>
      </p:graphicFrame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About Integer Data Types (2 of 2)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7189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Boolean logic </a:t>
            </a:r>
          </a:p>
          <a:p>
            <a:pPr lvl="1" eaLnBrk="1" hangingPunct="1">
              <a:defRPr/>
            </a:pPr>
            <a:r>
              <a:rPr lang="en-US" dirty="0" smtClean="0"/>
              <a:t>Based on true-or-false comparisons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charset="0"/>
                <a:cs typeface="Courier New" charset="0"/>
              </a:rPr>
              <a:t>boolean</a:t>
            </a:r>
            <a:r>
              <a:rPr lang="en-US" b="1" dirty="0" smtClean="0"/>
              <a:t> variable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Can hold only one of two values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charset="0"/>
                <a:cs typeface="Courier New" charset="0"/>
              </a:rPr>
              <a:t>false</a:t>
            </a:r>
          </a:p>
          <a:p>
            <a:pPr marL="749300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cs typeface="Courier New" charset="0"/>
              </a:rPr>
              <a:t>boolean isItPayday = false;</a:t>
            </a:r>
          </a:p>
          <a:p>
            <a:pPr eaLnBrk="1" hangingPunct="1">
              <a:defRPr/>
            </a:pPr>
            <a:r>
              <a:rPr lang="en-US" b="1" dirty="0" smtClean="0"/>
              <a:t>Relational operator</a:t>
            </a:r>
            <a:r>
              <a:rPr lang="en-US" dirty="0" smtClean="0"/>
              <a:t> (</a:t>
            </a:r>
            <a:r>
              <a:rPr lang="en-US" b="1" dirty="0" smtClean="0"/>
              <a:t>comparison operator</a:t>
            </a:r>
            <a:r>
              <a:rPr lang="en-US" dirty="0" smtClean="0"/>
              <a:t>) </a:t>
            </a:r>
          </a:p>
          <a:p>
            <a:pPr lvl="1" eaLnBrk="1" hangingPunct="1">
              <a:defRPr/>
            </a:pPr>
            <a:r>
              <a:rPr lang="en-US" dirty="0" smtClean="0"/>
              <a:t>Compares two items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boolean</a:t>
            </a:r>
            <a:r>
              <a:rPr lang="en-US" altLang="en-US" dirty="0" smtClean="0"/>
              <a:t> Data Type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139595"/>
          </a:xfrm>
        </p:spPr>
        <p:txBody>
          <a:bodyPr/>
          <a:lstStyle/>
          <a:p>
            <a:r>
              <a:rPr lang="en-US" altLang="en-US" dirty="0"/>
              <a:t>Upon completion of this chapter you will be able to:</a:t>
            </a:r>
          </a:p>
          <a:p>
            <a:pPr lvl="1"/>
            <a:r>
              <a:rPr lang="en-US" altLang="en-US" dirty="0" smtClean="0"/>
              <a:t>Declare and use constants and variables</a:t>
            </a:r>
          </a:p>
          <a:p>
            <a:pPr lvl="1"/>
            <a:r>
              <a:rPr lang="en-US" altLang="en-US" dirty="0" smtClean="0"/>
              <a:t>Use integer data types</a:t>
            </a:r>
          </a:p>
          <a:p>
            <a:pPr lvl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boolean</a:t>
            </a:r>
            <a:r>
              <a:rPr lang="en-US" altLang="en-US" dirty="0" smtClean="0"/>
              <a:t> data type</a:t>
            </a:r>
          </a:p>
          <a:p>
            <a:pPr lvl="1"/>
            <a:r>
              <a:rPr lang="en-US" altLang="en-US" dirty="0" smtClean="0"/>
              <a:t>Use floating-point data types</a:t>
            </a:r>
          </a:p>
          <a:p>
            <a:pPr lvl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/>
              <a:t> data type</a:t>
            </a:r>
          </a:p>
          <a:p>
            <a:pPr lvl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class to accept keyboard input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the </a:t>
            </a:r>
            <a:r>
              <a:rPr lang="en-US" altLang="en-US" dirty="0">
                <a:latin typeface="Courier New" charset="0"/>
                <a:cs typeface="Courier New" charset="0"/>
              </a:rPr>
              <a:t>JOptionPane</a:t>
            </a:r>
            <a:r>
              <a:rPr lang="en-US" altLang="en-US" dirty="0"/>
              <a:t> class to accept GUI </a:t>
            </a:r>
            <a:r>
              <a:rPr lang="en-US" altLang="en-US" dirty="0" smtClean="0"/>
              <a:t>input</a:t>
            </a:r>
          </a:p>
          <a:p>
            <a:pPr lvl="1"/>
            <a:r>
              <a:rPr lang="en-US" altLang="en-US" dirty="0" smtClean="0"/>
              <a:t>Perform arithmetic</a:t>
            </a:r>
          </a:p>
          <a:p>
            <a:pPr lvl="1"/>
            <a:r>
              <a:rPr lang="en-US" altLang="en-US" dirty="0" smtClean="0"/>
              <a:t>Understand </a:t>
            </a:r>
            <a:r>
              <a:rPr lang="en-US" altLang="en-US" dirty="0"/>
              <a:t>type conversion</a:t>
            </a:r>
          </a:p>
          <a:p>
            <a:pPr lvl="1"/>
            <a:endParaRPr lang="en-US" altLang="en-US" b="1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345346"/>
              </p:ext>
            </p:extLst>
          </p:nvPr>
        </p:nvGraphicFramePr>
        <p:xfrm>
          <a:off x="365125" y="1538288"/>
          <a:ext cx="84153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835">
                  <a:extLst>
                    <a:ext uri="{9D8B030D-6E8A-4147-A177-3AD203B41FA5}">
                      <a16:colId xmlns:a16="http://schemas.microsoft.com/office/drawing/2014/main" xmlns="" val="2766969111"/>
                    </a:ext>
                  </a:extLst>
                </a:gridCol>
                <a:gridCol w="2865040">
                  <a:extLst>
                    <a:ext uri="{9D8B030D-6E8A-4147-A177-3AD203B41FA5}">
                      <a16:colId xmlns:a16="http://schemas.microsoft.com/office/drawing/2014/main" xmlns="" val="26123464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415561223"/>
                    </a:ext>
                  </a:extLst>
                </a:gridCol>
                <a:gridCol w="1617665">
                  <a:extLst>
                    <a:ext uri="{9D8B030D-6E8A-4147-A177-3AD203B41FA5}">
                      <a16:colId xmlns:a16="http://schemas.microsoft.com/office/drawing/2014/main" xmlns="" val="13067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 2-3: Relational operators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75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 Example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 Example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43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19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&gt;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&gt;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546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</a:t>
                      </a:r>
                      <a:r>
                        <a:rPr lang="en-US" baseline="0" dirty="0" smtClean="0"/>
                        <a:t>=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==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64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&lt;=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&lt;=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65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&gt;=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679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!=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!=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263516"/>
                  </a:ext>
                </a:extLst>
              </a:tr>
            </a:tbl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boolean Data Type (2 of 2)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r>
              <a:rPr lang="en-US" altLang="en-US" dirty="0" smtClean="0"/>
              <a:t>Floating-point number </a:t>
            </a:r>
          </a:p>
          <a:p>
            <a:pPr lvl="1"/>
            <a:r>
              <a:rPr lang="en-US" altLang="en-US" dirty="0" smtClean="0"/>
              <a:t>Contains decimal positions</a:t>
            </a:r>
          </a:p>
          <a:p>
            <a:r>
              <a:rPr lang="en-US" altLang="en-US" dirty="0" smtClean="0"/>
              <a:t>Floating-point data types</a:t>
            </a:r>
          </a:p>
          <a:p>
            <a:pPr lvl="1"/>
            <a:r>
              <a:rPr lang="en-US" altLang="en-US" dirty="0" smtClean="0"/>
              <a:t>float</a:t>
            </a:r>
          </a:p>
          <a:p>
            <a:pPr lvl="1"/>
            <a:r>
              <a:rPr lang="en-US" altLang="en-US" dirty="0" smtClean="0"/>
              <a:t>double</a:t>
            </a:r>
          </a:p>
          <a:p>
            <a:r>
              <a:rPr lang="en-US" altLang="en-US" dirty="0" smtClean="0"/>
              <a:t>Significant digits </a:t>
            </a:r>
          </a:p>
          <a:p>
            <a:pPr lvl="1"/>
            <a:r>
              <a:rPr lang="en-US" altLang="en-US" dirty="0" smtClean="0"/>
              <a:t>Refers to mathematical accuracy</a:t>
            </a:r>
          </a:p>
          <a:p>
            <a:endParaRPr lang="en-US" altLang="en-US" dirty="0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7614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Learning About Floating-Point Data Types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38852"/>
              </p:ext>
            </p:extLst>
          </p:nvPr>
        </p:nvGraphicFramePr>
        <p:xfrm>
          <a:off x="365125" y="1538288"/>
          <a:ext cx="84153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835">
                  <a:extLst>
                    <a:ext uri="{9D8B030D-6E8A-4147-A177-3AD203B41FA5}">
                      <a16:colId xmlns:a16="http://schemas.microsoft.com/office/drawing/2014/main" xmlns="" val="848959102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xmlns="" val="357245160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xmlns="" val="303754069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xmlns="" val="5388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2-4: Limits on floating-point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270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Minimum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Maximum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Size in Bytes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–3.4 * 10</a:t>
                      </a:r>
                      <a:r>
                        <a:rPr lang="en-US" baseline="30000" dirty="0" smtClean="0"/>
                        <a:t>38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 * 10</a:t>
                      </a:r>
                      <a:r>
                        <a:rPr lang="en-US" baseline="30000" dirty="0" smtClean="0"/>
                        <a:t>38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16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–1.7 * 10</a:t>
                      </a:r>
                      <a:r>
                        <a:rPr lang="en-US" baseline="30000" dirty="0" smtClean="0"/>
                        <a:t>308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* 10</a:t>
                      </a:r>
                      <a:r>
                        <a:rPr lang="en-US" baseline="30000" dirty="0" smtClean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778724"/>
                  </a:ext>
                </a:extLst>
              </a:tr>
            </a:tbl>
          </a:graphicData>
        </a:graphic>
      </p:graphicFrame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About Floating-Point Data Types (2 of 2)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03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/>
              <a:t> data type </a:t>
            </a:r>
          </a:p>
          <a:p>
            <a:pPr lvl="1" eaLnBrk="1" hangingPunct="1"/>
            <a:r>
              <a:rPr lang="en-US" altLang="en-US" dirty="0" smtClean="0"/>
              <a:t>Holds any single character</a:t>
            </a:r>
          </a:p>
          <a:p>
            <a:pPr eaLnBrk="1" hangingPunct="1"/>
            <a:r>
              <a:rPr lang="en-US" altLang="en-US" dirty="0" smtClean="0"/>
              <a:t>Place constant character values within single quotation marks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	char myMiddleInitial = 'M';</a:t>
            </a:r>
          </a:p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b="1" dirty="0" smtClean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built-in class </a:t>
            </a:r>
          </a:p>
          <a:p>
            <a:pPr lvl="1" eaLnBrk="1" hangingPunct="1"/>
            <a:r>
              <a:rPr lang="en-US" altLang="en-US" dirty="0" smtClean="0"/>
              <a:t>Stores and manipulates character strings</a:t>
            </a:r>
          </a:p>
          <a:p>
            <a:pPr lvl="1"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constants are written between double quotation marks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/>
              <a:t> Data Type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617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Escape sequence</a:t>
            </a:r>
          </a:p>
          <a:p>
            <a:pPr lvl="1" eaLnBrk="1" hangingPunct="1"/>
            <a:r>
              <a:rPr lang="en-US" altLang="en-US" dirty="0" smtClean="0"/>
              <a:t>Begins with a backslash followed by a character</a:t>
            </a:r>
          </a:p>
          <a:p>
            <a:pPr lvl="1" eaLnBrk="1" hangingPunct="1"/>
            <a:r>
              <a:rPr lang="en-US" altLang="en-US" dirty="0" smtClean="0"/>
              <a:t>Represents a single nonprinting character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	char aNewLine = '\n';</a:t>
            </a:r>
          </a:p>
          <a:p>
            <a:pPr eaLnBrk="1" hangingPunct="1"/>
            <a:r>
              <a:rPr lang="en-US" altLang="en-US" dirty="0" smtClean="0"/>
              <a:t>To produce console output on multiple lines in the command window, use one of these options:</a:t>
            </a:r>
          </a:p>
          <a:p>
            <a:pPr lvl="1" eaLnBrk="1" hangingPunct="1"/>
            <a:r>
              <a:rPr lang="en-US" altLang="en-US" dirty="0" smtClean="0"/>
              <a:t>Use the newline escape sequence 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println()</a:t>
            </a:r>
            <a:r>
              <a:rPr lang="en-US" altLang="en-US" dirty="0" smtClean="0"/>
              <a:t> method multiple times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/>
              <a:t> Data Type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523236"/>
              </p:ext>
            </p:extLst>
          </p:nvPr>
        </p:nvGraphicFramePr>
        <p:xfrm>
          <a:off x="365125" y="1538288"/>
          <a:ext cx="841533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>
                  <a:extLst>
                    <a:ext uri="{9D8B030D-6E8A-4147-A177-3AD203B41FA5}">
                      <a16:colId xmlns:a16="http://schemas.microsoft.com/office/drawing/2014/main" xmlns="" val="3360911184"/>
                    </a:ext>
                  </a:extLst>
                </a:gridCol>
                <a:gridCol w="6350000">
                  <a:extLst>
                    <a:ext uri="{9D8B030D-6E8A-4147-A177-3AD203B41FA5}">
                      <a16:colId xmlns:a16="http://schemas.microsoft.com/office/drawing/2014/main" xmlns="" val="1512721526"/>
                    </a:ext>
                  </a:extLst>
                </a:gridCol>
              </a:tblGrid>
              <a:tr h="156528">
                <a:tc>
                  <a:txBody>
                    <a:bodyPr/>
                    <a:lstStyle/>
                    <a:p>
                      <a:r>
                        <a:rPr lang="en-US" dirty="0" smtClean="0"/>
                        <a:t>Table 2-6: Common escape sequences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28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Escape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Sequence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037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Backspace; moves the cursor one space to the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425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Tab; moves the cursor to the next tab stop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429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 or linefeed; moves the cursor to the beginning of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88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Carriage return; moves the cursor to the beginning of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9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Double </a:t>
                      </a:r>
                      <a:r>
                        <a:rPr lang="fr-FR" dirty="0" err="1" smtClean="0"/>
                        <a:t>quotation</a:t>
                      </a:r>
                      <a:r>
                        <a:rPr lang="fr-FR" dirty="0" smtClean="0"/>
                        <a:t> mark; displays a double </a:t>
                      </a:r>
                      <a:r>
                        <a:rPr lang="fr-FR" dirty="0" err="1" smtClean="0"/>
                        <a:t>quotation</a:t>
                      </a:r>
                      <a:r>
                        <a:rPr lang="fr-FR" dirty="0" smtClean="0"/>
                        <a:t> mark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8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quotation mark; displays a single quotation mark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77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Backslash; displays a backslash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1574508"/>
                  </a:ext>
                </a:extLst>
              </a:tr>
            </a:tbl>
          </a:graphicData>
        </a:graphic>
      </p:graphicFrame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char Data Type (3 of 3)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521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System.in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b="1" dirty="0" smtClean="0"/>
              <a:t>Standard input device</a:t>
            </a:r>
          </a:p>
          <a:p>
            <a:pPr lvl="1" eaLnBrk="1" hangingPunct="1"/>
            <a:r>
              <a:rPr lang="en-US" altLang="en-US" dirty="0" smtClean="0"/>
              <a:t>Normally the keyboard</a:t>
            </a:r>
          </a:p>
          <a:p>
            <a:pPr lvl="1" eaLnBrk="1" hangingPunct="1"/>
            <a:r>
              <a:rPr lang="en-US" altLang="en-US" dirty="0" smtClean="0"/>
              <a:t>Access 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smtClean="0"/>
              <a:t>Breaks input into units called </a:t>
            </a:r>
            <a:r>
              <a:rPr lang="en-US" altLang="en-US" b="1" dirty="0" smtClean="0"/>
              <a:t>tokens</a:t>
            </a:r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Class to Accept Keyboard Input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Scanner Class to Accept Keyboard Input (2 of 3)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48936"/>
              </p:ext>
            </p:extLst>
          </p:nvPr>
        </p:nvGraphicFramePr>
        <p:xfrm>
          <a:off x="339334" y="1163008"/>
          <a:ext cx="8415338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275">
                  <a:extLst>
                    <a:ext uri="{9D8B030D-6E8A-4147-A177-3AD203B41FA5}">
                      <a16:colId xmlns:a16="http://schemas.microsoft.com/office/drawing/2014/main" xmlns="" val="1809273207"/>
                    </a:ext>
                  </a:extLst>
                </a:gridCol>
                <a:gridCol w="5961063">
                  <a:extLst>
                    <a:ext uri="{9D8B030D-6E8A-4147-A177-3AD203B41FA5}">
                      <a16:colId xmlns:a16="http://schemas.microsoft.com/office/drawing/2014/main" xmlns="" val="140339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2-7: Selected Scanner class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906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113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nextDouble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input as a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286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nextInt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input as an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93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nextLine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next line of data and returns it as a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85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next complete token as a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998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nextShort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input as a short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825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nextByte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input as a 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47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nextFloat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input as a float. Note that when you enter an input value that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 be stored as a float, you do not type an F. The F is used only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constants coded within a program.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218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nextLong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input as a long. Note that when you enter an input value that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 be stored as a long, you do not type an L. The L is used only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constants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coded within a program.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09383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17: The GetUserInfo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31" y="1605163"/>
            <a:ext cx="6582538" cy="3647675"/>
          </a:xfrm>
        </p:spPr>
      </p:pic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Scanner Class to Accept Keyboard Input (3 of 3)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There is a problem when using one numeric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>
                <a:cs typeface="Courier New" charset="0"/>
              </a:rPr>
              <a:t> </a:t>
            </a:r>
            <a:r>
              <a:rPr lang="en-US" altLang="en-US" dirty="0" smtClean="0"/>
              <a:t>class retrieval method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next()</a:t>
            </a:r>
            <a:r>
              <a:rPr lang="en-US" altLang="en-US" dirty="0" smtClean="0"/>
              <a:t>method before 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nextLine()</a:t>
            </a:r>
            <a:r>
              <a:rPr lang="en-US" altLang="en-US" dirty="0" smtClean="0"/>
              <a:t>method</a:t>
            </a:r>
          </a:p>
          <a:p>
            <a:pPr eaLnBrk="1" hangingPunct="1"/>
            <a:r>
              <a:rPr lang="en-US" altLang="en-US" b="1" dirty="0" smtClean="0"/>
              <a:t>Keyboard buffer </a:t>
            </a:r>
          </a:p>
          <a:p>
            <a:pPr lvl="1" eaLnBrk="1" hangingPunct="1"/>
            <a:r>
              <a:rPr lang="en-US" altLang="en-US" dirty="0" smtClean="0"/>
              <a:t>Location in memory that stores all keystrokes, including Enter</a:t>
            </a:r>
            <a:endParaRPr lang="en-US" altLang="en-US" b="1" dirty="0" smtClean="0"/>
          </a:p>
          <a:p>
            <a:pPr eaLnBrk="1" hangingPunct="1"/>
            <a:r>
              <a:rPr lang="en-US" altLang="en-US" dirty="0" smtClean="0"/>
              <a:t>To avoid issues, add an extra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nextLine()</a:t>
            </a:r>
            <a:r>
              <a:rPr lang="en-US" altLang="en-US" dirty="0" smtClean="0"/>
              <a:t>method call to retrieve the abandoned Enter key character after numeric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next()</a:t>
            </a:r>
            <a:r>
              <a:rPr lang="en-US" altLang="en-US" dirty="0" smtClean="0"/>
              <a:t> inputs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Pitfall: Using </a:t>
            </a:r>
            <a:r>
              <a:rPr lang="en-US" dirty="0" smtClean="0">
                <a:latin typeface="Courier New" charset="0"/>
                <a:cs typeface="Courier New" charset="0"/>
              </a:rPr>
              <a:t>nextLine()</a:t>
            </a:r>
            <a:r>
              <a:rPr lang="en-US" dirty="0" smtClean="0">
                <a:latin typeface="+mn-lt"/>
                <a:cs typeface="Courier New" charset="0"/>
              </a:rPr>
              <a:t> </a:t>
            </a:r>
            <a:r>
              <a:rPr lang="en-US" dirty="0" smtClean="0"/>
              <a:t>Following One of the Other </a:t>
            </a:r>
            <a:r>
              <a:rPr 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smtClean="0"/>
              <a:t>Input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Constant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Cannot be changed while program is running</a:t>
            </a:r>
          </a:p>
          <a:p>
            <a:pPr eaLnBrk="1" hangingPunct="1"/>
            <a:r>
              <a:rPr lang="en-US" altLang="en-US" b="1" dirty="0" smtClean="0"/>
              <a:t>Literal constant</a:t>
            </a:r>
          </a:p>
          <a:p>
            <a:pPr lvl="1" eaLnBrk="1" hangingPunct="1"/>
            <a:r>
              <a:rPr lang="en-US" altLang="en-US" dirty="0" smtClean="0"/>
              <a:t>Value taken literally at each use</a:t>
            </a:r>
          </a:p>
          <a:p>
            <a:pPr eaLnBrk="1" hangingPunct="1"/>
            <a:r>
              <a:rPr lang="en-US" altLang="en-US" b="1" dirty="0" smtClean="0"/>
              <a:t>Numeric constant</a:t>
            </a:r>
          </a:p>
          <a:p>
            <a:pPr lvl="1" eaLnBrk="1" hangingPunct="1"/>
            <a:r>
              <a:rPr lang="en-US" altLang="en-US" dirty="0" smtClean="0"/>
              <a:t>As opposed to a literal constant</a:t>
            </a:r>
          </a:p>
          <a:p>
            <a:pPr eaLnBrk="1" hangingPunct="1"/>
            <a:r>
              <a:rPr lang="en-US" altLang="en-US" b="1" dirty="0" smtClean="0"/>
              <a:t>Unnamed constant</a:t>
            </a:r>
          </a:p>
          <a:p>
            <a:pPr lvl="1" eaLnBrk="1" hangingPunct="1"/>
            <a:r>
              <a:rPr lang="en-US" altLang="en-US" dirty="0" smtClean="0"/>
              <a:t>No identifier is associated with it</a:t>
            </a:r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and Using Constants and Variables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Dialog boxes used to accept user input:</a:t>
            </a:r>
          </a:p>
          <a:p>
            <a:pPr lvl="1" eaLnBrk="1" hangingPunct="1"/>
            <a:r>
              <a:rPr lang="en-US" altLang="en-US" dirty="0" smtClean="0"/>
              <a:t>Input dialog box</a:t>
            </a:r>
          </a:p>
          <a:p>
            <a:pPr lvl="1" eaLnBrk="1" hangingPunct="1"/>
            <a:r>
              <a:rPr lang="en-US" altLang="en-US" dirty="0" smtClean="0"/>
              <a:t>Confirm dialog box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26400" cy="3004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JOptionPane </a:t>
            </a:r>
            <a:r>
              <a:rPr lang="en-US" altLang="en-US" dirty="0" smtClean="0"/>
              <a:t>Class to Accept GUI Input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Input dialog box</a:t>
            </a:r>
          </a:p>
          <a:p>
            <a:pPr lvl="1" eaLnBrk="1" hangingPunct="1"/>
            <a:r>
              <a:rPr lang="en-US" altLang="en-US" dirty="0" smtClean="0"/>
              <a:t>Asks a question </a:t>
            </a:r>
          </a:p>
          <a:p>
            <a:pPr lvl="1" eaLnBrk="1" hangingPunct="1"/>
            <a:r>
              <a:rPr lang="en-US" altLang="en-US" dirty="0" smtClean="0"/>
              <a:t>Provides a text field in which the user can enter a response</a:t>
            </a:r>
          </a:p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showInputDialog()</a:t>
            </a:r>
            <a:r>
              <a:rPr lang="en-US" altLang="en-US" b="1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Six overloaded versions</a:t>
            </a:r>
          </a:p>
          <a:p>
            <a:pPr lvl="1" eaLnBrk="1" hangingPunct="1"/>
            <a:r>
              <a:rPr lang="en-US" altLang="en-US" dirty="0" smtClean="0"/>
              <a:t>Returns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representing a user’s response</a:t>
            </a:r>
          </a:p>
          <a:p>
            <a:pPr eaLnBrk="1" hangingPunct="1"/>
            <a:r>
              <a:rPr lang="en-US" altLang="en-US" b="1" dirty="0" smtClean="0"/>
              <a:t>Prompt</a:t>
            </a:r>
          </a:p>
          <a:p>
            <a:pPr lvl="1" eaLnBrk="1" hangingPunct="1"/>
            <a:r>
              <a:rPr lang="en-US" altLang="en-US" dirty="0" smtClean="0"/>
              <a:t>A message requesting user input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Input Dialog Boxes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26: The HelloNameDialog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68" y="2036763"/>
            <a:ext cx="7229864" cy="2784475"/>
          </a:xfrm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Input Dialog Boxes (2 of 5)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27: Input dialog box of the HelloNameDialog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90584"/>
            <a:ext cx="4114800" cy="2676833"/>
          </a:xfrm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Input Dialog Boxes (3 of 5)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569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showInputDialog() </a:t>
            </a:r>
          </a:p>
          <a:p>
            <a:pPr lvl="1" eaLnBrk="1" hangingPunct="1"/>
            <a:r>
              <a:rPr lang="en-US" altLang="en-US" dirty="0" smtClean="0"/>
              <a:t>One version requires four arguments:</a:t>
            </a:r>
          </a:p>
          <a:p>
            <a:pPr lvl="2" eaLnBrk="1" hangingPunct="1"/>
            <a:r>
              <a:rPr lang="en-US" altLang="en-US" dirty="0" smtClean="0"/>
              <a:t>Parent component</a:t>
            </a:r>
          </a:p>
          <a:p>
            <a:pPr lvl="2" eaLnBrk="1" hangingPunct="1"/>
            <a:r>
              <a:rPr lang="en-US" altLang="en-US" dirty="0" smtClean="0"/>
              <a:t>Message</a:t>
            </a:r>
          </a:p>
          <a:p>
            <a:pPr lvl="2" eaLnBrk="1" hangingPunct="1"/>
            <a:r>
              <a:rPr lang="en-US" altLang="en-US" dirty="0" smtClean="0"/>
              <a:t>Title</a:t>
            </a:r>
          </a:p>
          <a:p>
            <a:pPr lvl="2" eaLnBrk="1" hangingPunct="1"/>
            <a:r>
              <a:rPr lang="en-US" altLang="en-US" dirty="0" smtClean="0"/>
              <a:t>Type of dialog box</a:t>
            </a:r>
          </a:p>
          <a:p>
            <a:pPr eaLnBrk="1" hangingPunct="1"/>
            <a:r>
              <a:rPr lang="en-US" altLang="en-US" dirty="0" smtClean="0"/>
              <a:t>Convert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int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double</a:t>
            </a:r>
          </a:p>
          <a:p>
            <a:pPr lvl="1" eaLnBrk="1" hangingPunct="1"/>
            <a:r>
              <a:rPr lang="en-US" altLang="en-US" dirty="0" smtClean="0"/>
              <a:t>Use methods from the built-in Java classes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Integer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Double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Input Dialog Boxes (4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Type-wrapper classes</a:t>
            </a:r>
          </a:p>
          <a:p>
            <a:pPr lvl="1" eaLnBrk="1" hangingPunct="1"/>
            <a:r>
              <a:rPr lang="en-US" altLang="en-US" dirty="0" smtClean="0"/>
              <a:t>Each primitive type has a corresponding class contained in the</a:t>
            </a:r>
            <a:r>
              <a:rPr lang="en-US" altLang="en-US" dirty="0" smtClean="0">
                <a:cs typeface="Courier New" charset="0"/>
              </a:rPr>
              <a:t>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java.lang</a:t>
            </a:r>
            <a:r>
              <a:rPr lang="en-US" altLang="en-US" dirty="0" smtClean="0"/>
              <a:t> package</a:t>
            </a:r>
          </a:p>
          <a:p>
            <a:pPr lvl="1" eaLnBrk="1" hangingPunct="1"/>
            <a:r>
              <a:rPr lang="en-US" altLang="en-US" dirty="0" smtClean="0"/>
              <a:t>Include methods to process primitive type values</a:t>
            </a:r>
          </a:p>
          <a:p>
            <a:pPr marL="749300" lvl="3" indent="0" eaLnBrk="1" hangingPunct="1">
              <a:buFont typeface="Arial" charset="0"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Integer.parseInt()</a:t>
            </a:r>
          </a:p>
          <a:p>
            <a:pPr marL="749300" lvl="3" indent="0" eaLnBrk="1" hangingPunct="1">
              <a:buFont typeface="Arial" charset="0"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Double.parseDouble()</a:t>
            </a:r>
          </a:p>
          <a:p>
            <a:pPr lvl="1" eaLnBrk="1" hangingPunct="1"/>
            <a:endParaRPr lang="en-US" altLang="en-US" b="1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Input Dialog Boxes (5 </a:t>
            </a:r>
            <a:r>
              <a:rPr lang="en-US" altLang="en-US" dirty="0"/>
              <a:t>of </a:t>
            </a:r>
            <a:r>
              <a:rPr lang="en-US" altLang="en-US" dirty="0" smtClean="0"/>
              <a:t>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569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Confirm dialog box</a:t>
            </a:r>
          </a:p>
          <a:p>
            <a:pPr lvl="1" eaLnBrk="1" hangingPunct="1"/>
            <a:r>
              <a:rPr lang="en-US" altLang="en-US" dirty="0" smtClean="0"/>
              <a:t>Displays the options Yes, No, and Cancel</a:t>
            </a:r>
          </a:p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showConfirmDialog()</a:t>
            </a:r>
            <a:r>
              <a:rPr lang="en-US" altLang="en-US" b="1" dirty="0" smtClean="0">
                <a:cs typeface="Courier New" charset="0"/>
              </a:rPr>
              <a:t> </a:t>
            </a:r>
            <a:r>
              <a:rPr lang="en-US" altLang="en-US" b="1" dirty="0" smtClean="0"/>
              <a:t>method</a:t>
            </a:r>
            <a:r>
              <a:rPr lang="en-US" altLang="en-US" dirty="0" smtClean="0"/>
              <a:t> in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JOptionPane</a:t>
            </a:r>
            <a:r>
              <a:rPr lang="en-US" altLang="en-US" dirty="0" smtClean="0">
                <a:cs typeface="Courier New" charset="0"/>
              </a:rPr>
              <a:t> </a:t>
            </a:r>
            <a:r>
              <a:rPr lang="en-US" altLang="en-US" dirty="0" smtClean="0"/>
              <a:t>class</a:t>
            </a:r>
          </a:p>
          <a:p>
            <a:pPr lvl="1" eaLnBrk="1" hangingPunct="1"/>
            <a:r>
              <a:rPr lang="en-US" altLang="en-US" dirty="0" smtClean="0"/>
              <a:t>Four overloaded versions are available</a:t>
            </a:r>
          </a:p>
          <a:p>
            <a:pPr lvl="1" eaLnBrk="1" hangingPunct="1"/>
            <a:r>
              <a:rPr lang="en-US" altLang="en-US" dirty="0" smtClean="0"/>
              <a:t>Returns integer containing either: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JOptionPane.YES_OPTION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JOptionPane.NO_OPTION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JOptionPane.CANCEL_OPTION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Confirm Dialog Boxes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can create a confirm dialog box with five arguments:</a:t>
            </a:r>
          </a:p>
          <a:p>
            <a:pPr lvl="1" eaLnBrk="1" hangingPunct="1"/>
            <a:r>
              <a:rPr lang="en-US" altLang="en-US" dirty="0" smtClean="0"/>
              <a:t>Parent component</a:t>
            </a:r>
          </a:p>
          <a:p>
            <a:pPr lvl="1" eaLnBrk="1" hangingPunct="1"/>
            <a:r>
              <a:rPr lang="en-US" altLang="en-US" dirty="0" smtClean="0"/>
              <a:t>Prompt message</a:t>
            </a:r>
          </a:p>
          <a:p>
            <a:pPr lvl="1" eaLnBrk="1" hangingPunct="1"/>
            <a:r>
              <a:rPr lang="en-US" altLang="en-US" dirty="0" smtClean="0"/>
              <a:t>Title</a:t>
            </a:r>
          </a:p>
          <a:p>
            <a:pPr lvl="1" eaLnBrk="1" hangingPunct="1"/>
            <a:r>
              <a:rPr lang="en-US" altLang="en-US" dirty="0" smtClean="0"/>
              <a:t>Integer that indicates which option button to show</a:t>
            </a:r>
          </a:p>
          <a:p>
            <a:pPr lvl="1" eaLnBrk="1" hangingPunct="1"/>
            <a:r>
              <a:rPr lang="en-US" altLang="en-US" dirty="0" smtClean="0"/>
              <a:t>Integer that describes the kind of dialog box</a:t>
            </a:r>
          </a:p>
        </p:txBody>
      </p: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Confirm Dialog Boxes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33: The confirm dialog box displayed by the AirlineDialog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70290"/>
            <a:ext cx="5562600" cy="3517421"/>
          </a:xfrm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Confirm Dialog Boxes (3 of 3)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Standard arithmetic operators</a:t>
            </a:r>
          </a:p>
          <a:p>
            <a:pPr lvl="1" eaLnBrk="1" hangingPunct="1"/>
            <a:r>
              <a:rPr lang="en-US" altLang="en-US" dirty="0" smtClean="0"/>
              <a:t>Perform calculations with values in programs</a:t>
            </a:r>
          </a:p>
          <a:p>
            <a:pPr eaLnBrk="1" hangingPunct="1"/>
            <a:r>
              <a:rPr lang="en-US" altLang="en-US" b="1" dirty="0" smtClean="0"/>
              <a:t>Operand</a:t>
            </a:r>
          </a:p>
          <a:p>
            <a:pPr lvl="1" eaLnBrk="1" hangingPunct="1"/>
            <a:r>
              <a:rPr lang="en-US" altLang="en-US" dirty="0" smtClean="0"/>
              <a:t>A value used on either side of an operator</a:t>
            </a:r>
          </a:p>
          <a:p>
            <a:pPr eaLnBrk="1" hangingPunct="1"/>
            <a:r>
              <a:rPr lang="en-US" altLang="en-US" b="1" dirty="0" smtClean="0"/>
              <a:t>Integer division</a:t>
            </a:r>
          </a:p>
          <a:p>
            <a:pPr lvl="1" eaLnBrk="1" hangingPunct="1"/>
            <a:r>
              <a:rPr lang="en-US" altLang="en-US" dirty="0" smtClean="0"/>
              <a:t>Involves integer constants or integer variables </a:t>
            </a:r>
          </a:p>
          <a:p>
            <a:pPr lvl="1" eaLnBrk="1" hangingPunct="1"/>
            <a:r>
              <a:rPr lang="en-US" altLang="en-US" dirty="0" smtClean="0"/>
              <a:t>The result is an integer</a:t>
            </a:r>
          </a:p>
          <a:p>
            <a:pPr lvl="1" eaLnBrk="1" hangingPunct="1"/>
            <a:r>
              <a:rPr lang="en-US" altLang="en-US" dirty="0" smtClean="0"/>
              <a:t>Any fractional part of the result is lost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Performing Arithmetic Using Variables and Constants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617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Variable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named memory location </a:t>
            </a:r>
          </a:p>
          <a:p>
            <a:pPr lvl="1" eaLnBrk="1" hangingPunct="1"/>
            <a:r>
              <a:rPr lang="en-US" altLang="en-US" dirty="0" smtClean="0"/>
              <a:t>Used to store a value</a:t>
            </a:r>
          </a:p>
          <a:p>
            <a:pPr lvl="1" eaLnBrk="1" hangingPunct="1"/>
            <a:r>
              <a:rPr lang="en-US" altLang="en-US" dirty="0" smtClean="0"/>
              <a:t>Can hold only one value at a time</a:t>
            </a:r>
          </a:p>
          <a:p>
            <a:pPr lvl="1" eaLnBrk="1" hangingPunct="1"/>
            <a:r>
              <a:rPr lang="en-US" altLang="en-US" dirty="0" smtClean="0"/>
              <a:t>Its value can change</a:t>
            </a:r>
          </a:p>
          <a:p>
            <a:pPr eaLnBrk="1" hangingPunct="1"/>
            <a:r>
              <a:rPr lang="en-US" altLang="en-US" b="1" dirty="0" smtClean="0"/>
              <a:t>Data type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type of data that can be stored</a:t>
            </a:r>
          </a:p>
          <a:p>
            <a:pPr lvl="1" eaLnBrk="1" hangingPunct="1"/>
            <a:r>
              <a:rPr lang="en-US" altLang="en-US" dirty="0" smtClean="0"/>
              <a:t>How much memory an item occupies</a:t>
            </a:r>
          </a:p>
          <a:p>
            <a:pPr lvl="1" eaLnBrk="1" hangingPunct="1"/>
            <a:r>
              <a:rPr lang="en-US" altLang="en-US" dirty="0" smtClean="0"/>
              <a:t>What types of operations can be performed on data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and Using Constants and Variables (2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01488"/>
              </p:ext>
            </p:extLst>
          </p:nvPr>
        </p:nvGraphicFramePr>
        <p:xfrm>
          <a:off x="365125" y="1538288"/>
          <a:ext cx="8415339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xmlns="" val="11694733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1393338048"/>
                    </a:ext>
                  </a:extLst>
                </a:gridCol>
                <a:gridCol w="3903664">
                  <a:extLst>
                    <a:ext uri="{9D8B030D-6E8A-4147-A177-3AD203B41FA5}">
                      <a16:colId xmlns:a16="http://schemas.microsoft.com/office/drawing/2014/main" xmlns="" val="176370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2-8: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679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524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+ 2, the result is 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951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– 2, the result is 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518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* 2, the result is 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922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 / 2, the result is 22.5</a:t>
                      </a:r>
                    </a:p>
                    <a:p>
                      <a:r>
                        <a:rPr lang="en-US" dirty="0" smtClean="0"/>
                        <a:t>45 / 2, the result is 22 (not 22.5)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89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 (modulus)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45 % 2, the result is 1 (that is, 45/2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 with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remainder of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3586895"/>
                  </a:ext>
                </a:extLst>
              </a:tr>
            </a:tbl>
          </a:graphicData>
        </a:graphic>
      </p:graphicFrame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Performing Arithmetic Using Variables and Constants (2 of 2)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Operator precedence</a:t>
            </a:r>
          </a:p>
          <a:p>
            <a:pPr lvl="1" eaLnBrk="1" hangingPunct="1"/>
            <a:r>
              <a:rPr lang="en-US" altLang="en-US" dirty="0" smtClean="0"/>
              <a:t>The rules for the order in which parts of mathematical expressions are evaluated</a:t>
            </a:r>
          </a:p>
          <a:p>
            <a:pPr lvl="1" eaLnBrk="1" hangingPunct="1"/>
            <a:r>
              <a:rPr lang="en-US" altLang="en-US" dirty="0" smtClean="0"/>
              <a:t>First multiplication, division, and remainder (modulus), then addition or subtraction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Associativity and Precedence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8543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Avoid unnecessary repetition of arithmetic statements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Example of inefficient calculation:</a:t>
            </a:r>
          </a:p>
          <a:p>
            <a:pPr marL="628650"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stateWithholding = hours * rate * STATE_RATE;</a:t>
            </a:r>
          </a:p>
          <a:p>
            <a:pPr marL="628650"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federalWithholding = hours * rate * FED_RATE;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cs typeface="Courier New" pitchFamily="49" charset="0"/>
              </a:rPr>
              <a:t>Example of efficient calculation:</a:t>
            </a:r>
          </a:p>
          <a:p>
            <a:pPr lvl="2" indent="-40005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grossPay = hours * rate;</a:t>
            </a:r>
          </a:p>
          <a:p>
            <a:pPr lvl="2" indent="-40005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stateWithholding = grossPay * STATE_RATE;</a:t>
            </a:r>
          </a:p>
          <a:p>
            <a:pPr lvl="2" indent="-40005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federalWithholding = grossPay * FED_RATE;</a:t>
            </a:r>
          </a:p>
        </p:txBody>
      </p:sp>
      <p:sp>
        <p:nvSpPr>
          <p:cNvPr id="675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Arithmetic Statements Efficiently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Content Placeholder 5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Integer values are exact</a:t>
            </a:r>
          </a:p>
          <a:p>
            <a:pPr lvl="1" eaLnBrk="1" hangingPunct="1"/>
            <a:r>
              <a:rPr lang="en-US" altLang="en-US" dirty="0" smtClean="0"/>
              <a:t>But floating-point numbers frequently are only approximations</a:t>
            </a:r>
          </a:p>
          <a:p>
            <a:pPr eaLnBrk="1" hangingPunct="1"/>
            <a:r>
              <a:rPr lang="en-US" altLang="en-US" dirty="0" smtClean="0"/>
              <a:t>Imprecision leads to several problems</a:t>
            </a:r>
          </a:p>
          <a:p>
            <a:pPr lvl="1" eaLnBrk="1" hangingPunct="1"/>
            <a:r>
              <a:rPr lang="en-US" altLang="en-US" dirty="0" smtClean="0"/>
              <a:t>Floating-point output might not look like what you expect or want</a:t>
            </a:r>
          </a:p>
          <a:p>
            <a:pPr lvl="1" eaLnBrk="1" hangingPunct="1"/>
            <a:r>
              <a:rPr lang="en-US" altLang="en-US" dirty="0" smtClean="0"/>
              <a:t>Comparisons with floating-point numbers might not be what you expect or want</a:t>
            </a:r>
            <a:endParaRPr lang="en-US" altLang="en-US" dirty="0" smtClean="0">
              <a:latin typeface="Courier New" charset="0"/>
              <a:cs typeface="Courier New" charset="0"/>
            </a:endParaRPr>
          </a:p>
        </p:txBody>
      </p:sp>
      <p:sp>
        <p:nvSpPr>
          <p:cNvPr id="686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Pitfall: Not Understanding Imprecision in Floating-Point Numbers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Arithmetic with variables or constants of the same type</a:t>
            </a:r>
          </a:p>
          <a:p>
            <a:pPr lvl="1" eaLnBrk="1" hangingPunct="1"/>
            <a:r>
              <a:rPr lang="en-US" altLang="en-US" dirty="0" smtClean="0"/>
              <a:t>The result of arithmetic retains the same type</a:t>
            </a:r>
          </a:p>
          <a:p>
            <a:pPr eaLnBrk="1" hangingPunct="1"/>
            <a:r>
              <a:rPr lang="en-US" altLang="en-US" dirty="0" smtClean="0"/>
              <a:t>Arithmetic operations with operands of unlike types</a:t>
            </a:r>
          </a:p>
          <a:p>
            <a:pPr lvl="1" eaLnBrk="1" hangingPunct="1"/>
            <a:r>
              <a:rPr lang="en-US" altLang="en-US" dirty="0" smtClean="0"/>
              <a:t>Java chooses the unifying type for the result</a:t>
            </a:r>
          </a:p>
          <a:p>
            <a:pPr eaLnBrk="1" hangingPunct="1"/>
            <a:r>
              <a:rPr lang="en-US" altLang="en-US" b="1" dirty="0" smtClean="0"/>
              <a:t>Unifying type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type to which all operands in an expression are converted for compatibility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Type Conversion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Automatically converts nonconforming operands to the unifying type</a:t>
            </a:r>
          </a:p>
          <a:p>
            <a:pPr eaLnBrk="1" hangingPunct="1"/>
            <a:r>
              <a:rPr lang="en-US" altLang="en-US" dirty="0" smtClean="0"/>
              <a:t>Order for establishing unifying types between two variables (highest to lowest):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 smtClean="0">
                <a:cs typeface="Courier New" charset="0"/>
              </a:rPr>
              <a:t>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double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float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long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int</a:t>
            </a: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Automatic Type Conversion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Type casting</a:t>
            </a:r>
          </a:p>
          <a:p>
            <a:pPr lvl="1" eaLnBrk="1" hangingPunct="1"/>
            <a:r>
              <a:rPr lang="en-US" altLang="en-US" dirty="0" smtClean="0"/>
              <a:t>Forces a value of one data type to be used as a value of another data type</a:t>
            </a:r>
          </a:p>
          <a:p>
            <a:pPr eaLnBrk="1" hangingPunct="1"/>
            <a:r>
              <a:rPr lang="en-US" altLang="en-US" b="1" dirty="0" smtClean="0"/>
              <a:t>Cast operator</a:t>
            </a:r>
            <a:r>
              <a:rPr lang="en-US" altLang="en-US" dirty="0" smtClean="0"/>
              <a:t>	</a:t>
            </a:r>
          </a:p>
          <a:p>
            <a:pPr lvl="1" eaLnBrk="1" hangingPunct="1"/>
            <a:r>
              <a:rPr lang="en-US" altLang="en-US" dirty="0" smtClean="0"/>
              <a:t>Place desired result type in parentheses</a:t>
            </a:r>
          </a:p>
          <a:p>
            <a:pPr lvl="1" eaLnBrk="1" hangingPunct="1"/>
            <a:r>
              <a:rPr lang="en-US" altLang="en-US" dirty="0" smtClean="0"/>
              <a:t>Using a cast operator is an </a:t>
            </a:r>
            <a:r>
              <a:rPr lang="en-US" altLang="en-US" b="1" dirty="0" smtClean="0"/>
              <a:t>explicit conversion</a:t>
            </a:r>
          </a:p>
          <a:p>
            <a:pPr eaLnBrk="1" hangingPunct="1"/>
            <a:r>
              <a:rPr lang="en-US" altLang="en-US" dirty="0" smtClean="0"/>
              <a:t>You do not need to perform a cast when assigning a value to a higher unifying type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Explicit Type Conversions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7004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mispronounce </a:t>
            </a:r>
            <a:r>
              <a:rPr lang="en-US" altLang="en-US" i="1" dirty="0" smtClean="0"/>
              <a:t>integer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Don’t attempt to assign a literal constant floating-point number</a:t>
            </a:r>
          </a:p>
          <a:p>
            <a:pPr eaLnBrk="1" hangingPunct="1"/>
            <a:r>
              <a:rPr lang="en-US" altLang="en-US" dirty="0" smtClean="0"/>
              <a:t>Don’t forget precedence rules</a:t>
            </a:r>
          </a:p>
          <a:p>
            <a:pPr eaLnBrk="1" hangingPunct="1"/>
            <a:r>
              <a:rPr lang="en-US" altLang="en-US" dirty="0" smtClean="0"/>
              <a:t>Don’t forget that integer division results in an integer</a:t>
            </a:r>
          </a:p>
          <a:p>
            <a:pPr eaLnBrk="1" hangingPunct="1"/>
            <a:r>
              <a:rPr lang="en-US" altLang="en-US" dirty="0" smtClean="0"/>
              <a:t>Don’t attempt to assign a constant decimal value to an integer using a leading 0</a:t>
            </a:r>
          </a:p>
          <a:p>
            <a:pPr eaLnBrk="1" hangingPunct="1"/>
            <a:r>
              <a:rPr lang="en-US" altLang="en-US" dirty="0" smtClean="0"/>
              <a:t>Don’t use a single equal sign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=</a:t>
            </a:r>
            <a:r>
              <a:rPr lang="en-US" altLang="en-US" dirty="0" smtClean="0"/>
              <a:t>) in a Boolean comparison for equality</a:t>
            </a:r>
          </a:p>
          <a:p>
            <a:pPr eaLnBrk="1" hangingPunct="1"/>
            <a:r>
              <a:rPr lang="en-US" altLang="en-US" dirty="0" smtClean="0"/>
              <a:t>Don’t try to store a string of characters in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char </a:t>
            </a:r>
            <a:r>
              <a:rPr lang="en-US" altLang="en-US" dirty="0" smtClean="0"/>
              <a:t>variable</a:t>
            </a:r>
            <a:endParaRPr lang="en-US" altLang="en-US" dirty="0" smtClean="0">
              <a:latin typeface="Courier New" charset="0"/>
              <a:cs typeface="Courier New" charset="0"/>
            </a:endParaRPr>
          </a:p>
        </p:txBody>
      </p:sp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Do It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4720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forget that when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String</a:t>
            </a:r>
            <a:r>
              <a:rPr lang="en-US" altLang="en-US" dirty="0" smtClean="0"/>
              <a:t> and a numeric value are concatenated, the resulting expression is a string</a:t>
            </a:r>
          </a:p>
          <a:p>
            <a:pPr eaLnBrk="1" hangingPunct="1"/>
            <a:r>
              <a:rPr lang="en-US" altLang="en-US" dirty="0" smtClean="0"/>
              <a:t>Don’t forget to consume the Enter key after numeric input 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class when a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nextLine()</a:t>
            </a:r>
            <a:r>
              <a:rPr lang="en-US" altLang="en-US" dirty="0" smtClean="0"/>
              <a:t>method call follows</a:t>
            </a:r>
          </a:p>
          <a:p>
            <a:pPr eaLnBrk="1" hangingPunct="1"/>
            <a:r>
              <a:rPr lang="en-US" altLang="en-US" dirty="0" smtClean="0"/>
              <a:t>Don’t forget to use the appropriate import statement when 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JOptionPane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/>
              <a:t>Don’t forget precedence rules</a:t>
            </a:r>
          </a:p>
          <a:p>
            <a:pPr eaLnBrk="1" hangingPunct="1"/>
            <a:r>
              <a:rPr lang="en-US" altLang="en-US" dirty="0" smtClean="0"/>
              <a:t>Don’t forget that integer division results in an integer</a:t>
            </a:r>
          </a:p>
          <a:p>
            <a:pPr eaLnBrk="1" hangingPunct="1"/>
            <a:r>
              <a:rPr lang="en-US" altLang="en-US" dirty="0" smtClean="0"/>
              <a:t>Don’t forget that floating—point numbers are imprecise</a:t>
            </a:r>
          </a:p>
          <a:p>
            <a:pPr eaLnBrk="1" hangingPunct="1"/>
            <a:r>
              <a:rPr lang="en-US" altLang="en-US" dirty="0" smtClean="0"/>
              <a:t>Don’t use a single equal sign in a Boolean for comparison for equality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Do It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3285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Variables </a:t>
            </a:r>
          </a:p>
          <a:p>
            <a:pPr lvl="1" eaLnBrk="1" hangingPunct="1">
              <a:defRPr/>
            </a:pPr>
            <a:r>
              <a:rPr lang="en-US" dirty="0" smtClean="0"/>
              <a:t>Named memory locations </a:t>
            </a:r>
          </a:p>
          <a:p>
            <a:pPr eaLnBrk="1" hangingPunct="1">
              <a:defRPr/>
            </a:pPr>
            <a:r>
              <a:rPr lang="en-US" dirty="0" smtClean="0"/>
              <a:t>Primitive data types</a:t>
            </a:r>
          </a:p>
          <a:p>
            <a:pPr eaLnBrk="1" hangingPunct="1">
              <a:defRPr/>
            </a:pPr>
            <a:r>
              <a:rPr lang="en-US" dirty="0" smtClean="0"/>
              <a:t>Standard arithmetic operators for integers:</a:t>
            </a:r>
          </a:p>
          <a:p>
            <a:pPr marL="406400" lvl="1" indent="-127000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+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_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*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/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and</a:t>
            </a:r>
            <a:r>
              <a:rPr lang="en-US" dirty="0" smtClean="0">
                <a:latin typeface="Courier New" charset="0"/>
                <a:cs typeface="Courier New" charset="0"/>
              </a:rPr>
              <a:t> %</a:t>
            </a:r>
          </a:p>
          <a:p>
            <a:pPr eaLnBrk="1" hangingPunct="1">
              <a:defRPr/>
            </a:pPr>
            <a:r>
              <a:rPr lang="en-US" dirty="0" smtClean="0"/>
              <a:t>Boolean type </a:t>
            </a:r>
          </a:p>
          <a:p>
            <a:pPr lvl="1" eaLnBrk="1" hangingPunct="1">
              <a:buFont typeface="Calibri" pitchFamily="34" charset="0"/>
              <a:buChar char="–"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charset="0"/>
                <a:cs typeface="Courier New" charset="0"/>
              </a:rPr>
              <a:t>false</a:t>
            </a:r>
            <a:r>
              <a:rPr lang="en-US" dirty="0" smtClean="0"/>
              <a:t> value</a:t>
            </a:r>
          </a:p>
          <a:p>
            <a:pPr eaLnBrk="1" hangingPunct="1">
              <a:defRPr/>
            </a:pPr>
            <a:r>
              <a:rPr lang="en-US" dirty="0" smtClean="0"/>
              <a:t>Relational operators:</a:t>
            </a:r>
          </a:p>
          <a:p>
            <a:pPr marL="685800" lvl="1" indent="-342900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&lt;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==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&gt;=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&lt;=</a:t>
            </a:r>
            <a:r>
              <a:rPr lang="en-US" dirty="0" smtClean="0"/>
              <a:t>,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and </a:t>
            </a:r>
            <a:r>
              <a:rPr lang="en-US" dirty="0" smtClean="0">
                <a:latin typeface="Courier New" charset="0"/>
                <a:cs typeface="Courier New" charset="0"/>
              </a:rPr>
              <a:t>!=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Primitive type </a:t>
            </a:r>
          </a:p>
          <a:p>
            <a:pPr lvl="1" eaLnBrk="1" hangingPunct="1"/>
            <a:r>
              <a:rPr lang="en-US" altLang="en-US" dirty="0" smtClean="0"/>
              <a:t>A simple data type</a:t>
            </a:r>
          </a:p>
          <a:p>
            <a:pPr eaLnBrk="1" hangingPunct="1"/>
            <a:r>
              <a:rPr lang="en-US" altLang="en-US" b="1" dirty="0" smtClean="0"/>
              <a:t>Reference types</a:t>
            </a:r>
          </a:p>
          <a:p>
            <a:pPr lvl="1" eaLnBrk="1" hangingPunct="1"/>
            <a:r>
              <a:rPr lang="en-US" altLang="en-US" dirty="0" smtClean="0"/>
              <a:t>More complex data types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and Using Constants and Variables (3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427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Floating-point data types</a:t>
            </a:r>
          </a:p>
          <a:p>
            <a:pPr lvl="1"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float</a:t>
            </a:r>
          </a:p>
          <a:p>
            <a:pPr lvl="1"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double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char</a:t>
            </a:r>
            <a:r>
              <a:rPr lang="en-US" altLang="en-US" dirty="0" smtClean="0"/>
              <a:t> data type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Scanner</a:t>
            </a:r>
            <a:r>
              <a:rPr lang="en-US" altLang="en-US" dirty="0" smtClean="0"/>
              <a:t> class</a:t>
            </a:r>
            <a:endParaRPr lang="en-US" altLang="en-US" dirty="0" smtClean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altLang="en-US" dirty="0" smtClean="0"/>
              <a:t>Access keyboard input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dirty="0" smtClean="0"/>
              <a:t>Confirm dialog box</a:t>
            </a:r>
          </a:p>
          <a:p>
            <a:pPr lvl="1" eaLnBrk="1" hangingPunct="1"/>
            <a:r>
              <a:rPr lang="en-US" altLang="en-US" dirty="0" smtClean="0"/>
              <a:t>Input dialog box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938095"/>
              </p:ext>
            </p:extLst>
          </p:nvPr>
        </p:nvGraphicFramePr>
        <p:xfrm>
          <a:off x="365125" y="1538288"/>
          <a:ext cx="84153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xmlns="" val="1432364511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xmlns="" val="305283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Table 2-1: Java primitive 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2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Byte-length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55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325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917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Single-precision floating 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977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Double-precision floating 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38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39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Boolean value (true or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969888"/>
                  </a:ext>
                </a:extLst>
              </a:tr>
            </a:tbl>
          </a:graphicData>
        </a:graphic>
      </p:graphicFrame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Declaring and Using Constants and Variables (4 of 4)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 variables </a:t>
            </a:r>
          </a:p>
          <a:p>
            <a:pPr lvl="1" eaLnBrk="1" hangingPunct="1"/>
            <a:r>
              <a:rPr lang="en-US" altLang="en-US" dirty="0" smtClean="0"/>
              <a:t>Use naming rules for legal class identifiers</a:t>
            </a:r>
          </a:p>
          <a:p>
            <a:pPr eaLnBrk="1" hangingPunct="1"/>
            <a:r>
              <a:rPr lang="en-US" altLang="en-US" b="1" dirty="0" smtClean="0"/>
              <a:t>Variable declaration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statement that reserves a named memory location</a:t>
            </a:r>
          </a:p>
          <a:p>
            <a:pPr lvl="1" eaLnBrk="1" hangingPunct="1"/>
            <a:r>
              <a:rPr lang="en-US" altLang="en-US" dirty="0" smtClean="0"/>
              <a:t>Includes:</a:t>
            </a:r>
          </a:p>
          <a:p>
            <a:pPr lvl="2" eaLnBrk="1" hangingPunct="1"/>
            <a:r>
              <a:rPr lang="en-US" altLang="en-US" dirty="0" smtClean="0"/>
              <a:t>Data type</a:t>
            </a:r>
          </a:p>
          <a:p>
            <a:pPr lvl="2" eaLnBrk="1" hangingPunct="1"/>
            <a:r>
              <a:rPr lang="en-US" altLang="en-US" dirty="0" smtClean="0"/>
              <a:t>Identifier</a:t>
            </a:r>
          </a:p>
          <a:p>
            <a:pPr lvl="2" eaLnBrk="1" hangingPunct="1"/>
            <a:r>
              <a:rPr lang="en-US" altLang="en-US" dirty="0" smtClean="0"/>
              <a:t>Optional assignment operator and assigned value</a:t>
            </a:r>
          </a:p>
          <a:p>
            <a:pPr lvl="2" eaLnBrk="1" hangingPunct="1"/>
            <a:r>
              <a:rPr lang="en-US" altLang="en-US" dirty="0" smtClean="0"/>
              <a:t>Ending semicolon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Variables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427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Assignment operator</a:t>
            </a:r>
          </a:p>
          <a:p>
            <a:pPr lvl="1" eaLnBrk="1" hangingPunct="1"/>
            <a:r>
              <a:rPr lang="en-US" altLang="en-US" dirty="0" smtClean="0"/>
              <a:t>The equal sign (=)</a:t>
            </a:r>
          </a:p>
          <a:p>
            <a:pPr lvl="1" eaLnBrk="1" hangingPunct="1"/>
            <a:r>
              <a:rPr lang="en-US" altLang="en-US" dirty="0" smtClean="0"/>
              <a:t>The value to the right is assigned to the variable on the left</a:t>
            </a:r>
          </a:p>
          <a:p>
            <a:pPr eaLnBrk="1" hangingPunct="1"/>
            <a:r>
              <a:rPr lang="en-US" altLang="en-US" b="1" dirty="0" smtClean="0"/>
              <a:t>Initialization</a:t>
            </a:r>
          </a:p>
          <a:p>
            <a:pPr lvl="1" eaLnBrk="1" hangingPunct="1"/>
            <a:r>
              <a:rPr lang="en-US" altLang="en-US" dirty="0" smtClean="0"/>
              <a:t>An assignment made when declaring a variable</a:t>
            </a:r>
          </a:p>
          <a:p>
            <a:pPr eaLnBrk="1" hangingPunct="1"/>
            <a:r>
              <a:rPr lang="en-US" altLang="en-US" b="1" dirty="0" smtClean="0"/>
              <a:t>Assignment</a:t>
            </a:r>
          </a:p>
          <a:p>
            <a:pPr lvl="1" eaLnBrk="1" hangingPunct="1"/>
            <a:r>
              <a:rPr lang="en-US" altLang="en-US" dirty="0" smtClean="0"/>
              <a:t>An assignment made after a variable is declared</a:t>
            </a:r>
          </a:p>
          <a:p>
            <a:pPr eaLnBrk="1" hangingPunct="1"/>
            <a:r>
              <a:rPr lang="en-US" altLang="en-US" b="1" dirty="0" smtClean="0"/>
              <a:t>Associativity</a:t>
            </a:r>
          </a:p>
          <a:p>
            <a:pPr lvl="1" eaLnBrk="1" hangingPunct="1"/>
            <a:r>
              <a:rPr lang="en-US" altLang="en-US" dirty="0" smtClean="0"/>
              <a:t>The order in which operands are used with operators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Variables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997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Declare multiple variables of the same type in separate statements on different lines</a:t>
            </a:r>
          </a:p>
          <a:p>
            <a:pPr marL="342900" lvl="1" indent="0"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int myAge = 25;</a:t>
            </a:r>
          </a:p>
          <a:p>
            <a:pPr marL="342900" lvl="1" indent="0" eaLnBrk="1" hangingPunct="1">
              <a:buFontTx/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int yourAge = 19;</a:t>
            </a:r>
          </a:p>
          <a:p>
            <a:pPr eaLnBrk="1" hangingPunct="1"/>
            <a:r>
              <a:rPr lang="en-US" altLang="en-US" dirty="0" smtClean="0"/>
              <a:t>When declaring variables of different types, you must use a separate statement for each type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Variables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9781285081953_PPT_ch01</Template>
  <TotalTime>0</TotalTime>
  <Words>4428</Words>
  <Application>Microsoft Office PowerPoint</Application>
  <PresentationFormat>On-screen Show (4:3)</PresentationFormat>
  <Paragraphs>531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1_Farrell_PLD</vt:lpstr>
      <vt:lpstr>2_Farrell_PLD</vt:lpstr>
      <vt:lpstr>Office Theme</vt:lpstr>
      <vt:lpstr>Java Programming, 9e   Chapter 2  </vt:lpstr>
      <vt:lpstr>Objectives</vt:lpstr>
      <vt:lpstr>Declaring and Using Constants and Variables (1 of 4)</vt:lpstr>
      <vt:lpstr>Declaring and Using Constants and Variables (2 of 4)</vt:lpstr>
      <vt:lpstr>Declaring and Using Constants and Variables (3 of 4)</vt:lpstr>
      <vt:lpstr>Declaring and Using Constants and Variables (4 of 4)</vt:lpstr>
      <vt:lpstr>Declaring Variables (1 of 3)</vt:lpstr>
      <vt:lpstr>Declaring Variables (2 of 3)</vt:lpstr>
      <vt:lpstr>Declaring Variables (3 of 3)</vt:lpstr>
      <vt:lpstr>Declaring Named Constants (1 of 2)</vt:lpstr>
      <vt:lpstr>Declaring Named Constants (2 of 2)</vt:lpstr>
      <vt:lpstr>The Scope of Variables and Constants</vt:lpstr>
      <vt:lpstr>Concatenating Strings to Variables and Constants (1 of 3)</vt:lpstr>
      <vt:lpstr>Concatenating Strings to Variables and Constants (2 of 3)</vt:lpstr>
      <vt:lpstr>Concatenating Strings to Variables and Constants (3 of 3)</vt:lpstr>
      <vt:lpstr>Pitfall: Forgetting That a Variable Holds One Value at a Time</vt:lpstr>
      <vt:lpstr>Learning About Integer Data Types (1 of 2)</vt:lpstr>
      <vt:lpstr>Learning About Integer Data Types (2 of 2)</vt:lpstr>
      <vt:lpstr>Using the boolean Data Type (1 of 2)</vt:lpstr>
      <vt:lpstr>Using the boolean Data Type (2 of 2)</vt:lpstr>
      <vt:lpstr>Learning About Floating-Point Data Types (1 of 2)</vt:lpstr>
      <vt:lpstr>Learning About Floating-Point Data Types (2 of 2)</vt:lpstr>
      <vt:lpstr>Using the char Data Type (1 of 3)</vt:lpstr>
      <vt:lpstr>Using the char Data Type (2 of 3)</vt:lpstr>
      <vt:lpstr>Using the char Data Type (3 of 3)</vt:lpstr>
      <vt:lpstr>Using the Scanner Class to Accept Keyboard Input (1 of 3)</vt:lpstr>
      <vt:lpstr>Using the Scanner Class to Accept Keyboard Input (2 of 3)</vt:lpstr>
      <vt:lpstr>Using the Scanner Class to Accept Keyboard Input (3 of 3)</vt:lpstr>
      <vt:lpstr>Pitfall: Using nextLine() Following One of the Other Scanner Input Methods</vt:lpstr>
      <vt:lpstr>Using the JOptionPane Class to Accept GUI Input</vt:lpstr>
      <vt:lpstr>Using Input Dialog Boxes (1 of 5)</vt:lpstr>
      <vt:lpstr>Using Input Dialog Boxes (2 of 5)</vt:lpstr>
      <vt:lpstr>Using Input Dialog Boxes (3 of 5)</vt:lpstr>
      <vt:lpstr>Using Input Dialog Boxes (4 of 5)</vt:lpstr>
      <vt:lpstr>Using Input Dialog Boxes (5 of 5)</vt:lpstr>
      <vt:lpstr>Using Confirm Dialog Boxes (1 of 3)</vt:lpstr>
      <vt:lpstr>Using Confirm Dialog Boxes (2 of 3)</vt:lpstr>
      <vt:lpstr>Using Confirm Dialog Boxes (3 of 3)</vt:lpstr>
      <vt:lpstr>Performing Arithmetic Using Variables and Constants (1 of 2)</vt:lpstr>
      <vt:lpstr>Performing Arithmetic Using Variables and Constants (2 of 2)</vt:lpstr>
      <vt:lpstr>Associativity and Precedence</vt:lpstr>
      <vt:lpstr>Writing Arithmetic Statements Efficiently</vt:lpstr>
      <vt:lpstr>Pitfall: Not Understanding Imprecision in Floating-Point Numbers</vt:lpstr>
      <vt:lpstr>Understanding Type Conversion</vt:lpstr>
      <vt:lpstr>Automatic Type Conversion</vt:lpstr>
      <vt:lpstr>Explicit Type Conversions</vt:lpstr>
      <vt:lpstr>Don’t Do It (1 of 2)</vt:lpstr>
      <vt:lpstr>Don’t Do It (2 of 2)</vt:lpstr>
      <vt:lpstr>Summary (1 of 2)</vt:lpstr>
      <vt:lpstr>Summary (2 of 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2012-07-17T17:32:19Z</dcterms:created>
  <dcterms:modified xsi:type="dcterms:W3CDTF">2017-12-20T15:53:38Z</dcterms:modified>
</cp:coreProperties>
</file>