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160" r:id="rId1"/>
    <p:sldMasterId id="2147483865" r:id="rId2"/>
  </p:sldMasterIdLst>
  <p:notesMasterIdLst>
    <p:notesMasterId r:id="rId43"/>
  </p:notesMasterIdLst>
  <p:handoutMasterIdLst>
    <p:handoutMasterId r:id="rId44"/>
  </p:handoutMasterIdLst>
  <p:sldIdLst>
    <p:sldId id="556" r:id="rId3"/>
    <p:sldId id="257" r:id="rId4"/>
    <p:sldId id="510" r:id="rId5"/>
    <p:sldId id="518" r:id="rId6"/>
    <p:sldId id="545" r:id="rId7"/>
    <p:sldId id="519" r:id="rId8"/>
    <p:sldId id="511" r:id="rId9"/>
    <p:sldId id="521" r:id="rId10"/>
    <p:sldId id="522" r:id="rId11"/>
    <p:sldId id="557" r:id="rId12"/>
    <p:sldId id="512" r:id="rId13"/>
    <p:sldId id="523" r:id="rId14"/>
    <p:sldId id="513" r:id="rId15"/>
    <p:sldId id="524" r:id="rId16"/>
    <p:sldId id="525" r:id="rId17"/>
    <p:sldId id="526" r:id="rId18"/>
    <p:sldId id="527" r:id="rId19"/>
    <p:sldId id="528" r:id="rId20"/>
    <p:sldId id="550" r:id="rId21"/>
    <p:sldId id="514" r:id="rId22"/>
    <p:sldId id="530" r:id="rId23"/>
    <p:sldId id="531" r:id="rId24"/>
    <p:sldId id="532" r:id="rId25"/>
    <p:sldId id="552" r:id="rId26"/>
    <p:sldId id="551" r:id="rId27"/>
    <p:sldId id="515" r:id="rId28"/>
    <p:sldId id="534" r:id="rId29"/>
    <p:sldId id="516" r:id="rId30"/>
    <p:sldId id="547" r:id="rId31"/>
    <p:sldId id="536" r:id="rId32"/>
    <p:sldId id="537" r:id="rId33"/>
    <p:sldId id="538" r:id="rId34"/>
    <p:sldId id="553" r:id="rId35"/>
    <p:sldId id="558" r:id="rId36"/>
    <p:sldId id="540" r:id="rId37"/>
    <p:sldId id="541" r:id="rId38"/>
    <p:sldId id="554" r:id="rId39"/>
    <p:sldId id="549" r:id="rId40"/>
    <p:sldId id="508" r:id="rId41"/>
    <p:sldId id="54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C91"/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21" autoAdjust="0"/>
    <p:restoredTop sz="94507" autoAdjust="0"/>
  </p:normalViewPr>
  <p:slideViewPr>
    <p:cSldViewPr>
      <p:cViewPr>
        <p:scale>
          <a:sx n="60" d="100"/>
          <a:sy n="60" d="100"/>
        </p:scale>
        <p:origin x="-499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F2DFBD7-9CD1-4C59-9536-EE0B50E94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76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2659E8-F931-4ADF-9212-A3157EA71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56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914899-19BD-43C9-A81D-40E17D58988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B99539-EED4-4BC9-9D5F-8285446165A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423FA7-6871-478A-88FB-8335CA2B14A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A8B470-5AEB-4C13-9935-4B1F0157A88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75C690-F8CC-47B9-8D0C-DE7044E4A2B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580F12-D81C-4D91-8CBC-41212EF9CB8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41EE86-EF14-453A-A326-F25B70AEFE8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163428-9FD7-4E34-8F6F-E98E4340CC2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BBBD65-BA7C-43CA-812A-F6D69AFB43B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1EB5C6-B817-4CCB-BAF2-62B810C0850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641D95-2D42-4E1E-B0C8-4A11B9CAFE2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84F476-47ED-49AA-B9BA-B94F3D1D65F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570208-351A-40A3-85B2-2587E540DD4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1B7364-5BA7-429E-927C-203BA0A601E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DA947E-1499-4673-925C-47C44C14629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4B17F4-4688-4EEE-A4AD-4A701B38EBE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210C2D-8C22-4DCB-9C07-23EE743498D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630205-CB4D-45D1-9E95-74E0E290C25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8FBDD0-C085-4DDE-A397-62FF9D57D3E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0BB45D-422F-4B17-AD8F-0CE99EBF98C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497C7F-29BA-4520-AC51-114E6261669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6F2FC4-8E9D-4AC9-9757-BB1DE7F39E2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E54C5B-4D42-42D7-A46F-CCA5544EB8B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66ED62-1DD3-4F5B-845E-117BC40CF64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273BDE-4BD5-4DAF-8681-28221D2CCAA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E085AF-6826-4F4C-905F-00282AD0A5A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E085AF-6826-4F4C-905F-00282AD0A5A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8C03C6-7F39-4C09-9E02-461BBC16F9A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A37B49-4351-4EBA-B337-5AFD8029DF5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FB9F36-5A67-4492-8872-E14E0170AE3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1FBA00-A8D6-43D0-BC59-78C326A5ABD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46A2E6-B7DC-4722-9ED7-FB85A228C53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BE6C82-079D-4623-881F-4676E74A740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363311-7BD2-41CD-B7A3-5DAA86C8609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340D4A-2226-48AB-9CDF-8866A51A1D9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DDFB94-1F08-4DFD-ACDE-DC3E464D934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4FE3DA-9F39-441B-843E-2371B047898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BDE74A-4770-4CDA-8F64-46DF1548284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914899-19BD-43C9-A81D-40E17D58988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39AD6-26CD-412E-BAD6-CC83E1DCB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F4A97-7E51-4DAA-BB6F-5CD73E50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1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83CE9-0971-4D51-BDD4-42A93758E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9F37-E888-4756-B16A-8C97B7BCE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8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90BC0-6FD8-4E99-AD91-CA77B1881B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3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865FA-0A9B-4937-886F-2544491A7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387AE-0C2C-4A2B-878A-505E1B43F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8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8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1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0E4C1-24CF-48D6-99F9-6A3942F438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5C056-2E70-4586-80B0-6F64D423CF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3A0D5-55BD-4E1E-9603-BC0B33C833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7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7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64C25EC-DE8C-44C5-8567-885CB3B13A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36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2127"/>
            <a:ext cx="7747000" cy="2227597"/>
          </a:xfrm>
        </p:spPr>
        <p:txBody>
          <a:bodyPr/>
          <a:lstStyle/>
          <a:p>
            <a:r>
              <a:rPr lang="en-US" altLang="en-US" sz="3400" dirty="0" smtClean="0"/>
              <a:t>Java Programming, 9e</a:t>
            </a:r>
            <a:br>
              <a:rPr lang="en-US" altLang="en-US" sz="3400" dirty="0" smtClean="0"/>
            </a:b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Chapter 7</a:t>
            </a:r>
            <a:br>
              <a:rPr lang="en-US" altLang="en-US" sz="3400" dirty="0" smtClean="0"/>
            </a:br>
            <a:endParaRPr lang="en-US" altLang="en-US" sz="3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526298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</a:rPr>
              <a:t>Characters, Strings, and the StringBuilder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9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r>
              <a:rPr lang="en-US" altLang="en-US" sz="3600" dirty="0"/>
              <a:t>Using </a:t>
            </a:r>
            <a:r>
              <a:rPr lang="en-US" altLang="en-US" sz="3600" dirty="0">
                <a:cs typeface="Courier New" pitchFamily="49" charset="0"/>
              </a:rPr>
              <a:t>Character</a:t>
            </a:r>
            <a:r>
              <a:rPr lang="en-US" altLang="en-US" sz="3600" dirty="0"/>
              <a:t> Class Methods </a:t>
            </a:r>
            <a:r>
              <a:rPr lang="en-US" altLang="en-US" sz="3600" dirty="0" smtClean="0"/>
              <a:t>(4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4)</a:t>
            </a:r>
            <a:endParaRPr lang="en-US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3" name="Content Placeholder 2" descr="Figure 7-3: The CharacterInfo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27" y="1843084"/>
            <a:ext cx="7151746" cy="3171833"/>
          </a:xfrm>
        </p:spPr>
      </p:pic>
    </p:spTree>
    <p:extLst>
      <p:ext uri="{BB962C8B-B14F-4D97-AF65-F5344CB8AC3E}">
        <p14:creationId xmlns:p14="http://schemas.microsoft.com/office/powerpoint/2010/main" val="33951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07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Literal string</a:t>
            </a:r>
          </a:p>
          <a:p>
            <a:pPr lvl="1" eaLnBrk="1" hangingPunct="1"/>
            <a:r>
              <a:rPr lang="en-US" altLang="en-US" dirty="0" smtClean="0"/>
              <a:t>A sequence of characters enclosed within double quotation marks</a:t>
            </a:r>
          </a:p>
          <a:p>
            <a:pPr lvl="1" eaLnBrk="1" hangingPunct="1"/>
            <a:r>
              <a:rPr lang="en-US" altLang="en-US" dirty="0" smtClean="0"/>
              <a:t>An unnamed object, or </a:t>
            </a:r>
            <a:r>
              <a:rPr lang="en-US" altLang="en-US" b="1" dirty="0" smtClean="0"/>
              <a:t>anonymous object</a:t>
            </a:r>
            <a:r>
              <a:rPr lang="en-US" altLang="en-US" dirty="0" smtClean="0"/>
              <a:t>,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b="1" dirty="0" smtClean="0"/>
              <a:t> variable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 named object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/>
              <a:t>Class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Defined 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java.lang.String</a:t>
            </a:r>
          </a:p>
          <a:p>
            <a:pPr lvl="1" eaLnBrk="1" hangingPunct="1"/>
            <a:r>
              <a:rPr lang="en-US" altLang="en-US" dirty="0" smtClean="0"/>
              <a:t>Automatically imported into every program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Declaring and Comparing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 Objects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093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Declare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variable</a:t>
            </a:r>
          </a:p>
          <a:p>
            <a:pPr lvl="1" eaLnBrk="1" hangingPunct="1"/>
            <a:r>
              <a:rPr lang="en-US" altLang="en-US" dirty="0" smtClean="0">
                <a:cs typeface="Courier New" pitchFamily="49" charset="0"/>
              </a:rPr>
              <a:t>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itself is distinct from the variable used to refer to it</a:t>
            </a:r>
          </a:p>
          <a:p>
            <a:pPr eaLnBrk="1" hangingPunct="1"/>
            <a:r>
              <a:rPr lang="en-US" altLang="en-US" dirty="0" smtClean="0"/>
              <a:t>Create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object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String aGreeting = new String("Hello");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String aGreeting = "Hello";</a:t>
            </a:r>
          </a:p>
          <a:p>
            <a:pPr lvl="1" eaLnBrk="1" hangingPunct="1"/>
            <a:r>
              <a:rPr lang="en-US" altLang="en-US" dirty="0" smtClean="0"/>
              <a:t>You can create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object without: </a:t>
            </a:r>
          </a:p>
          <a:p>
            <a:pPr lvl="2" eaLnBrk="1" hangingPunct="1"/>
            <a:r>
              <a:rPr lang="en-US" altLang="en-US" dirty="0" smtClean="0"/>
              <a:t>Using 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Explicitly calling the class constructor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Declaring and Comparing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 Objects (2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569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is a class</a:t>
            </a:r>
          </a:p>
          <a:p>
            <a:pPr lvl="1" eaLnBrk="1" hangingPunct="1"/>
            <a:r>
              <a:rPr lang="en-US" altLang="en-US" dirty="0" smtClean="0"/>
              <a:t>Each created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is a class object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variable name</a:t>
            </a:r>
          </a:p>
          <a:p>
            <a:pPr lvl="1" eaLnBrk="1" hangingPunct="1"/>
            <a:r>
              <a:rPr lang="en-US" altLang="en-US" dirty="0" smtClean="0"/>
              <a:t>A reference variable</a:t>
            </a:r>
          </a:p>
          <a:p>
            <a:pPr lvl="1" eaLnBrk="1" hangingPunct="1"/>
            <a:r>
              <a:rPr lang="en-US" altLang="en-US" dirty="0" smtClean="0"/>
              <a:t>Refers to a location in memory</a:t>
            </a:r>
          </a:p>
          <a:p>
            <a:pPr lvl="2" eaLnBrk="1" hangingPunct="1"/>
            <a:r>
              <a:rPr lang="en-US" altLang="en-US" dirty="0" smtClean="0"/>
              <a:t>Rather than to a particular value</a:t>
            </a:r>
          </a:p>
          <a:p>
            <a:pPr eaLnBrk="1" hangingPunct="1"/>
            <a:r>
              <a:rPr lang="en-US" altLang="en-US" dirty="0" smtClean="0"/>
              <a:t>Assign a new value to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 dirty="0" smtClean="0"/>
              <a:t>The address held by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is altered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Comparing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 Values (1 of 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7-5: Contents of aGreeting at declaration and after an assignmen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53272"/>
            <a:ext cx="6172200" cy="4551457"/>
          </a:xfrm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r>
              <a:rPr lang="en-US" altLang="en-US" sz="3600" dirty="0" smtClean="0"/>
              <a:t>Comparing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 Values (2 </a:t>
            </a:r>
            <a:r>
              <a:rPr lang="en-US" altLang="en-US" sz="3600" dirty="0"/>
              <a:t>of 6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Immutable</a:t>
            </a:r>
          </a:p>
          <a:p>
            <a:pPr lvl="1" eaLnBrk="1" hangingPunct="1"/>
            <a:r>
              <a:rPr lang="en-US" altLang="en-US" dirty="0" smtClean="0"/>
              <a:t>Objects that cannot be changed, such as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r>
              <a:rPr lang="en-US" altLang="en-US" dirty="0" smtClean="0"/>
              <a:t>Making simple comparisons between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 o</a:t>
            </a:r>
            <a:r>
              <a:rPr lang="en-US" altLang="en-US" dirty="0" smtClean="0"/>
              <a:t>ften produces misleading results</a:t>
            </a:r>
          </a:p>
          <a:p>
            <a:pPr eaLnBrk="1" hangingPunct="1"/>
            <a:r>
              <a:rPr lang="en-US" altLang="en-US" dirty="0" smtClean="0"/>
              <a:t>Comparing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</a:t>
            </a:r>
            <a:r>
              <a:rPr lang="en-US" altLang="en-US" dirty="0" smtClean="0"/>
              <a:t> 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dirty="0" smtClean="0"/>
              <a:t> operator</a:t>
            </a:r>
          </a:p>
          <a:p>
            <a:pPr lvl="1" eaLnBrk="1" hangingPunct="1"/>
            <a:r>
              <a:rPr lang="en-US" altLang="en-US" dirty="0" smtClean="0"/>
              <a:t>Compares memory addresses, not values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r>
              <a:rPr lang="en-US" altLang="en-US" sz="3600" dirty="0" smtClean="0"/>
              <a:t>Comparing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 Values (3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078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b="1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Evaluates the contents of two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objects to determine if they are equivalent</a:t>
            </a:r>
          </a:p>
          <a:p>
            <a:pPr lvl="1" eaLnBrk="1" hangingPunct="1"/>
            <a:r>
              <a:rPr lang="en-US" altLang="en-US" dirty="0" smtClean="0"/>
              <a:t>Returns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 smtClean="0"/>
              <a:t> if objects have identical contents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public boolean equals(String s)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equalsIgnoreCase()</a:t>
            </a:r>
            <a:r>
              <a:rPr lang="en-US" altLang="en-US" b="1" dirty="0" smtClean="0"/>
              <a:t> method</a:t>
            </a:r>
          </a:p>
          <a:p>
            <a:pPr lvl="1" eaLnBrk="1" hangingPunct="1"/>
            <a:r>
              <a:rPr lang="en-US" altLang="en-US" dirty="0" smtClean="0"/>
              <a:t>Ignores case when determining if two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</a:t>
            </a:r>
            <a:r>
              <a:rPr lang="en-US" altLang="en-US" dirty="0" smtClean="0"/>
              <a:t> are equivalent</a:t>
            </a:r>
          </a:p>
          <a:p>
            <a:pPr lvl="1" eaLnBrk="1" hangingPunct="1"/>
            <a:r>
              <a:rPr lang="en-US" altLang="en-US" dirty="0" smtClean="0"/>
              <a:t>Useful when users type responses to prompts in programs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r>
              <a:rPr lang="en-US" altLang="en-US" sz="3600" dirty="0" smtClean="0"/>
              <a:t>Comparing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 Values (4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7-6: The CompareStrings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3" y="1569244"/>
            <a:ext cx="6816355" cy="3719512"/>
          </a:xfr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sz="3600" dirty="0" smtClean="0"/>
              <a:t>Comparing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 Values (5 </a:t>
            </a:r>
            <a:r>
              <a:rPr lang="en-US" altLang="en-US" sz="3600" dirty="0"/>
              <a:t>of 6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7118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compareTo()</a:t>
            </a:r>
            <a:r>
              <a:rPr lang="en-US" b="1" dirty="0" smtClean="0"/>
              <a:t> method</a:t>
            </a:r>
          </a:p>
          <a:p>
            <a:pPr lvl="1" eaLnBrk="1" hangingPunct="1">
              <a:defRPr/>
            </a:pPr>
            <a:r>
              <a:rPr lang="en-US" dirty="0" smtClean="0"/>
              <a:t>Compares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cs typeface="Courier New" pitchFamily="49" charset="0"/>
              </a:rPr>
              <a:t>s</a:t>
            </a:r>
            <a:r>
              <a:rPr lang="en-US" dirty="0" smtClean="0"/>
              <a:t> and returns:</a:t>
            </a:r>
          </a:p>
          <a:p>
            <a:pPr lvl="2" eaLnBrk="1" hangingPunct="1">
              <a:defRPr/>
            </a:pPr>
            <a:r>
              <a:rPr lang="en-US" dirty="0" smtClean="0"/>
              <a:t>Zero: If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+mj-lt"/>
                <a:cs typeface="Courier New" pitchFamily="49" charset="0"/>
              </a:rPr>
              <a:t>s</a:t>
            </a:r>
            <a:r>
              <a:rPr lang="en-US" dirty="0" smtClean="0"/>
              <a:t> refer to the same value</a:t>
            </a:r>
          </a:p>
          <a:p>
            <a:pPr lvl="2" eaLnBrk="1" hangingPunct="1">
              <a:defRPr/>
            </a:pPr>
            <a:r>
              <a:rPr lang="en-US" dirty="0" smtClean="0"/>
              <a:t>Negative number: If the calling object is “less than” the argument</a:t>
            </a:r>
          </a:p>
          <a:p>
            <a:pPr lvl="2" eaLnBrk="1" hangingPunct="1">
              <a:defRPr/>
            </a:pPr>
            <a:r>
              <a:rPr lang="en-US" dirty="0" smtClean="0"/>
              <a:t>Positive number: If the calling object is “more than” the argument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if (aWord.compareTo(anotherWord) &lt; 0)</a:t>
            </a:r>
          </a:p>
          <a:p>
            <a:pPr lvl="1" eaLnBrk="1" hangingPunct="1"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r>
              <a:rPr lang="en-US" altLang="en-US" sz="3600" dirty="0" smtClean="0"/>
              <a:t>Comparing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 Values (6 </a:t>
            </a:r>
            <a:r>
              <a:rPr lang="en-US" altLang="en-US" sz="3600" dirty="0"/>
              <a:t>of 6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569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Empty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s</a:t>
            </a:r>
          </a:p>
          <a:p>
            <a:pPr eaLnBrk="1" hangingPunct="1">
              <a:defRPr/>
            </a:pPr>
            <a:r>
              <a:rPr lang="en-US" dirty="0" smtClean="0"/>
              <a:t>Reference a memory address with no characters</a:t>
            </a:r>
          </a:p>
          <a:p>
            <a:pPr lvl="1" eaLnBrk="1" hangingPunct="1">
              <a:defRPr/>
            </a:pPr>
            <a:r>
              <a:rPr lang="en-US" dirty="0" smtClean="0"/>
              <a:t>Can be used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methods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 String</a:t>
            </a:r>
            <a:r>
              <a:rPr lang="en-US" b="1" dirty="0" smtClean="0">
                <a:latin typeface="+mj-lt"/>
                <a:cs typeface="Courier New" pitchFamily="49" charset="0"/>
              </a:rPr>
              <a:t>s</a:t>
            </a:r>
          </a:p>
          <a:p>
            <a:pPr lvl="1" eaLnBrk="1" hangingPunct="1">
              <a:defRPr/>
            </a:pPr>
            <a:r>
              <a:rPr lang="en-US" dirty="0" smtClean="0">
                <a:cs typeface="Courier New" pitchFamily="49" charset="0"/>
              </a:rPr>
              <a:t>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Java keyword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cs typeface="Courier New" pitchFamily="49" charset="0"/>
              </a:rPr>
              <a:t>s</a:t>
            </a:r>
            <a:r>
              <a:rPr lang="en-US" dirty="0" smtClean="0"/>
              <a:t> are set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by default</a:t>
            </a:r>
          </a:p>
          <a:p>
            <a:pPr lvl="1" eaLnBrk="1" hangingPunct="1">
              <a:defRPr/>
            </a:pPr>
            <a:r>
              <a:rPr lang="en-US" dirty="0" smtClean="0"/>
              <a:t>Cannot be used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methods</a:t>
            </a: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Empty and </a:t>
            </a:r>
            <a:r>
              <a:rPr lang="en-US" altLang="en-US" sz="3600" dirty="0" smtClean="0">
                <a:cs typeface="Courier New" pitchFamily="49" charset="0"/>
              </a:rPr>
              <a:t>null</a:t>
            </a:r>
            <a:r>
              <a:rPr lang="en-US" altLang="en-US" sz="3600" dirty="0" smtClean="0"/>
              <a:t>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997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Identify string data problems</a:t>
            </a:r>
          </a:p>
          <a:p>
            <a:pPr eaLnBrk="1" hangingPunct="1"/>
            <a:r>
              <a:rPr lang="en-US" altLang="en-US" dirty="0" smtClean="0"/>
              <a:t>Use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 dirty="0" smtClean="0"/>
              <a:t> class methods</a:t>
            </a:r>
          </a:p>
          <a:p>
            <a:pPr eaLnBrk="1" hangingPunct="1"/>
            <a:r>
              <a:rPr lang="en-US" altLang="en-US" dirty="0" smtClean="0"/>
              <a:t>Declare and compare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objects</a:t>
            </a:r>
          </a:p>
          <a:p>
            <a:pPr eaLnBrk="1" hangingPunct="1"/>
            <a:r>
              <a:rPr lang="en-US" altLang="en-US" dirty="0" smtClean="0"/>
              <a:t>Use other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methods</a:t>
            </a:r>
          </a:p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altLang="en-US" dirty="0" smtClean="0"/>
              <a:t> classes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565591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toUpperCase()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toLowerCase()</a:t>
            </a:r>
            <a:r>
              <a:rPr lang="en-US" altLang="en-US" dirty="0" smtClean="0"/>
              <a:t> methods</a:t>
            </a:r>
          </a:p>
          <a:p>
            <a:pPr lvl="1" eaLnBrk="1" hangingPunct="1"/>
            <a:r>
              <a:rPr lang="en-US" altLang="en-US" dirty="0" smtClean="0"/>
              <a:t>Convert any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to its uppercase or lowercase equivalent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altLang="en-US" b="1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Returns the length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indexOf()</a:t>
            </a:r>
            <a:r>
              <a:rPr lang="en-US" altLang="en-US" b="1" dirty="0"/>
              <a:t> method </a:t>
            </a:r>
          </a:p>
          <a:p>
            <a:pPr lvl="1"/>
            <a:r>
              <a:rPr lang="en-US" altLang="en-US" dirty="0"/>
              <a:t>Determines whether a specific character occurs within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/>
            <a:r>
              <a:rPr lang="en-US" altLang="en-US" dirty="0"/>
              <a:t>Returns the position of the character</a:t>
            </a:r>
          </a:p>
          <a:p>
            <a:pPr lvl="1"/>
            <a:r>
              <a:rPr lang="en-US" altLang="en-US" dirty="0"/>
              <a:t>The first position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is zero</a:t>
            </a:r>
          </a:p>
          <a:p>
            <a:pPr lvl="1"/>
            <a:r>
              <a:rPr lang="en-US" altLang="en-US" dirty="0"/>
              <a:t>The return value is –1 if the character does not exist in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2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a Variety of </a:t>
            </a:r>
            <a:r>
              <a:rPr lang="en-US" altLang="en-US" sz="3600" dirty="0" smtClean="0">
                <a:cs typeface="Courier New" pitchFamily="49" charset="0"/>
              </a:rPr>
              <a:t>String</a:t>
            </a:r>
            <a:r>
              <a:rPr lang="en-US" altLang="en-US" sz="3600" dirty="0" smtClean="0"/>
              <a:t> Methods (1 of 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7598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charAt()</a:t>
            </a:r>
            <a:r>
              <a:rPr lang="en-US" altLang="en-US" b="1" dirty="0" smtClean="0"/>
              <a:t> method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Requires an integer argument </a:t>
            </a:r>
          </a:p>
          <a:p>
            <a:pPr lvl="1" eaLnBrk="1" hangingPunct="1"/>
            <a:r>
              <a:rPr lang="en-US" altLang="en-US" dirty="0" smtClean="0"/>
              <a:t>Indicates the position of the character that the method returns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endsWith()</a:t>
            </a:r>
            <a:r>
              <a:rPr lang="en-US" altLang="en-US" b="1" dirty="0" smtClean="0"/>
              <a:t> method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startsWith()</a:t>
            </a:r>
            <a:r>
              <a:rPr lang="en-US" altLang="en-US" b="1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Each takes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argument</a:t>
            </a:r>
          </a:p>
          <a:p>
            <a:pPr lvl="1" eaLnBrk="1" hangingPunct="1"/>
            <a:r>
              <a:rPr lang="en-US" altLang="en-US" dirty="0" smtClean="0"/>
              <a:t>Return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en-US" dirty="0" smtClean="0"/>
              <a:t> if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object does or does not end or start with the specified argument, respectively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2"/>
            <a:ext cx="8026400" cy="475066"/>
          </a:xfrm>
        </p:spPr>
        <p:txBody>
          <a:bodyPr/>
          <a:lstStyle/>
          <a:p>
            <a:r>
              <a:rPr lang="en-US" altLang="en-US" sz="3600" dirty="0"/>
              <a:t>Using a Variety of </a:t>
            </a:r>
            <a:r>
              <a:rPr lang="en-US" altLang="en-US" sz="3600" dirty="0">
                <a:cs typeface="Courier New" pitchFamily="49" charset="0"/>
              </a:rPr>
              <a:t>String</a:t>
            </a:r>
            <a:r>
              <a:rPr lang="en-US" altLang="en-US" sz="3600" dirty="0"/>
              <a:t> Methods </a:t>
            </a:r>
            <a:r>
              <a:rPr lang="en-US" altLang="en-US" sz="3600" dirty="0" smtClean="0"/>
              <a:t>(2 </a:t>
            </a:r>
            <a:r>
              <a:rPr lang="en-US" altLang="en-US" sz="3600" dirty="0"/>
              <a:t>of 6)</a:t>
            </a:r>
            <a:endParaRPr lang="en-US" altLang="en-US" sz="3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9038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replace()</a:t>
            </a:r>
            <a:r>
              <a:rPr lang="en-US" altLang="en-US" b="1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Replaces all occurrences of some character within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altLang="en-US" b="1" dirty="0" smtClean="0"/>
              <a:t> method</a:t>
            </a:r>
          </a:p>
          <a:p>
            <a:pPr lvl="1" eaLnBrk="1" hangingPunct="1"/>
            <a:r>
              <a:rPr lang="en-US" altLang="en-US" dirty="0" smtClean="0"/>
              <a:t>Not part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class</a:t>
            </a:r>
          </a:p>
          <a:p>
            <a:pPr lvl="1" eaLnBrk="1" hangingPunct="1"/>
            <a:r>
              <a:rPr lang="en-US" altLang="en-US" dirty="0" smtClean="0"/>
              <a:t>Converts any object to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 dirty="0" smtClean="0"/>
              <a:t>Converts primitive data types 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String theString;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int someInt = 4;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theString = Integer.toString(someInt);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2"/>
            <a:ext cx="8026400" cy="475066"/>
          </a:xfrm>
        </p:spPr>
        <p:txBody>
          <a:bodyPr/>
          <a:lstStyle/>
          <a:p>
            <a:r>
              <a:rPr lang="en-US" altLang="en-US" sz="3600" dirty="0"/>
              <a:t>Using a Variety of </a:t>
            </a:r>
            <a:r>
              <a:rPr lang="en-US" altLang="en-US" sz="3600" dirty="0">
                <a:cs typeface="Courier New" pitchFamily="49" charset="0"/>
              </a:rPr>
              <a:t>String</a:t>
            </a:r>
            <a:r>
              <a:rPr lang="en-US" altLang="en-US" sz="3600" dirty="0"/>
              <a:t> Methods </a:t>
            </a:r>
            <a:r>
              <a:rPr lang="en-US" altLang="en-US" sz="3600" dirty="0" smtClean="0"/>
              <a:t>(3 </a:t>
            </a:r>
            <a:r>
              <a:rPr lang="en-US" altLang="en-US" sz="3600" dirty="0"/>
              <a:t>of 6)</a:t>
            </a:r>
            <a:endParaRPr lang="en-US" altLang="en-US" sz="3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94877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Concatenation</a:t>
            </a:r>
          </a:p>
          <a:p>
            <a:pPr lvl="1" eaLnBrk="1" hangingPunct="1"/>
            <a:r>
              <a:rPr lang="en-US" altLang="en-US" dirty="0" smtClean="0"/>
              <a:t>Join a simple variable to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String aString = "My age is " + myAge;</a:t>
            </a:r>
          </a:p>
          <a:p>
            <a:pPr lvl="1" eaLnBrk="1" hangingPunct="1"/>
            <a:r>
              <a:rPr lang="en-US" altLang="en-US" dirty="0" smtClean="0"/>
              <a:t>Use the + operator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altLang="en-US" b="1" dirty="0"/>
              <a:t> method</a:t>
            </a:r>
          </a:p>
          <a:p>
            <a:pPr lvl="1"/>
            <a:r>
              <a:rPr lang="en-US" altLang="en-US" dirty="0"/>
              <a:t>Extracts part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/>
            <a:r>
              <a:rPr lang="en-US" altLang="en-US" dirty="0"/>
              <a:t>Takes two integer arguments</a:t>
            </a:r>
          </a:p>
          <a:p>
            <a:pPr lvl="2"/>
            <a:r>
              <a:rPr lang="en-US" altLang="en-US" dirty="0"/>
              <a:t>Start position</a:t>
            </a:r>
          </a:p>
          <a:p>
            <a:pPr lvl="2"/>
            <a:r>
              <a:rPr lang="en-US" altLang="en-US" dirty="0"/>
              <a:t>End position</a:t>
            </a:r>
          </a:p>
          <a:p>
            <a:pPr lvl="1"/>
            <a:r>
              <a:rPr lang="en-US" altLang="en-US" dirty="0"/>
              <a:t>The length of the extracted substring is the difference between the second integer and the first integer</a:t>
            </a:r>
          </a:p>
          <a:p>
            <a:pPr marL="228600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2"/>
            <a:ext cx="8026400" cy="475066"/>
          </a:xfrm>
        </p:spPr>
        <p:txBody>
          <a:bodyPr/>
          <a:lstStyle/>
          <a:p>
            <a:r>
              <a:rPr lang="en-US" altLang="en-US" sz="3600" dirty="0"/>
              <a:t>Using a Variety of </a:t>
            </a:r>
            <a:r>
              <a:rPr lang="en-US" altLang="en-US" sz="3600" dirty="0">
                <a:cs typeface="Courier New" pitchFamily="49" charset="0"/>
              </a:rPr>
              <a:t>String</a:t>
            </a:r>
            <a:r>
              <a:rPr lang="en-US" altLang="en-US" sz="3600" dirty="0"/>
              <a:t> Methods </a:t>
            </a:r>
            <a:r>
              <a:rPr lang="en-US" altLang="en-US" sz="3600" dirty="0" smtClean="0"/>
              <a:t>(4 </a:t>
            </a:r>
            <a:r>
              <a:rPr lang="en-US" altLang="en-US" sz="3600" dirty="0"/>
              <a:t>of 6)</a:t>
            </a:r>
            <a:endParaRPr lang="en-US" altLang="en-US" sz="3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7-8: The BusinessLetter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191000" cy="4699849"/>
          </a:xfr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2"/>
            <a:ext cx="8026400" cy="475066"/>
          </a:xfrm>
        </p:spPr>
        <p:txBody>
          <a:bodyPr/>
          <a:lstStyle/>
          <a:p>
            <a:r>
              <a:rPr lang="en-US" altLang="en-US" sz="3600" dirty="0"/>
              <a:t>Using a Variety of </a:t>
            </a:r>
            <a:r>
              <a:rPr lang="en-US" altLang="en-US" sz="3600" dirty="0">
                <a:cs typeface="Courier New" pitchFamily="49" charset="0"/>
              </a:rPr>
              <a:t>String</a:t>
            </a:r>
            <a:r>
              <a:rPr lang="en-US" altLang="en-US" sz="3600" dirty="0"/>
              <a:t> Methods </a:t>
            </a:r>
            <a:r>
              <a:rPr lang="en-US" altLang="en-US" sz="3600" dirty="0" smtClean="0"/>
              <a:t>(5 </a:t>
            </a:r>
            <a:r>
              <a:rPr lang="en-US" altLang="en-US" sz="3600" dirty="0"/>
              <a:t>of 6)</a:t>
            </a:r>
            <a:endParaRPr lang="en-US" altLang="en-US" sz="3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6693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regionMatches()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method</a:t>
            </a:r>
          </a:p>
          <a:p>
            <a:pPr lvl="1" eaLnBrk="1" hangingPunct="1"/>
            <a:r>
              <a:rPr lang="en-US" altLang="en-US" dirty="0" smtClean="0"/>
              <a:t>Two variants that can be used to test if two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regions are equal</a:t>
            </a:r>
          </a:p>
          <a:p>
            <a:pPr eaLnBrk="1" hangingPunct="1"/>
            <a:r>
              <a:rPr lang="en-US" altLang="en-US" dirty="0" smtClean="0"/>
              <a:t>A substring of the specified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object is compared to a substring of the other</a:t>
            </a:r>
          </a:p>
          <a:p>
            <a:pPr lvl="1" eaLnBrk="1" hangingPunct="1"/>
            <a:r>
              <a:rPr lang="en-US" altLang="en-US" dirty="0" smtClean="0"/>
              <a:t>If the substrings contain the same character sequence, then the expression is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altLang="en-US" dirty="0" smtClean="0"/>
              <a:t>Otherwise, the expression is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/>
            <a:r>
              <a:rPr lang="en-US" altLang="en-US" dirty="0" smtClean="0"/>
              <a:t>A second version uses an additional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dirty="0" smtClean="0"/>
              <a:t> argument</a:t>
            </a:r>
          </a:p>
          <a:p>
            <a:pPr lvl="1" eaLnBrk="1" hangingPunct="1"/>
            <a:r>
              <a:rPr lang="en-US" altLang="en-US" dirty="0" smtClean="0"/>
              <a:t>Determines whether case is ignored when comparing characters</a:t>
            </a: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62000" y="316842"/>
            <a:ext cx="8026400" cy="475066"/>
          </a:xfrm>
        </p:spPr>
        <p:txBody>
          <a:bodyPr/>
          <a:lstStyle/>
          <a:p>
            <a:r>
              <a:rPr lang="en-US" altLang="en-US" sz="3600" dirty="0"/>
              <a:t>Using a Variety of </a:t>
            </a:r>
            <a:r>
              <a:rPr lang="en-US" altLang="en-US" sz="3600" dirty="0">
                <a:cs typeface="Courier New" pitchFamily="49" charset="0"/>
              </a:rPr>
              <a:t>String</a:t>
            </a:r>
            <a:r>
              <a:rPr lang="en-US" altLang="en-US" sz="3600" dirty="0"/>
              <a:t> Methods </a:t>
            </a:r>
            <a:r>
              <a:rPr lang="en-US" altLang="en-US" sz="3600" dirty="0" smtClean="0"/>
              <a:t>(6 </a:t>
            </a:r>
            <a:r>
              <a:rPr lang="en-US" altLang="en-US" sz="3600" dirty="0"/>
              <a:t>of 6)</a:t>
            </a:r>
            <a:endParaRPr lang="en-US" altLang="en-US" sz="3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1418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b="1" dirty="0" smtClean="0"/>
              <a:t> class</a:t>
            </a:r>
          </a:p>
          <a:p>
            <a:pPr lvl="1" eaLnBrk="1" hangingPunct="1"/>
            <a:r>
              <a:rPr lang="en-US" altLang="en-US" dirty="0" smtClean="0"/>
              <a:t>Part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java.lang</a:t>
            </a:r>
          </a:p>
          <a:p>
            <a:pPr lvl="1" eaLnBrk="1" hangingPunct="1"/>
            <a:r>
              <a:rPr lang="en-US" altLang="en-US" dirty="0" smtClean="0"/>
              <a:t>Automatically imported into programs</a:t>
            </a:r>
          </a:p>
          <a:p>
            <a:pPr lvl="1" eaLnBrk="1" hangingPunct="1"/>
            <a:r>
              <a:rPr lang="en-US" altLang="en-US" dirty="0" smtClean="0"/>
              <a:t>Converts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to an integer</a:t>
            </a:r>
          </a:p>
          <a:p>
            <a:pPr lvl="1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parseInt()</a:t>
            </a:r>
            <a:r>
              <a:rPr lang="en-US" altLang="en-US" b="1" dirty="0" smtClean="0"/>
              <a:t> method</a:t>
            </a:r>
          </a:p>
          <a:p>
            <a:pPr lvl="2" eaLnBrk="1" hangingPunct="1"/>
            <a:r>
              <a:rPr lang="en-US" altLang="en-US" dirty="0" smtClean="0"/>
              <a:t>Takes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argument</a:t>
            </a:r>
          </a:p>
          <a:p>
            <a:pPr lvl="2" eaLnBrk="1" hangingPunct="1"/>
            <a:r>
              <a:rPr lang="en-US" altLang="en-US" dirty="0" smtClean="0"/>
              <a:t>Returns its integer value</a:t>
            </a:r>
          </a:p>
          <a:p>
            <a:pPr eaLnBrk="1" hangingPunct="1"/>
            <a:r>
              <a:rPr lang="en-US" altLang="en-US" b="1" dirty="0" smtClean="0"/>
              <a:t>Wrapper </a:t>
            </a:r>
          </a:p>
          <a:p>
            <a:pPr lvl="1" eaLnBrk="1" hangingPunct="1"/>
            <a:r>
              <a:rPr lang="en-US" altLang="en-US" dirty="0" smtClean="0"/>
              <a:t>A class or an object “wrapped around” a simpler element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Converting </a:t>
            </a:r>
            <a:r>
              <a:rPr lang="en-US" sz="3600" dirty="0" smtClean="0">
                <a:cs typeface="Courier New" pitchFamily="49" charset="0"/>
              </a:rPr>
              <a:t>String Objects</a:t>
            </a:r>
            <a:r>
              <a:rPr lang="en-US" sz="3600" dirty="0" smtClean="0"/>
              <a:t> to Numbers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903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dirty="0" smtClean="0"/>
              <a:t> class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valueOf()</a:t>
            </a:r>
            <a:r>
              <a:rPr lang="en-US" altLang="en-US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Converts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to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dirty="0" smtClean="0"/>
              <a:t> class object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dirty="0" smtClean="0"/>
              <a:t> class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intValue()</a:t>
            </a:r>
            <a:r>
              <a:rPr lang="en-US" altLang="en-US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Extracts the simple integer from its wrapper class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b="1" dirty="0" smtClean="0"/>
              <a:t> class</a:t>
            </a:r>
          </a:p>
          <a:p>
            <a:pPr lvl="1" eaLnBrk="1" hangingPunct="1"/>
            <a:r>
              <a:rPr lang="en-US" altLang="en-US" dirty="0" smtClean="0"/>
              <a:t>A wrapper class </a:t>
            </a:r>
          </a:p>
          <a:p>
            <a:pPr lvl="1" eaLnBrk="1" hangingPunct="1"/>
            <a:r>
              <a:rPr lang="en-US" altLang="en-US" dirty="0" smtClean="0"/>
              <a:t>Imported into programs automatically</a:t>
            </a:r>
          </a:p>
          <a:p>
            <a:pPr lvl="1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parseDouble()</a:t>
            </a:r>
            <a:r>
              <a:rPr lang="en-US" altLang="en-US" b="1" dirty="0" smtClean="0"/>
              <a:t> method</a:t>
            </a:r>
          </a:p>
          <a:p>
            <a:pPr lvl="2" eaLnBrk="1" hangingPunct="1"/>
            <a:r>
              <a:rPr lang="en-US" altLang="en-US" dirty="0" smtClean="0"/>
              <a:t>Takes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argument and returns its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dirty="0" smtClean="0"/>
              <a:t> value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Converting </a:t>
            </a:r>
            <a:r>
              <a:rPr lang="en-US" sz="3600" dirty="0" smtClean="0">
                <a:cs typeface="Courier New" pitchFamily="49" charset="0"/>
              </a:rPr>
              <a:t>String Objects</a:t>
            </a:r>
            <a:r>
              <a:rPr lang="en-US" sz="3600" dirty="0" smtClean="0"/>
              <a:t> to Numbers (2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19315"/>
          </a:xfrm>
        </p:spPr>
        <p:txBody>
          <a:bodyPr/>
          <a:lstStyle/>
          <a:p>
            <a:r>
              <a:rPr lang="en-US" dirty="0" smtClean="0"/>
              <a:t>The value of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is fixed </a:t>
            </a:r>
          </a:p>
          <a:p>
            <a:pPr lvl="1"/>
            <a:r>
              <a:rPr lang="en-US" dirty="0" smtClean="0"/>
              <a:t>After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is created, it is immutable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An alternative 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Used when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will be modified</a:t>
            </a:r>
          </a:p>
          <a:p>
            <a:pPr lvl="1"/>
            <a:r>
              <a:rPr lang="en-US" dirty="0" smtClean="0"/>
              <a:t>Can use anywhere you would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US" dirty="0" smtClean="0"/>
              <a:t>Part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 smtClean="0"/>
              <a:t> package </a:t>
            </a:r>
          </a:p>
          <a:p>
            <a:pPr lvl="1"/>
            <a:r>
              <a:rPr lang="en-US" dirty="0" smtClean="0"/>
              <a:t>Automatically imported into every program</a:t>
            </a:r>
          </a:p>
          <a:p>
            <a:pPr lvl="1"/>
            <a:endParaRPr lang="en-US" dirty="0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4"/>
            <a:ext cx="8026400" cy="945965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(1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</a:p>
          <a:p>
            <a:pPr lvl="1"/>
            <a:r>
              <a:rPr lang="en-US" altLang="en-US" dirty="0" smtClean="0"/>
              <a:t>More efficient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</a:p>
          <a:p>
            <a:pPr lvl="1"/>
            <a:r>
              <a:rPr lang="en-US" altLang="en-US" dirty="0" smtClean="0"/>
              <a:t>Thread safe</a:t>
            </a:r>
          </a:p>
          <a:p>
            <a:pPr lvl="1"/>
            <a:r>
              <a:rPr lang="en-US" altLang="en-US" dirty="0" smtClean="0"/>
              <a:t>Use in multithreaded programs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091"/>
            <a:ext cx="8026400" cy="962571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(2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Manipulating characters and groups of characters provides some challenges for the beginning Java programmer</a:t>
            </a:r>
          </a:p>
          <a:p>
            <a:pPr eaLnBrk="1" hangingPunct="1"/>
            <a:r>
              <a:rPr lang="en-US" altLang="en-US" dirty="0" smtClean="0">
                <a:cs typeface="Courier New" pitchFamily="49" charset="0"/>
              </a:rPr>
              <a:t>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is a class</a:t>
            </a:r>
          </a:p>
          <a:p>
            <a:pPr lvl="1" eaLnBrk="1" hangingPunct="1"/>
            <a:r>
              <a:rPr lang="en-US" altLang="en-US" dirty="0" smtClean="0"/>
              <a:t>Each created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is a class object</a:t>
            </a:r>
          </a:p>
          <a:p>
            <a:pPr lvl="1" eaLnBrk="1" hangingPunct="1"/>
            <a:r>
              <a:rPr lang="en-US" altLang="en-US" dirty="0" smtClean="0">
                <a:cs typeface="Courier New" pitchFamily="49" charset="0"/>
              </a:rPr>
              <a:t>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variable name is not a simple data type</a:t>
            </a:r>
          </a:p>
          <a:p>
            <a:pPr lvl="1" eaLnBrk="1" hangingPunct="1"/>
            <a:r>
              <a:rPr lang="en-US" altLang="en-US" b="1" dirty="0" smtClean="0"/>
              <a:t>Reference</a:t>
            </a:r>
          </a:p>
          <a:p>
            <a:pPr lvl="2" eaLnBrk="1" hangingPunct="1"/>
            <a:r>
              <a:rPr lang="en-US" altLang="en-US" dirty="0" smtClean="0"/>
              <a:t>A variable that holds a memory address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Understanding </a:t>
            </a:r>
            <a:r>
              <a:rPr lang="en-US" altLang="en-US" sz="3600" dirty="0" smtClean="0">
                <a:cs typeface="Courier New" panose="02070309020205020404" pitchFamily="49" charset="0"/>
              </a:rPr>
              <a:t>String</a:t>
            </a:r>
            <a:r>
              <a:rPr lang="en-US" altLang="en-US" sz="3600" dirty="0" smtClean="0"/>
              <a:t> Data Problems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25279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 smtClean="0"/>
              <a:t> object</a:t>
            </a:r>
          </a:p>
          <a:p>
            <a:pPr marL="2286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 eventString = new   StringBuilder ("Hello there");</a:t>
            </a:r>
          </a:p>
          <a:p>
            <a:pPr lvl="1"/>
            <a:r>
              <a:rPr lang="en-US" dirty="0" smtClean="0"/>
              <a:t>Must use: </a:t>
            </a:r>
          </a:p>
          <a:p>
            <a:pPr lvl="2"/>
            <a:r>
              <a:rPr lang="en-US" dirty="0" smtClean="0"/>
              <a:t>The keyword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lvl="2"/>
            <a:r>
              <a:rPr lang="en-US" dirty="0" smtClean="0"/>
              <a:t>The constructor name</a:t>
            </a:r>
          </a:p>
          <a:p>
            <a:pPr lvl="2"/>
            <a:r>
              <a:rPr lang="en-US" dirty="0" smtClean="0"/>
              <a:t>An initializing value between the constructor’s parentheses</a:t>
            </a:r>
          </a:p>
          <a:p>
            <a:pPr lvl="1"/>
            <a:endParaRPr lang="en-US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091"/>
            <a:ext cx="8026400" cy="962571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(3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02223"/>
          </a:xfrm>
        </p:spPr>
        <p:txBody>
          <a:bodyPr/>
          <a:lstStyle/>
          <a:p>
            <a:r>
              <a:rPr lang="en-US" altLang="en-US" dirty="0" smtClean="0"/>
              <a:t>Buffer</a:t>
            </a:r>
          </a:p>
          <a:p>
            <a:pPr lvl="1"/>
            <a:r>
              <a:rPr lang="en-US" altLang="en-US" dirty="0" smtClean="0"/>
              <a:t>A memory block</a:t>
            </a:r>
          </a:p>
          <a:p>
            <a:pPr lvl="1"/>
            <a:r>
              <a:rPr lang="en-US" altLang="en-US" dirty="0" smtClean="0"/>
              <a:t>Might or might not contain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might not occupy the entire buffer</a:t>
            </a:r>
          </a:p>
          <a:p>
            <a:pPr lvl="2"/>
            <a:r>
              <a:rPr lang="en-US" altLang="en-US" dirty="0" smtClean="0"/>
              <a:t>The length of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can be different from the length of the buffer</a:t>
            </a:r>
          </a:p>
          <a:p>
            <a:pPr lvl="1"/>
            <a:r>
              <a:rPr lang="en-US" altLang="en-US" dirty="0" smtClean="0"/>
              <a:t>Capacity</a:t>
            </a:r>
          </a:p>
          <a:p>
            <a:pPr lvl="2"/>
            <a:r>
              <a:rPr lang="en-US" altLang="en-US" dirty="0" smtClean="0"/>
              <a:t>The actual length of the buffer</a:t>
            </a:r>
          </a:p>
          <a:p>
            <a:pPr lvl="2"/>
            <a:endParaRPr lang="en-US" altLang="en-US" dirty="0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091"/>
            <a:ext cx="8026400" cy="962571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(4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48554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setLength() </a:t>
            </a:r>
            <a:r>
              <a:rPr lang="en-US" altLang="en-US" dirty="0" smtClean="0"/>
              <a:t>method</a:t>
            </a:r>
          </a:p>
          <a:p>
            <a:pPr lvl="1"/>
            <a:r>
              <a:rPr lang="en-US" altLang="en-US" dirty="0" smtClean="0"/>
              <a:t>Changes the length of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in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dirty="0" smtClean="0"/>
              <a:t> object</a:t>
            </a:r>
          </a:p>
          <a:p>
            <a:r>
              <a:rPr lang="en-US" altLang="en-US" dirty="0" smtClean="0"/>
              <a:t>length property </a:t>
            </a:r>
          </a:p>
          <a:p>
            <a:pPr lvl="1"/>
            <a:r>
              <a:rPr lang="en-US" altLang="en-US" dirty="0" smtClean="0"/>
              <a:t>An attribute of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dirty="0" smtClean="0"/>
              <a:t> class </a:t>
            </a:r>
          </a:p>
          <a:p>
            <a:pPr lvl="1"/>
            <a:r>
              <a:rPr lang="en-US" altLang="en-US" dirty="0" smtClean="0"/>
              <a:t>Identifies the number of characters in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contained in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 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capacity() </a:t>
            </a:r>
            <a:r>
              <a:rPr lang="en-US" altLang="en-US" dirty="0" smtClean="0"/>
              <a:t>method</a:t>
            </a:r>
          </a:p>
          <a:p>
            <a:pPr lvl="1"/>
            <a:r>
              <a:rPr lang="en-US" altLang="en-US" dirty="0" smtClean="0"/>
              <a:t>Finds the capacity of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dirty="0" smtClean="0"/>
              <a:t> object</a:t>
            </a:r>
          </a:p>
          <a:p>
            <a:pPr lvl="1"/>
            <a:endParaRPr lang="en-US" altLang="en-US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090"/>
            <a:ext cx="8026400" cy="962571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(5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7-12: The StringBuilderDemo application (continues)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1" y="1770063"/>
            <a:ext cx="7572558" cy="3317875"/>
          </a:xfr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090"/>
            <a:ext cx="8026400" cy="962571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(6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7-12: The StringBuilderDemo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4" y="1943100"/>
            <a:ext cx="7665493" cy="2971800"/>
          </a:xfr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091"/>
            <a:ext cx="8026400" cy="962571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(7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79222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StringBuilder objects</a:t>
            </a:r>
          </a:p>
          <a:p>
            <a:pPr lvl="1"/>
            <a:r>
              <a:rPr lang="en-US" altLang="en-US" dirty="0" smtClean="0"/>
              <a:t>Provides improved computer performance over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objects</a:t>
            </a:r>
          </a:p>
          <a:p>
            <a:pPr lvl="1"/>
            <a:r>
              <a:rPr lang="en-US" altLang="en-US" dirty="0" smtClean="0"/>
              <a:t>Can insert or append new contents into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 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dirty="0" smtClean="0"/>
              <a:t> constructors</a:t>
            </a:r>
          </a:p>
          <a:p>
            <a:pPr lvl="1"/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StringBuilder ()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StringBuilder (int capacity)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StringBuilder (String s)</a:t>
            </a:r>
          </a:p>
          <a:p>
            <a:pPr lvl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091"/>
            <a:ext cx="8026400" cy="962571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(8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041106"/>
          </a:xfrm>
        </p:spPr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method </a:t>
            </a:r>
          </a:p>
          <a:p>
            <a:pPr lvl="1"/>
            <a:r>
              <a:rPr lang="en-US" altLang="en-US" dirty="0" smtClean="0"/>
              <a:t>Adds characters to the end of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dirty="0" smtClean="0"/>
              <a:t> object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altLang="en-US" dirty="0" smtClean="0"/>
              <a:t> method </a:t>
            </a:r>
          </a:p>
          <a:p>
            <a:pPr lvl="1"/>
            <a:r>
              <a:rPr lang="en-US" altLang="en-US" dirty="0" smtClean="0"/>
              <a:t>Adds characters at a specific location within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dirty="0" smtClean="0"/>
              <a:t> object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setCharAt() </a:t>
            </a:r>
            <a:r>
              <a:rPr lang="en-US" altLang="en-US" dirty="0" smtClean="0"/>
              <a:t>method </a:t>
            </a:r>
          </a:p>
          <a:p>
            <a:pPr lvl="1"/>
            <a:r>
              <a:rPr lang="en-US" altLang="en-US" dirty="0" smtClean="0"/>
              <a:t>Changes a character at a specified position within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dirty="0" smtClean="0"/>
              <a:t> object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charAt() </a:t>
            </a:r>
            <a:r>
              <a:rPr lang="en-US" altLang="en-US" dirty="0" smtClean="0"/>
              <a:t>method</a:t>
            </a:r>
          </a:p>
          <a:p>
            <a:pPr lvl="1"/>
            <a:r>
              <a:rPr lang="en-US" altLang="en-US" dirty="0" smtClean="0"/>
              <a:t>Accepts an argument that is the offset of the character position from the beginning of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  <a:p>
            <a:pPr lvl="1"/>
            <a:r>
              <a:rPr lang="en-US" altLang="en-US" dirty="0" smtClean="0"/>
              <a:t>Returns the character at that position</a:t>
            </a:r>
          </a:p>
          <a:p>
            <a:endParaRPr lang="en-US" altLang="en-US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090"/>
            <a:ext cx="8026400" cy="962571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(9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7-14: The ConcatenationTimeComparison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648200" cy="4338321"/>
          </a:xfr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090"/>
            <a:ext cx="8026400" cy="962571"/>
          </a:xfrm>
        </p:spPr>
        <p:txBody>
          <a:bodyPr/>
          <a:lstStyle/>
          <a:p>
            <a:r>
              <a:rPr lang="en-US" sz="3600" dirty="0" smtClean="0"/>
              <a:t>Learning About the </a:t>
            </a:r>
            <a:r>
              <a:rPr lang="en-US" sz="3600" dirty="0" smtClean="0">
                <a:cs typeface="Courier New" panose="02070309020205020404" pitchFamily="49" charset="0"/>
              </a:rPr>
              <a:t>StringBuilder</a:t>
            </a:r>
            <a:r>
              <a:rPr lang="en-US" sz="3600" dirty="0" smtClean="0"/>
              <a:t> and </a:t>
            </a:r>
            <a:r>
              <a:rPr lang="en-US" sz="3600" dirty="0" smtClean="0">
                <a:cs typeface="Courier New" panose="02070309020205020404" pitchFamily="49" charset="0"/>
              </a:rPr>
              <a:t>StringBuffer</a:t>
            </a:r>
            <a:r>
              <a:rPr lang="en-US" sz="3600" dirty="0" smtClean="0"/>
              <a:t> Classes (10 of 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379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Don’t attempt to compare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</a:t>
            </a:r>
            <a:r>
              <a:rPr lang="en-US" altLang="en-US" dirty="0" smtClean="0"/>
              <a:t> using the standard comparison operators</a:t>
            </a:r>
          </a:p>
          <a:p>
            <a:pPr eaLnBrk="1" hangingPunct="1"/>
            <a:r>
              <a:rPr lang="en-US" altLang="en-US" dirty="0" smtClean="0"/>
              <a:t>Don’t forget that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startsWith()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endsWith()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replace()</a:t>
            </a:r>
            <a:r>
              <a:rPr lang="en-US" altLang="en-US" dirty="0" smtClean="0"/>
              <a:t> are case sensitive</a:t>
            </a:r>
          </a:p>
          <a:p>
            <a:pPr eaLnBrk="1" hangingPunct="1"/>
            <a:r>
              <a:rPr lang="en-US" altLang="en-US" dirty="0" smtClean="0"/>
              <a:t>Don’t forget to 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 smtClean="0"/>
              <a:t> operator and the constructor when declaring initialized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/>
              <a:t> objects</a:t>
            </a:r>
          </a:p>
          <a:p>
            <a:pPr eaLnBrk="1" hangingPunct="1"/>
            <a:r>
              <a:rPr lang="en-US" altLang="en-US" dirty="0" smtClean="0"/>
              <a:t>Don’t use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altLang="en-US" dirty="0" smtClean="0"/>
              <a:t> if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class will work as well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Don’t Do 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8713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variables </a:t>
            </a:r>
          </a:p>
          <a:p>
            <a:pPr lvl="1" eaLnBrk="1" hangingPunct="1"/>
            <a:r>
              <a:rPr lang="en-US" altLang="en-US" dirty="0" smtClean="0"/>
              <a:t>References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 dirty="0" smtClean="0"/>
              <a:t> class </a:t>
            </a:r>
          </a:p>
          <a:p>
            <a:pPr lvl="1" eaLnBrk="1" hangingPunct="1"/>
            <a:r>
              <a:rPr lang="en-US" altLang="en-US" dirty="0" smtClean="0"/>
              <a:t>Instances can hold a single character value</a:t>
            </a:r>
          </a:p>
          <a:p>
            <a:pPr eaLnBrk="1" hangingPunct="1"/>
            <a:r>
              <a:rPr lang="en-US" altLang="en-US" dirty="0" smtClean="0"/>
              <a:t>Each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class object</a:t>
            </a:r>
          </a:p>
          <a:p>
            <a:pPr lvl="1" eaLnBrk="1" hangingPunct="1"/>
            <a:r>
              <a:rPr lang="en-US" altLang="en-US" dirty="0" smtClean="0"/>
              <a:t>Is immutable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dirty="0" smtClean="0"/>
              <a:t> method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altLang="en-US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Converts any object to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Summary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235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Compare two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</a:t>
            </a:r>
            <a:r>
              <a:rPr lang="en-US" altLang="en-US" dirty="0" smtClean="0"/>
              <a:t> 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dirty="0" smtClean="0"/>
              <a:t> operator</a:t>
            </a:r>
          </a:p>
          <a:p>
            <a:pPr lvl="1" eaLnBrk="1" hangingPunct="1"/>
            <a:r>
              <a:rPr lang="en-US" altLang="en-US" dirty="0" smtClean="0"/>
              <a:t>Not comparing values</a:t>
            </a:r>
          </a:p>
          <a:p>
            <a:pPr lvl="1" eaLnBrk="1" hangingPunct="1"/>
            <a:r>
              <a:rPr lang="en-US" altLang="en-US" dirty="0" smtClean="0"/>
              <a:t>Comparing computer memory locations</a:t>
            </a:r>
          </a:p>
          <a:p>
            <a:pPr eaLnBrk="1" hangingPunct="1"/>
            <a:r>
              <a:rPr lang="en-US" altLang="en-US" dirty="0" smtClean="0"/>
              <a:t>Compare contents of memory locations more frequently than memory locations themselves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Understanding </a:t>
            </a:r>
            <a:r>
              <a:rPr lang="en-US" altLang="en-US" sz="3600" dirty="0" smtClean="0">
                <a:cs typeface="Courier New" panose="02070309020205020404" pitchFamily="49" charset="0"/>
              </a:rPr>
              <a:t>String</a:t>
            </a:r>
            <a:r>
              <a:rPr lang="en-US" altLang="en-US" sz="3600" dirty="0" smtClean="0"/>
              <a:t> Data Problems (2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21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Integer.parseInt()</a:t>
            </a:r>
            <a:r>
              <a:rPr lang="en-US" altLang="en-US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Takes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argument and returns an integer value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Double.parseDouble()</a:t>
            </a:r>
            <a:r>
              <a:rPr lang="en-US" altLang="en-US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Takes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argument and returns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dirty="0" smtClean="0"/>
              <a:t> value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class </a:t>
            </a:r>
          </a:p>
          <a:p>
            <a:pPr lvl="1" eaLnBrk="1" hangingPunct="1"/>
            <a:r>
              <a:rPr lang="en-US" altLang="en-US" dirty="0" smtClean="0"/>
              <a:t>Improves performance when a string’s contents must change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Summary (2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ure 7-1: The TryToCompareStrings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39" y="1715356"/>
            <a:ext cx="6593322" cy="3427288"/>
          </a:xfrm>
        </p:spPr>
      </p:pic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Understanding </a:t>
            </a:r>
            <a:r>
              <a:rPr lang="en-US" altLang="en-US" sz="3600" dirty="0" smtClean="0">
                <a:cs typeface="Courier New" panose="02070309020205020404" pitchFamily="49" charset="0"/>
              </a:rPr>
              <a:t>String</a:t>
            </a:r>
            <a:r>
              <a:rPr lang="en-US" altLang="en-US" sz="3600" dirty="0" smtClean="0"/>
              <a:t> Data Problems (3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9304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Classes to use when working with character data</a:t>
            </a:r>
          </a:p>
          <a:p>
            <a:pPr lvl="1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Character</a:t>
            </a:r>
          </a:p>
          <a:p>
            <a:pPr lvl="2" eaLnBrk="1" hangingPunct="1"/>
            <a:r>
              <a:rPr lang="en-US" altLang="en-US" dirty="0" smtClean="0"/>
              <a:t>Instances hold a single character value</a:t>
            </a:r>
          </a:p>
          <a:p>
            <a:pPr lvl="2" eaLnBrk="1" hangingPunct="1"/>
            <a:r>
              <a:rPr lang="en-US" altLang="en-US" dirty="0" smtClean="0"/>
              <a:t>Defines methods that can manipulate or inspect single-character data</a:t>
            </a:r>
          </a:p>
          <a:p>
            <a:pPr lvl="1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2" eaLnBrk="1" hangingPunct="1"/>
            <a:r>
              <a:rPr lang="en-US" altLang="en-US" dirty="0" smtClean="0"/>
              <a:t>A class for working with fixed-string data</a:t>
            </a:r>
          </a:p>
          <a:p>
            <a:pPr lvl="3" eaLnBrk="1" hangingPunct="1"/>
            <a:r>
              <a:rPr lang="en-US" altLang="en-US" dirty="0" smtClean="0"/>
              <a:t>Unchanging data composed of multiple characters</a:t>
            </a:r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>
                <a:cs typeface="Courier New" pitchFamily="49" charset="0"/>
              </a:rPr>
              <a:t>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StringBuffer</a:t>
            </a:r>
          </a:p>
          <a:p>
            <a:pPr lvl="2"/>
            <a:r>
              <a:rPr lang="en-US" altLang="en-US" dirty="0"/>
              <a:t>Classes for storing and manipulating changeable data composed of multiple </a:t>
            </a:r>
            <a:r>
              <a:rPr lang="en-US" altLang="en-US" dirty="0" smtClean="0"/>
              <a:t>characters</a:t>
            </a:r>
            <a:endParaRPr lang="en-US" alt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Understanding </a:t>
            </a:r>
            <a:r>
              <a:rPr lang="en-US" altLang="en-US" sz="3600" dirty="0" smtClean="0">
                <a:cs typeface="Courier New" panose="02070309020205020404" pitchFamily="49" charset="0"/>
              </a:rPr>
              <a:t>String</a:t>
            </a:r>
            <a:r>
              <a:rPr lang="en-US" altLang="en-US" sz="3600" dirty="0" smtClean="0"/>
              <a:t> Data Problems (4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 dirty="0" smtClean="0"/>
              <a:t> class</a:t>
            </a:r>
          </a:p>
          <a:p>
            <a:pPr lvl="1" eaLnBrk="1" hangingPunct="1"/>
            <a:r>
              <a:rPr lang="en-US" altLang="en-US" dirty="0" smtClean="0"/>
              <a:t>Contains standard methods for testing the values of characters</a:t>
            </a:r>
          </a:p>
          <a:p>
            <a:pPr lvl="1" eaLnBrk="1" hangingPunct="1"/>
            <a:r>
              <a:rPr lang="en-US" altLang="en-US" dirty="0" smtClean="0"/>
              <a:t>Methods that begin with “is”</a:t>
            </a:r>
          </a:p>
          <a:p>
            <a:pPr lvl="2" eaLnBrk="1" hangingPunct="1"/>
            <a:r>
              <a:rPr lang="en-US" altLang="en-US" dirty="0" smtClean="0"/>
              <a:t>Such as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isUpperCase()</a:t>
            </a:r>
          </a:p>
          <a:p>
            <a:pPr lvl="2" eaLnBrk="1" hangingPunct="1"/>
            <a:r>
              <a:rPr lang="en-US" altLang="en-US" dirty="0" smtClean="0"/>
              <a:t>Return a Boolean value that can be used in comparison statements</a:t>
            </a:r>
          </a:p>
          <a:p>
            <a:pPr lvl="1" eaLnBrk="1" hangingPunct="1"/>
            <a:r>
              <a:rPr lang="en-US" altLang="en-US" dirty="0" smtClean="0"/>
              <a:t>Methods that begin with “to”</a:t>
            </a:r>
          </a:p>
          <a:p>
            <a:pPr lvl="2" eaLnBrk="1" hangingPunct="1"/>
            <a:r>
              <a:rPr lang="en-US" altLang="en-US" dirty="0" smtClean="0"/>
              <a:t>Such as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toUpperCase()</a:t>
            </a:r>
          </a:p>
          <a:p>
            <a:pPr lvl="2" eaLnBrk="1" hangingPunct="1"/>
            <a:r>
              <a:rPr lang="en-US" altLang="en-US" dirty="0" smtClean="0"/>
              <a:t>Return a character that has been converted to the stated format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</a:t>
            </a:r>
            <a:r>
              <a:rPr lang="en-US" altLang="en-US" sz="3600" dirty="0" smtClean="0">
                <a:cs typeface="Courier New" pitchFamily="49" charset="0"/>
              </a:rPr>
              <a:t>Character</a:t>
            </a:r>
            <a:r>
              <a:rPr lang="en-US" altLang="en-US" sz="3600" dirty="0" smtClean="0"/>
              <a:t> Class Methods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r>
              <a:rPr lang="en-US" altLang="en-US" sz="3600" dirty="0"/>
              <a:t>Using </a:t>
            </a:r>
            <a:r>
              <a:rPr lang="en-US" altLang="en-US" sz="3600" dirty="0">
                <a:cs typeface="Courier New" pitchFamily="49" charset="0"/>
              </a:rPr>
              <a:t>Character</a:t>
            </a:r>
            <a:r>
              <a:rPr lang="en-US" altLang="en-US" sz="3600" dirty="0"/>
              <a:t> Class Methods </a:t>
            </a:r>
            <a:r>
              <a:rPr lang="en-US" altLang="en-US" sz="3600" dirty="0" smtClean="0"/>
              <a:t>(2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198978"/>
              </p:ext>
            </p:extLst>
          </p:nvPr>
        </p:nvGraphicFramePr>
        <p:xfrm>
          <a:off x="373062" y="1573155"/>
          <a:ext cx="841533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738">
                  <a:extLst>
                    <a:ext uri="{9D8B030D-6E8A-4147-A177-3AD203B41FA5}">
                      <a16:colId xmlns="" xmlns:a16="http://schemas.microsoft.com/office/drawing/2014/main" val="970886226"/>
                    </a:ext>
                  </a:extLst>
                </a:gridCol>
                <a:gridCol w="5816600">
                  <a:extLst>
                    <a:ext uri="{9D8B030D-6E8A-4147-A177-3AD203B41FA5}">
                      <a16:colId xmlns="" xmlns:a16="http://schemas.microsoft.com/office/drawing/2014/main" val="91488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 7-1 Commonly used methods of the Character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6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Method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39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isUpperCase</a:t>
                      </a:r>
                      <a:r>
                        <a:rPr lang="en-US" sz="1400" dirty="0" smtClean="0"/>
                        <a:t> 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Tests if character is uppercase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221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toUpperCase</a:t>
                      </a:r>
                      <a:r>
                        <a:rPr lang="en-US" sz="1400" dirty="0" smtClean="0"/>
                        <a:t> 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the uppercase equivalent of the argument; no change is made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if the argument is not a lowercase letter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48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islowerCase</a:t>
                      </a:r>
                      <a:r>
                        <a:rPr lang="en-US" sz="1400" dirty="0" smtClean="0"/>
                        <a:t> 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Tests if character is lowercase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373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tolowerCase</a:t>
                      </a:r>
                      <a:r>
                        <a:rPr lang="en-US" sz="1400" dirty="0" smtClean="0"/>
                        <a:t> 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the lowercase equivalent of the argument; no change is made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if the argument is not an uppercase letter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682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isDigit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if the argument is a digit (0–9) and false otherwise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193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isletter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if the argument is a letter and false otherwise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374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isletterOrDigit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if the argument is a letter or digit and false otherwise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22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isWhitespace</a:t>
                      </a:r>
                      <a:r>
                        <a:rPr lang="en-US" sz="1400" dirty="0" smtClean="0"/>
                        <a:t> 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if the argument is whitespace and false otherwise; this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includes the space, tab, newline, carriage return, and form feed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2194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Figure 7-3: The CharacterInfo application (continues)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553200" cy="4079830"/>
          </a:xfrm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r>
              <a:rPr lang="en-US" altLang="en-US" sz="3600" dirty="0"/>
              <a:t>Using </a:t>
            </a:r>
            <a:r>
              <a:rPr lang="en-US" altLang="en-US" sz="3600" dirty="0">
                <a:cs typeface="Courier New" pitchFamily="49" charset="0"/>
              </a:rPr>
              <a:t>Character</a:t>
            </a:r>
            <a:r>
              <a:rPr lang="en-US" altLang="en-US" sz="3600" dirty="0"/>
              <a:t> Class Methods </a:t>
            </a:r>
            <a:r>
              <a:rPr lang="en-US" altLang="en-US" sz="3600" dirty="0" smtClean="0"/>
              <a:t>(3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4)</a:t>
            </a:r>
            <a:endParaRPr lang="en-US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Farrell_Java</Template>
  <TotalTime>0</TotalTime>
  <Words>3441</Words>
  <Application>Microsoft Office PowerPoint</Application>
  <PresentationFormat>On-screen Show (4:3)</PresentationFormat>
  <Paragraphs>347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1_Farrell_PLD</vt:lpstr>
      <vt:lpstr>Java Programming, 9e   Chapter 7 </vt:lpstr>
      <vt:lpstr>Objectives</vt:lpstr>
      <vt:lpstr>Understanding String Data Problems (1 of 4)</vt:lpstr>
      <vt:lpstr>Understanding String Data Problems (2 of 4)</vt:lpstr>
      <vt:lpstr>Understanding String Data Problems (3 of 4)</vt:lpstr>
      <vt:lpstr>Understanding String Data Problems (4 of 4)</vt:lpstr>
      <vt:lpstr>Using Character Class Methods (1 of 4)</vt:lpstr>
      <vt:lpstr>Using Character Class Methods (2 of 4)</vt:lpstr>
      <vt:lpstr>Using Character Class Methods (3 of 4)</vt:lpstr>
      <vt:lpstr>Using Character Class Methods (4 of 4)</vt:lpstr>
      <vt:lpstr>Declaring and Comparing String Objects (1 of 2)</vt:lpstr>
      <vt:lpstr>Declaring and Comparing String Objects (2 of 2)</vt:lpstr>
      <vt:lpstr>Comparing String Values (1 of 6)</vt:lpstr>
      <vt:lpstr>Comparing String Values (2 of 6)</vt:lpstr>
      <vt:lpstr>Comparing String Values (3 of 6)</vt:lpstr>
      <vt:lpstr>Comparing String Values (4 of 6)</vt:lpstr>
      <vt:lpstr>Comparing String Values (5 of 6)</vt:lpstr>
      <vt:lpstr>Comparing String Values (6 of 6)</vt:lpstr>
      <vt:lpstr>Empty and null Strings</vt:lpstr>
      <vt:lpstr>Using a Variety of String Methods (1 of 6)</vt:lpstr>
      <vt:lpstr>Using a Variety of String Methods (2 of 6)</vt:lpstr>
      <vt:lpstr>Using a Variety of String Methods (3 of 6)</vt:lpstr>
      <vt:lpstr>Using a Variety of String Methods (4 of 6)</vt:lpstr>
      <vt:lpstr>Using a Variety of String Methods (5 of 6)</vt:lpstr>
      <vt:lpstr>Using a Variety of String Methods (6 of 6)</vt:lpstr>
      <vt:lpstr>Converting String Objects to Numbers (1 of 2)</vt:lpstr>
      <vt:lpstr>Converting String Objects to Numbers (2 of 2)</vt:lpstr>
      <vt:lpstr>Learning About the StringBuilder and StringBuffer Classes (1 of 10)</vt:lpstr>
      <vt:lpstr>Learning About the StringBuilder and StringBuffer Classes (2 of 10)</vt:lpstr>
      <vt:lpstr>Learning About the StringBuilder and StringBuffer Classes (3 of 10)</vt:lpstr>
      <vt:lpstr>Learning About the StringBuilder and StringBuffer Classes (4 of 10)</vt:lpstr>
      <vt:lpstr>Learning About the StringBuilder and StringBuffer Classes (5 of 10)</vt:lpstr>
      <vt:lpstr>Learning About the StringBuilder and StringBuffer Classes (6 of 10)</vt:lpstr>
      <vt:lpstr>Learning About the StringBuilder and StringBuffer Classes (7 of 10)</vt:lpstr>
      <vt:lpstr>Learning About the StringBuilder and StringBuffer Classes (8 of 10)</vt:lpstr>
      <vt:lpstr>Learning About the StringBuilder and StringBuffer Classes (9 of 10)</vt:lpstr>
      <vt:lpstr>Learning About the StringBuilder and StringBuffer Classes (10 of 10)</vt:lpstr>
      <vt:lpstr>Don’t Do It</vt:lpstr>
      <vt:lpstr>Summary (1 of 2)</vt:lpstr>
      <vt:lpstr>Summary (2 of 2)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2012-08-28T20:25:15Z</dcterms:created>
  <dcterms:modified xsi:type="dcterms:W3CDTF">2017-12-20T15:55:44Z</dcterms:modified>
</cp:coreProperties>
</file>