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  <p:sldMasterId id="2147483660" r:id="rId2"/>
  </p:sldMasterIdLst>
  <p:notesMasterIdLst>
    <p:notesMasterId r:id="rId51"/>
  </p:notesMasterIdLst>
  <p:sldIdLst>
    <p:sldId id="30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8" autoAdjust="0"/>
    <p:restoredTop sz="94660"/>
  </p:normalViewPr>
  <p:slideViewPr>
    <p:cSldViewPr>
      <p:cViewPr>
        <p:scale>
          <a:sx n="76" d="100"/>
          <a:sy n="76" d="100"/>
        </p:scale>
        <p:origin x="-7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A7EDE1-014C-4521-AA7F-8C94364C2DB4}" type="datetimeFigureOut">
              <a:rPr lang="en-US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D2B0EB-8C7D-488F-A859-6B560044D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67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856B47-57EF-4B9D-9EA1-70E4565042D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F39A5-7DDD-4842-83C8-9423DC3CF96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01A4CC-B451-4FB8-A735-FDAC485A4F1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2618D8-0A11-4B58-A6CC-514BFC4FDBF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8EEC06-37CF-4541-9E10-A642283EB90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A8C768-AA30-4782-BC94-D55C63E93811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FAC4EC-F657-4DE1-AE60-38BA9C9985C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19F967-CB25-4E1B-A9FF-79050BC48F4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BA8B3-51CF-459B-B6FF-C54578209A2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BA6709-6AB5-4DD8-8B6B-A0B6EEA43B0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66E85C5E-95D6-4DBD-B28F-882B2A26D40E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EC4EE3-9366-45E0-92FF-F0FAF063451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FC9212-C3FE-44AC-8640-A944E1B11452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EB9771-6119-4A62-A4F7-B63F97528BE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5F597-E28E-45CA-8943-A16A89B7E48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FB0BF6-81F0-4946-89DA-0C7B29178F98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9F5C98-39B7-4CB7-A100-AA0E6FBFB57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37AA77-70AD-4D64-A027-11570AD8395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6998EC-1025-4AB3-A479-D43ACD9E464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C087F1-9CDA-416D-A33B-7D1DA3F7A1B9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AB1611-C6FD-4B05-9B19-15C0022DBF8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CA695A80-6383-4FDB-A08F-BD49912B75A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65DC37-34AD-435B-ACF6-7CA3C0022C38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586D7F-C4DF-4C6A-AAE7-0C8AAB23FADD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66BDE7-B0BF-45D0-9DF0-3666BD2C03B1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06DD38-A8BB-4F29-B388-D3FE162349CC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7D4979-AB76-44B8-942C-6DAFA26B6A7F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A8E554-D531-461B-9DB1-5CB7A10A146C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DF54CD-167C-4052-A984-5A4E1AFD8EC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395005-1709-48F0-A9AD-43069576362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683503-8425-4347-838B-ABF95A7DDD2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359994-A4D1-4EF8-9B19-A1ACACC8A96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FC07A6-2BD1-41B5-AAB2-572F4036B85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8B8F5-6D90-473C-A8E0-3A729001472B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B71145-24CC-41FA-8961-26BF4E540382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1E9698-93CB-4017-970C-5C815C5E2DBF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4231E1-ABD6-4E78-9E8A-BC49CAE2359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646EDC-6D05-44AD-BDFA-9F34187F332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78A567-9C12-4EC5-A867-5EFCA0A0649C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EE14865D-6601-4772-A3FA-8D9BE2C3386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42A8D9E8-4453-4278-868A-06D45D80457E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F4FFBF-74B1-4EA0-B872-96DEA67823B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D44F5-1182-48A3-8C00-DF84D2CC0D7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241BF-46E5-40EB-AC7E-E7FAF677CBD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FD8AD-B97D-43E5-825C-EFAD6B6DF21F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A7CF4-DA8D-4193-97ED-0EE9A7C0BBF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3B30A3-A59A-44C7-9973-0FA909ED05B2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8" descr="Rules_Single_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0" descr="Audi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44987"/>
            <a:ext cx="7747000" cy="444737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5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Courier New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0AF4894A-4224-4D84-95DD-E544F83B5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1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Courier New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E4E258E4-57D0-44E0-B0DA-9380A670A3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Courier New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EC811382-4603-46C2-B51A-0B59FC1AE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8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Courier New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48A6F32B-7B69-43B0-AC36-AC13408F97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Courier New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27953260-5BE4-4E5E-A7C4-DDADFFB861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0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Courier New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12D4C648-6F14-4FC7-BCD6-E08641D304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5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Courier New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D78E9AB1-0BB5-4A40-8D55-5F3664060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2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05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94333"/>
            <a:ext cx="6172200" cy="444737"/>
          </a:xfrm>
        </p:spPr>
        <p:txBody>
          <a:bodyPr/>
          <a:lstStyle>
            <a:lvl1pPr algn="l">
              <a:defRPr sz="34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0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B22236B9-1AF7-4060-B3B6-1F4F88B9E3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3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Courier New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4B4432D9-4B42-437A-B15E-6281B4D6C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1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Courier New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0EE24185-3666-4157-B7EC-781F6679DA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58BC43B-65BA-42C0-B414-8AD7AADACB38}" type="slidenum">
              <a:rPr lang="en-US" sz="800" smtClean="0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406282"/>
            <a:ext cx="8415338" cy="4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-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79646">
                    <a:lumMod val="75000"/>
                  </a:srgbClr>
                </a:solidFill>
                <a:latin typeface="+mj-lt"/>
                <a:cs typeface="Courier New" charset="0"/>
              </a:defRPr>
            </a:lvl1pPr>
          </a:lstStyle>
          <a:p>
            <a:pPr>
              <a:defRPr/>
            </a:pPr>
            <a:fld id="{BA1ABF01-35E7-4EAE-871C-D77A6C49ED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79646">
                    <a:lumMod val="75000"/>
                  </a:srgbClr>
                </a:solidFill>
                <a:latin typeface="+mj-lt"/>
                <a:cs typeface="Courier New" charset="0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Java Programming, 9e</a:t>
            </a:r>
            <a:br>
              <a:rPr lang="en-US" altLang="en-US" sz="3400" dirty="0"/>
            </a:br>
            <a:r>
              <a:rPr lang="en-US" altLang="en-US" sz="3400" dirty="0"/>
              <a:t/>
            </a:r>
            <a:br>
              <a:rPr lang="en-US" altLang="en-US" sz="3400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400" dirty="0"/>
              <a:t>Chapter </a:t>
            </a:r>
            <a:r>
              <a:rPr lang="en-US" altLang="en-US" sz="3400" dirty="0" smtClean="0"/>
              <a:t>5</a:t>
            </a:r>
            <a:r>
              <a:rPr lang="en-US" altLang="en-US" dirty="0" smtClean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29017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3: A Java if statement and its logic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90503"/>
            <a:ext cx="5181600" cy="3876995"/>
          </a:xfrm>
        </p:spPr>
      </p:pic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8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4241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There should be no semicolon at the end of the first line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 </a:t>
            </a:r>
          </a:p>
          <a:p>
            <a:pPr lvl="1" defTabSz="912813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if(someVariable == 10)</a:t>
            </a:r>
          </a:p>
          <a:p>
            <a:pPr lvl="1" defTabSz="912813" eaLnBrk="1" hangingPunct="1"/>
            <a:r>
              <a:rPr lang="en-US" altLang="en-US" dirty="0" smtClean="0"/>
              <a:t>The statement does not end there</a:t>
            </a:r>
          </a:p>
          <a:p>
            <a:pPr defTabSz="912813" eaLnBrk="1" hangingPunct="1"/>
            <a:r>
              <a:rPr lang="en-US" altLang="en-US" dirty="0" smtClean="0"/>
              <a:t>When a semicolon follows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directly:</a:t>
            </a:r>
          </a:p>
          <a:p>
            <a:pPr lvl="1" defTabSz="912813" eaLnBrk="1" hangingPunct="1"/>
            <a:r>
              <a:rPr lang="en-US" altLang="en-US" dirty="0" smtClean="0"/>
              <a:t>An </a:t>
            </a:r>
            <a:r>
              <a:rPr lang="en-US" altLang="en-US" b="1" dirty="0" smtClean="0"/>
              <a:t>empty statement</a:t>
            </a:r>
            <a:r>
              <a:rPr lang="en-US" altLang="en-US" dirty="0" smtClean="0"/>
              <a:t> contains only a semicolon</a:t>
            </a:r>
          </a:p>
          <a:p>
            <a:pPr lvl="1" defTabSz="912813" eaLnBrk="1" hangingPunct="1"/>
            <a:r>
              <a:rPr lang="en-US" altLang="en-US" dirty="0" smtClean="0"/>
              <a:t>Execution continues with the next independent statement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Pitfall: Misplacing a Semicolon in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iure 5-4: Logic that executes when an extra semicolon is inserted in an if statemen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161955"/>
            <a:ext cx="5867400" cy="4534090"/>
          </a:xfrm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Pitfall: Misplacing a Semicolon in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Attempt to determine equivalency</a:t>
            </a:r>
          </a:p>
          <a:p>
            <a:pPr lvl="1" defTabSz="912813" eaLnBrk="1" hangingPunct="1"/>
            <a:r>
              <a:rPr lang="en-US" altLang="en-US" dirty="0" smtClean="0"/>
              <a:t>Using a single equal sign rather than a double equal sign is illegal</a:t>
            </a:r>
          </a:p>
          <a:p>
            <a:pPr defTabSz="912813" eaLnBrk="1" hangingPunct="1"/>
            <a:r>
              <a:rPr lang="en-US" altLang="en-US" dirty="0" smtClean="0"/>
              <a:t>You can store a Boolean expression’s value in a Boolean variable before using it in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>
            <a:normAutofit fontScale="90000"/>
          </a:bodyPr>
          <a:lstStyle/>
          <a:p>
            <a:pPr defTabSz="912813" eaLnBrk="1" hangingPunct="1">
              <a:defRPr/>
            </a:pPr>
            <a:r>
              <a:rPr lang="en-US" dirty="0" smtClean="0"/>
              <a:t>Pitfall: Using the Assignment Operator Instead of the Equivalency Operator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1955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Use standard relational operators to compare values of primitive data types</a:t>
            </a:r>
          </a:p>
          <a:p>
            <a:pPr lvl="1" defTabSz="912813" eaLnBrk="1" hangingPunct="1"/>
            <a:r>
              <a:rPr lang="en-US" altLang="en-US" dirty="0" smtClean="0"/>
              <a:t>Not objects</a:t>
            </a:r>
          </a:p>
          <a:p>
            <a:pPr defTabSz="912813" eaLnBrk="1" hangingPunct="1"/>
            <a:r>
              <a:rPr lang="en-US" altLang="en-US" dirty="0" smtClean="0"/>
              <a:t>You can use the equals and not equals comparisons </a:t>
            </a:r>
            <a:br>
              <a:rPr lang="en-US" altLang="en-US" dirty="0" smtClean="0"/>
            </a:br>
            <a:r>
              <a:rPr lang="en-US" altLang="en-US" dirty="0" smtClean="0"/>
              <a:t>(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 dirty="0" smtClean="0"/>
              <a:t> ) with objects</a:t>
            </a:r>
          </a:p>
          <a:p>
            <a:pPr lvl="1" defTabSz="912813" eaLnBrk="1" hangingPunct="1"/>
            <a:r>
              <a:rPr lang="en-US" altLang="en-US" dirty="0" smtClean="0"/>
              <a:t>Compare objects’ memory addresses instead of values</a:t>
            </a: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Pitfall: Attempting to Compare Objects Using the Relational Operators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957512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/>
              <a:t>Single-alternative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 defTabSz="912813" eaLnBrk="1" hangingPunct="1"/>
            <a:r>
              <a:rPr lang="en-US" altLang="en-US" dirty="0" smtClean="0"/>
              <a:t>Perform an action, or not</a:t>
            </a:r>
          </a:p>
          <a:p>
            <a:pPr lvl="2" defTabSz="912813" eaLnBrk="1" hangingPunct="1"/>
            <a:r>
              <a:rPr lang="en-US" altLang="en-US" dirty="0" smtClean="0"/>
              <a:t> Based on one alternative</a:t>
            </a:r>
          </a:p>
          <a:p>
            <a:pPr defTabSz="912813" eaLnBrk="1" hangingPunct="1"/>
            <a:r>
              <a:rPr lang="en-US" altLang="en-US" b="1" dirty="0" smtClean="0"/>
              <a:t>Dual-alternative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 defTabSz="912813" eaLnBrk="1" hangingPunct="1"/>
            <a:r>
              <a:rPr lang="en-US" altLang="en-US" dirty="0" smtClean="0"/>
              <a:t>Two possible courses of action</a:t>
            </a:r>
          </a:p>
          <a:p>
            <a:pPr defTabSz="912813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b="1" dirty="0" smtClean="0"/>
              <a:t> statement</a:t>
            </a:r>
          </a:p>
          <a:p>
            <a:pPr lvl="1" defTabSz="912813" eaLnBrk="1" hangingPunct="1"/>
            <a:r>
              <a:rPr lang="en-US" altLang="en-US" dirty="0" smtClean="0"/>
              <a:t>Performs one action when a Boolean expression evaluates as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</a:p>
          <a:p>
            <a:pPr lvl="1" defTabSz="912813" eaLnBrk="1" hangingPunct="1"/>
            <a:r>
              <a:rPr lang="en-US" altLang="en-US" dirty="0" smtClean="0"/>
              <a:t>Performs a different action when a Boolean expression evaluates as </a:t>
            </a:r>
            <a:r>
              <a:rPr lang="en-US" altLang="en-US" dirty="0" smtClean="0">
                <a:latin typeface="Courier New" pitchFamily="49" charset="0"/>
              </a:rPr>
              <a:t>false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271712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b="1" dirty="0" smtClean="0"/>
              <a:t> statement</a:t>
            </a:r>
            <a:r>
              <a:rPr lang="en-US" altLang="en-US" dirty="0" smtClean="0"/>
              <a:t> (cont’d.)</a:t>
            </a:r>
          </a:p>
          <a:p>
            <a:pPr lvl="1" defTabSz="912813" eaLnBrk="1" hangingPunct="1"/>
            <a:r>
              <a:rPr lang="en-US" altLang="en-US" dirty="0" smtClean="0"/>
              <a:t>A statement  that executes when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is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itchFamily="49" charset="0"/>
              </a:rPr>
              <a:t>false</a:t>
            </a:r>
            <a:r>
              <a:rPr lang="en-US" altLang="en-US" dirty="0" smtClean="0"/>
              <a:t> and ends with a semicolon</a:t>
            </a:r>
          </a:p>
          <a:p>
            <a:pPr lvl="1" defTabSz="912813" eaLnBrk="1" hangingPunct="1"/>
            <a:r>
              <a:rPr lang="en-US" altLang="en-US" dirty="0" smtClean="0"/>
              <a:t>Vertically align 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with 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defTabSz="912813" eaLnBrk="1" hangingPunct="1"/>
            <a:r>
              <a:rPr lang="en-US" altLang="en-US" dirty="0" smtClean="0"/>
              <a:t>Illegal to code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dirty="0" smtClean="0"/>
              <a:t> without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endParaRPr lang="en-US" altLang="en-US" dirty="0" smtClean="0"/>
          </a:p>
          <a:p>
            <a:pPr lvl="1" defTabSz="912813" eaLnBrk="1" hangingPunct="1"/>
            <a:r>
              <a:rPr lang="en-US" altLang="en-US" dirty="0" smtClean="0"/>
              <a:t>Depending on the evaluation of the Boolean expression following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>
                <a:cs typeface="Courier New" pitchFamily="49" charset="0"/>
              </a:rPr>
              <a:t>, o</a:t>
            </a:r>
            <a:r>
              <a:rPr lang="en-US" altLang="en-US" dirty="0" smtClean="0"/>
              <a:t>nly one resulting action takes place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5: An if…else statement and its logic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242106"/>
            <a:ext cx="5867400" cy="4373788"/>
          </a:xfrm>
        </p:spPr>
      </p:pic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75894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To execute more than one statement, use a pair of curly braces </a:t>
            </a:r>
          </a:p>
          <a:p>
            <a:pPr lvl="1" defTabSz="912813" eaLnBrk="1" hangingPunct="1"/>
            <a:r>
              <a:rPr lang="en-US" altLang="en-US" dirty="0" smtClean="0"/>
              <a:t>Place dependent statements within a block</a:t>
            </a:r>
          </a:p>
          <a:p>
            <a:pPr lvl="1" defTabSz="912813" eaLnBrk="1" hangingPunct="1"/>
            <a:r>
              <a:rPr lang="en-US" altLang="en-US" dirty="0" smtClean="0"/>
              <a:t>Crucial to place the curly braces correctly</a:t>
            </a:r>
          </a:p>
          <a:p>
            <a:pPr defTabSz="912813" eaLnBrk="1" hangingPunct="1"/>
            <a:r>
              <a:rPr lang="en-US" altLang="en-US" dirty="0" smtClean="0"/>
              <a:t>Any variable declared within a block is local to that block</a:t>
            </a:r>
          </a:p>
          <a:p>
            <a:pPr marL="228600" lvl="1" indent="0" defTabSz="912813" eaLnBrk="1" hangingPunct="1">
              <a:buNone/>
            </a:pPr>
            <a:endParaRPr lang="en-US" alt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Multiple Statements 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Clauses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8: Erroneous overtime pay calculation with missing curly brace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194352"/>
            <a:ext cx="5410200" cy="4469296"/>
          </a:xfrm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Multiple Statements 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Clauses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523768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Plan decision-making logic</a:t>
            </a:r>
          </a:p>
          <a:p>
            <a:pPr defTabSz="912813" eaLnBrk="1" hangingPunct="1"/>
            <a:r>
              <a:rPr lang="en-US" altLang="en-US" dirty="0" smtClean="0"/>
              <a:t>Make decisions with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statements</a:t>
            </a:r>
          </a:p>
          <a:p>
            <a:pPr defTabSz="912813" eaLnBrk="1" hangingPunct="1"/>
            <a:r>
              <a:rPr lang="en-US" altLang="en-US" dirty="0" smtClean="0"/>
              <a:t>Use multiple statements 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 </a:t>
            </a:r>
            <a:r>
              <a:rPr lang="en-US" altLang="en-US" dirty="0" smtClean="0"/>
              <a:t>clauses</a:t>
            </a:r>
          </a:p>
          <a:p>
            <a:pPr defTabSz="912813" eaLnBrk="1" hangingPunct="1"/>
            <a:r>
              <a:rPr lang="en-US" altLang="en-US" dirty="0" smtClean="0"/>
              <a:t>Nest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statements</a:t>
            </a:r>
          </a:p>
          <a:p>
            <a:pPr defTabSz="912813" eaLnBrk="1" hangingPunct="1"/>
            <a:r>
              <a:rPr lang="en-US" altLang="en-US" dirty="0" smtClean="0"/>
              <a:t>Use </a:t>
            </a:r>
            <a:r>
              <a:rPr lang="en-US" altLang="en-US" dirty="0" smtClean="0">
                <a:cs typeface="Courier New" pitchFamily="49" charset="0"/>
              </a:rPr>
              <a:t>AND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cs typeface="Courier New" pitchFamily="49" charset="0"/>
              </a:rPr>
              <a:t>OR</a:t>
            </a:r>
            <a:r>
              <a:rPr lang="en-US" altLang="en-US" dirty="0" smtClean="0"/>
              <a:t> operators</a:t>
            </a:r>
          </a:p>
          <a:p>
            <a:pPr defTabSz="912813" eaLnBrk="1" hangingPunct="1"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Objectives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043112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/>
              <a:t>Nested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b="1" dirty="0" smtClean="0"/>
              <a:t> statements</a:t>
            </a:r>
          </a:p>
          <a:p>
            <a:pPr lvl="1" defTabSz="912813" eaLnBrk="1" hangingPunct="1"/>
            <a:r>
              <a:rPr lang="en-US" altLang="en-US" dirty="0" smtClean="0"/>
              <a:t>Statements in which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structure is contained inside another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structure</a:t>
            </a:r>
          </a:p>
          <a:p>
            <a:pPr lvl="1" defTabSz="912813" eaLnBrk="1" hangingPunct="1"/>
            <a:r>
              <a:rPr lang="en-US" altLang="en-US" dirty="0" smtClean="0"/>
              <a:t>Two conditions must be met before some action is taken</a:t>
            </a:r>
          </a:p>
          <a:p>
            <a:pPr defTabSz="912813" eaLnBrk="1" hangingPunct="1"/>
            <a:r>
              <a:rPr lang="en-US" altLang="en-US" dirty="0" smtClean="0"/>
              <a:t>Pay careful attention to the placement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dirty="0" smtClean="0"/>
              <a:t> clauses</a:t>
            </a:r>
          </a:p>
          <a:p>
            <a:pPr defTabSz="912813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dirty="0" smtClean="0"/>
              <a:t> statements are always associated with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on a “first in-last out” basis</a:t>
            </a:r>
          </a:p>
          <a:p>
            <a:pPr lvl="1" defTabSz="912813" eaLnBrk="1" hangingPunct="1"/>
            <a:endParaRPr lang="en-US" altLang="en-US" dirty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Nesting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12: Determining whether to assign a bonus using nested if statement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346909"/>
            <a:ext cx="7239000" cy="4164182"/>
          </a:xfrm>
        </p:spPr>
      </p:pic>
      <p:sp>
        <p:nvSpPr>
          <p:cNvPr id="40963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Nesting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7289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The </a:t>
            </a:r>
            <a:r>
              <a:rPr lang="en-US" altLang="en-US" b="1" dirty="0" smtClean="0"/>
              <a:t>logical </a:t>
            </a:r>
            <a:r>
              <a:rPr lang="en-US" altLang="en-US" b="1" dirty="0" smtClean="0">
                <a:cs typeface="Courier New" pitchFamily="49" charset="0"/>
              </a:rPr>
              <a:t>AND</a:t>
            </a:r>
            <a:r>
              <a:rPr lang="en-US" altLang="en-US" b="1" dirty="0" smtClean="0"/>
              <a:t> operator</a:t>
            </a:r>
          </a:p>
          <a:p>
            <a:pPr lvl="1" defTabSz="912813" eaLnBrk="1" hangingPunct="1"/>
            <a:r>
              <a:rPr lang="en-US" altLang="en-US" dirty="0" smtClean="0"/>
              <a:t>An alternative to some nested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statements</a:t>
            </a:r>
          </a:p>
          <a:p>
            <a:pPr lvl="1" defTabSz="912813" eaLnBrk="1" hangingPunct="1"/>
            <a:r>
              <a:rPr lang="en-US" altLang="en-US" dirty="0" smtClean="0"/>
              <a:t>Used between two Boolean expressions to determine whether both are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</a:p>
          <a:p>
            <a:pPr lvl="1" defTabSz="912813" eaLnBrk="1" hangingPunct="1"/>
            <a:r>
              <a:rPr lang="en-US" altLang="en-US" dirty="0" smtClean="0"/>
              <a:t>Written as two ampersands ( </a:t>
            </a:r>
            <a:r>
              <a:rPr lang="en-US" altLang="en-US" dirty="0" smtClean="0">
                <a:latin typeface="Courier New" pitchFamily="49" charset="0"/>
              </a:rPr>
              <a:t>&amp;&amp;</a:t>
            </a:r>
            <a:r>
              <a:rPr lang="en-US" altLang="en-US" dirty="0" smtClean="0"/>
              <a:t> )</a:t>
            </a:r>
          </a:p>
          <a:p>
            <a:pPr lvl="2" defTabSz="912813" eaLnBrk="1" hangingPunct="1"/>
            <a:r>
              <a:rPr lang="en-US" altLang="en-US" dirty="0" smtClean="0"/>
              <a:t>Include a complete Boolean expression on each side</a:t>
            </a:r>
          </a:p>
          <a:p>
            <a:pPr lvl="1" defTabSz="912813" eaLnBrk="1" hangingPunct="1"/>
            <a:r>
              <a:rPr lang="en-US" altLang="en-US" dirty="0" smtClean="0"/>
              <a:t>Both Boolean expressions that surround the operator must be true before the action in the statement can occur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Logical </a:t>
            </a:r>
            <a:r>
              <a:rPr lang="en-US" altLang="en-US" dirty="0" smtClean="0">
                <a:cs typeface="Courier New" pitchFamily="49" charset="0"/>
              </a:rPr>
              <a:t>AND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cs typeface="Courier New" pitchFamily="49" charset="0"/>
              </a:rPr>
              <a:t>OR</a:t>
            </a:r>
            <a:r>
              <a:rPr lang="en-US" altLang="en-US" dirty="0" smtClean="0"/>
              <a:t> Operators (1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15: Code and logic for bonus-determining decision using nested ifs and the &amp;&amp; operator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13949"/>
            <a:ext cx="6629400" cy="3630103"/>
          </a:xfrm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Logical </a:t>
            </a:r>
            <a:r>
              <a:rPr lang="en-US" altLang="en-US" dirty="0" smtClean="0">
                <a:cs typeface="Courier New" pitchFamily="49" charset="0"/>
              </a:rPr>
              <a:t>AND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cs typeface="Courier New" pitchFamily="49" charset="0"/>
              </a:rPr>
              <a:t>OR</a:t>
            </a:r>
            <a:r>
              <a:rPr lang="en-US" altLang="en-US" dirty="0" smtClean="0"/>
              <a:t> Operators (2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The </a:t>
            </a:r>
            <a:r>
              <a:rPr lang="en-US" altLang="en-US" b="1" dirty="0" smtClean="0">
                <a:cs typeface="Courier New" pitchFamily="49" charset="0"/>
              </a:rPr>
              <a:t>OR</a:t>
            </a:r>
            <a:r>
              <a:rPr lang="en-US" altLang="en-US" b="1" dirty="0" smtClean="0"/>
              <a:t> operator</a:t>
            </a:r>
          </a:p>
          <a:p>
            <a:pPr lvl="1" defTabSz="912813" eaLnBrk="1" hangingPunct="1"/>
            <a:r>
              <a:rPr lang="en-US" altLang="en-US" dirty="0" smtClean="0"/>
              <a:t>An action to occur when at least one of two conditions is true</a:t>
            </a:r>
          </a:p>
          <a:p>
            <a:pPr lvl="1" defTabSz="912813" eaLnBrk="1" hangingPunct="1"/>
            <a:r>
              <a:rPr lang="en-US" altLang="en-US" dirty="0" smtClean="0"/>
              <a:t>Written as </a:t>
            </a:r>
            <a:r>
              <a:rPr lang="en-US" altLang="en-US" dirty="0" smtClean="0">
                <a:latin typeface="Courier New" pitchFamily="49" charset="0"/>
              </a:rPr>
              <a:t>||</a:t>
            </a:r>
          </a:p>
          <a:p>
            <a:pPr lvl="2" defTabSz="912813" eaLnBrk="1" hangingPunct="1"/>
            <a:r>
              <a:rPr lang="en-US" altLang="en-US" dirty="0" smtClean="0"/>
              <a:t>Sometimes called pipes</a:t>
            </a:r>
          </a:p>
          <a:p>
            <a:pPr lvl="1" defTabSz="912813" eaLnBrk="1" hangingPunct="1"/>
            <a:endParaRPr lang="en-US" altLang="en-US" dirty="0" smtClean="0"/>
          </a:p>
          <a:p>
            <a:pPr lvl="1" defTabSz="912813" eaLnBrk="1" hangingPunct="1"/>
            <a:endParaRPr lang="en-US" altLang="en-US" dirty="0" smtClean="0"/>
          </a:p>
          <a:p>
            <a:pPr defTabSz="912813" eaLnBrk="1" hangingPunct="1"/>
            <a:endParaRPr lang="en-US" altLang="en-US" dirty="0" smtClean="0"/>
          </a:p>
          <a:p>
            <a:pPr defTabSz="912813" eaLnBrk="1" hangingPunct="1"/>
            <a:endParaRPr lang="en-US" alt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Logical </a:t>
            </a:r>
            <a:r>
              <a:rPr lang="en-US" altLang="en-US" dirty="0" smtClean="0">
                <a:cs typeface="Courier New" pitchFamily="49" charset="0"/>
              </a:rPr>
              <a:t>AND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cs typeface="Courier New" pitchFamily="49" charset="0"/>
              </a:rPr>
              <a:t>OR</a:t>
            </a:r>
            <a:r>
              <a:rPr lang="en-US" altLang="en-US" dirty="0" smtClean="0"/>
              <a:t> Operators (3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16: Determining customer discount when customer needs to meet only one of two criteria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69537"/>
            <a:ext cx="5867400" cy="3918926"/>
          </a:xfrm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Logical </a:t>
            </a:r>
            <a:r>
              <a:rPr lang="en-US" altLang="en-US" dirty="0" smtClean="0">
                <a:cs typeface="Courier New" pitchFamily="49" charset="0"/>
              </a:rPr>
              <a:t>AND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cs typeface="Courier New" pitchFamily="49" charset="0"/>
              </a:rPr>
              <a:t>OR</a:t>
            </a:r>
            <a:r>
              <a:rPr lang="en-US" altLang="en-US" dirty="0" smtClean="0"/>
              <a:t> Operators (4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b="1" dirty="0" smtClean="0"/>
              <a:t>Short-circuit evaluation</a:t>
            </a:r>
          </a:p>
          <a:p>
            <a:pPr lvl="1" defTabSz="912813" eaLnBrk="1" hangingPunct="1"/>
            <a:r>
              <a:rPr lang="en-US" altLang="en-US" dirty="0" smtClean="0"/>
              <a:t>Expressions on each side of the logical operator are evaluated only as far as necessary</a:t>
            </a:r>
          </a:p>
          <a:p>
            <a:pPr lvl="1" defTabSz="912813" eaLnBrk="1" hangingPunct="1"/>
            <a:r>
              <a:rPr lang="en-US" altLang="en-US" dirty="0" smtClean="0"/>
              <a:t>Determine whether an expression is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Logical </a:t>
            </a:r>
            <a:r>
              <a:rPr lang="en-US" altLang="en-US" dirty="0" smtClean="0">
                <a:cs typeface="Courier New" pitchFamily="49" charset="0"/>
              </a:rPr>
              <a:t>AND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cs typeface="Courier New" pitchFamily="49" charset="0"/>
              </a:rPr>
              <a:t>OR</a:t>
            </a:r>
            <a:r>
              <a:rPr lang="en-US" altLang="en-US" dirty="0" smtClean="0"/>
              <a:t> Operators (5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527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Making accurate range checks</a:t>
            </a:r>
          </a:p>
          <a:p>
            <a:pPr lvl="1" defTabSz="912813" eaLnBrk="1" hangingPunct="1"/>
            <a:r>
              <a:rPr lang="en-US" altLang="en-US" b="1" dirty="0" smtClean="0"/>
              <a:t>Range check</a:t>
            </a:r>
            <a:r>
              <a:rPr lang="en-US" altLang="en-US" dirty="0" smtClean="0"/>
              <a:t>: a series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statements that determine whether a value falls within a specified range</a:t>
            </a:r>
          </a:p>
          <a:p>
            <a:pPr lvl="1" defTabSz="912813" eaLnBrk="1" hangingPunct="1"/>
            <a:r>
              <a:rPr lang="en-US" altLang="en-US" dirty="0" smtClean="0"/>
              <a:t>Java programmers commonly place each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of a subsequent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on the same line</a:t>
            </a:r>
          </a:p>
          <a:p>
            <a:pPr lvl="1" defTabSz="912813" eaLnBrk="1" hangingPunct="1"/>
            <a:r>
              <a:rPr lang="en-US" altLang="en-US" dirty="0" smtClean="0"/>
              <a:t>Within a nested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>
                <a:cs typeface="Courier New" pitchFamily="49" charset="0"/>
              </a:rPr>
              <a:t> statement:</a:t>
            </a:r>
          </a:p>
          <a:p>
            <a:pPr lvl="2" defTabSz="912813" eaLnBrk="1" hangingPunct="1"/>
            <a:r>
              <a:rPr lang="en-US" altLang="en-US" dirty="0" smtClean="0"/>
              <a:t>It is most efficient to ask the most likely question first</a:t>
            </a:r>
          </a:p>
          <a:p>
            <a:pPr lvl="2" defTabSz="912813" eaLnBrk="1" hangingPunct="1"/>
            <a:r>
              <a:rPr lang="en-US" altLang="en-US" dirty="0" smtClean="0"/>
              <a:t>Avoid asking multiple questions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Making Accurate and Efficient Decisions (1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19: Incorrect commission-determining code and its logic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58411"/>
            <a:ext cx="5486400" cy="4541178"/>
          </a:xfrm>
        </p:spPr>
      </p:pic>
      <p:sp>
        <p:nvSpPr>
          <p:cNvPr id="4813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Making Accurate and Efficient Decisions (2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most efficient to ask a question most likely to be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 smtClean="0"/>
              <a:t> first</a:t>
            </a:r>
          </a:p>
          <a:p>
            <a:pPr lvl="1" eaLnBrk="1" hangingPunct="1"/>
            <a:r>
              <a:rPr lang="en-US" altLang="en-US" dirty="0" smtClean="0"/>
              <a:t>Avoids asking multiple questions</a:t>
            </a:r>
          </a:p>
          <a:p>
            <a:pPr lvl="1" eaLnBrk="1" hangingPunct="1"/>
            <a:r>
              <a:rPr lang="en-US" altLang="en-US" dirty="0" smtClean="0"/>
              <a:t>Makes a sequence of decisions more efficient</a:t>
            </a: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Making Accurate and Efficient Decisions (3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099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Make accurate and efficient decisions</a:t>
            </a:r>
          </a:p>
          <a:p>
            <a:pPr defTabSz="912813"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</a:t>
            </a:r>
          </a:p>
          <a:p>
            <a:pPr defTabSz="912813" eaLnBrk="1" hangingPunct="1"/>
            <a:r>
              <a:rPr lang="en-US" altLang="en-US" dirty="0" smtClean="0"/>
              <a:t>Use the conditional and NOT operators</a:t>
            </a:r>
          </a:p>
          <a:p>
            <a:pPr defTabSz="912813" eaLnBrk="1" hangingPunct="1"/>
            <a:r>
              <a:rPr lang="en-US" altLang="en-US" dirty="0" smtClean="0"/>
              <a:t>Assess operator precedence</a:t>
            </a:r>
          </a:p>
          <a:p>
            <a:pPr defTabSz="912813" eaLnBrk="1" hangingPunct="1"/>
            <a:r>
              <a:rPr lang="en-US" altLang="en-US" dirty="0" smtClean="0"/>
              <a:t>Add decisions and constructors to instance methods</a:t>
            </a:r>
          </a:p>
          <a:p>
            <a:pPr defTabSz="912813" eaLnBrk="1" hangingPunct="1"/>
            <a:endParaRPr lang="en-US" altLang="en-US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Objectives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22: Commission-determining code and logic that evaluates smallest firs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5" y="1531144"/>
            <a:ext cx="7124190" cy="3795712"/>
          </a:xfrm>
        </p:spPr>
      </p:pic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Making Accurate and Efficient Decisions (4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303708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Errors of beginning programmers: </a:t>
            </a:r>
          </a:p>
          <a:p>
            <a:pPr lvl="1" defTabSz="912813" eaLnBrk="1" hangingPunct="1"/>
            <a:r>
              <a:rPr lang="en-US" altLang="en-US" dirty="0" smtClean="0"/>
              <a:t>Using the AND operator when they mean to use OR</a:t>
            </a:r>
          </a:p>
          <a:p>
            <a:pPr lvl="2" defTabSz="912813" eaLnBrk="1" hangingPunct="1"/>
            <a:r>
              <a:rPr lang="en-US" altLang="en-US" dirty="0" smtClean="0"/>
              <a:t>Example: No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payRate</a:t>
            </a:r>
            <a:r>
              <a:rPr lang="en-US" altLang="en-US" dirty="0" smtClean="0"/>
              <a:t> value can ever be both less than 5.65 and more than 60 at the same time</a:t>
            </a:r>
          </a:p>
          <a:p>
            <a:pPr lvl="2" defTabSz="912813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if(payRate &lt; LOW &amp;&amp; payRate &gt; HIGH)</a:t>
            </a:r>
          </a:p>
          <a:p>
            <a:pPr lvl="3" indent="-165100" defTabSz="912813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System.out.println("Error in pay rate");</a:t>
            </a:r>
          </a:p>
          <a:p>
            <a:pPr lvl="2" defTabSz="912813" eaLnBrk="1" hangingPunct="1"/>
            <a:r>
              <a:rPr lang="en-US" altLang="en-US" dirty="0" smtClean="0"/>
              <a:t>Use pipes “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altLang="en-US" dirty="0" smtClean="0"/>
              <a:t>” operator instead</a:t>
            </a:r>
          </a:p>
          <a:p>
            <a:pPr lvl="1" defTabSz="912813" eaLnBrk="1" hangingPunct="1"/>
            <a:r>
              <a:rPr lang="en-US" altLang="en-US" dirty="0" smtClean="0"/>
              <a:t>Using a single ampersand or pipe to indicate a logical AND or OR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altLang="en-US" dirty="0" smtClean="0"/>
              <a:t> Appropriately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15338" cy="457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</a:t>
            </a:r>
          </a:p>
          <a:p>
            <a:pPr lvl="1" eaLnBrk="1" hangingPunct="1"/>
            <a:r>
              <a:rPr lang="en-US" altLang="en-US" dirty="0" smtClean="0"/>
              <a:t>An alternative to a series of nested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statements</a:t>
            </a:r>
          </a:p>
          <a:p>
            <a:pPr lvl="1" eaLnBrk="1" hangingPunct="1"/>
            <a:r>
              <a:rPr lang="en-US" altLang="en-US" dirty="0" smtClean="0"/>
              <a:t>Test a single variable against a series of exact integer, character, or string values</a:t>
            </a:r>
          </a:p>
          <a:p>
            <a:pPr defTabSz="912813" eaLnBrk="1" hangingPunct="1"/>
            <a:r>
              <a:rPr lang="en-US" altLang="en-US" dirty="0"/>
              <a:t>Keywords</a:t>
            </a:r>
          </a:p>
          <a:p>
            <a:pPr lvl="1" defTabSz="912813"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/>
              <a:t> </a:t>
            </a:r>
          </a:p>
          <a:p>
            <a:pPr lvl="2" defTabSz="912813" eaLnBrk="1" hangingPunct="1"/>
            <a:r>
              <a:rPr lang="en-US" altLang="en-US" dirty="0"/>
              <a:t>Starts the structure </a:t>
            </a:r>
          </a:p>
          <a:p>
            <a:pPr lvl="2" defTabSz="912813" eaLnBrk="1" hangingPunct="1"/>
            <a:r>
              <a:rPr lang="en-US" altLang="en-US" dirty="0"/>
              <a:t>Followed by a test expression enclosed in parentheses</a:t>
            </a:r>
          </a:p>
          <a:p>
            <a:pPr lvl="1" defTabSz="912813"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en-US" dirty="0"/>
              <a:t> </a:t>
            </a:r>
          </a:p>
          <a:p>
            <a:pPr lvl="2" defTabSz="912813" eaLnBrk="1" hangingPunct="1"/>
            <a:r>
              <a:rPr lang="en-US" altLang="en-US" dirty="0"/>
              <a:t>Followed by one of the possible values for the test expression and a colon</a:t>
            </a:r>
          </a:p>
          <a:p>
            <a:pPr lvl="1" defTabSz="912813" eaLnBrk="1" hangingPunct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</a:t>
            </a:r>
          </a:p>
          <a:p>
            <a:pPr lvl="2" defTabSz="912813" eaLnBrk="1" hangingPunct="1">
              <a:lnSpc>
                <a:spcPct val="90000"/>
              </a:lnSpc>
            </a:pPr>
            <a:r>
              <a:rPr lang="en-US" altLang="en-US" dirty="0"/>
              <a:t>Optionally terminates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/>
              <a:t> statement at the end of each case</a:t>
            </a:r>
          </a:p>
          <a:p>
            <a:pPr lvl="1" defTabSz="912813" eaLnBrk="1" hangingPunct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en-US" dirty="0"/>
              <a:t> </a:t>
            </a:r>
          </a:p>
          <a:p>
            <a:pPr lvl="2" defTabSz="912813" eaLnBrk="1" hangingPunct="1">
              <a:lnSpc>
                <a:spcPct val="90000"/>
              </a:lnSpc>
            </a:pPr>
            <a:r>
              <a:rPr lang="en-US" altLang="en-US" dirty="0"/>
              <a:t>Optionally is used prior to any action that should occur if the test variable does not match any case</a:t>
            </a:r>
          </a:p>
          <a:p>
            <a:pPr defTabSz="912813" eaLnBrk="1" hangingPunct="1"/>
            <a:endParaRPr lang="en-US" altLang="en-US" dirty="0"/>
          </a:p>
          <a:p>
            <a:pPr marL="228600" lvl="1" indent="0"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24: Determining class status using a switch statemen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76" y="1279618"/>
            <a:ext cx="5209249" cy="4298765"/>
          </a:xfrm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 (2 </a:t>
            </a:r>
            <a:r>
              <a:rPr lang="en-US" altLang="en-US" dirty="0"/>
              <a:t>of 3</a:t>
            </a:r>
            <a:r>
              <a:rPr lang="en-US" altLang="en-US" dirty="0" smtClean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444294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 smtClean="0"/>
              <a:t> statements in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structure</a:t>
            </a:r>
          </a:p>
          <a:p>
            <a:pPr lvl="1" defTabSz="912813" eaLnBrk="1" hangingPunct="1"/>
            <a:r>
              <a:rPr lang="en-US" altLang="en-US" dirty="0" smtClean="0"/>
              <a:t>If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 smtClean="0"/>
              <a:t> statement is omitted:</a:t>
            </a:r>
          </a:p>
          <a:p>
            <a:pPr lvl="2" defTabSz="912813" eaLnBrk="1" hangingPunct="1"/>
            <a:r>
              <a:rPr lang="en-US" altLang="en-US" dirty="0" smtClean="0"/>
              <a:t>The program finds a match for the test variable</a:t>
            </a:r>
          </a:p>
          <a:p>
            <a:pPr lvl="2" defTabSz="912813" eaLnBrk="1" hangingPunct="1"/>
            <a:r>
              <a:rPr lang="en-US" altLang="en-US" dirty="0" smtClean="0"/>
              <a:t>All statements within the </a:t>
            </a:r>
            <a:r>
              <a:rPr lang="en-US" altLang="en-US" dirty="0" smtClean="0">
                <a:latin typeface="Courier New" pitchFamily="49" charset="0"/>
              </a:rPr>
              <a:t>switch</a:t>
            </a:r>
            <a:r>
              <a:rPr lang="en-US" altLang="en-US" dirty="0" smtClean="0"/>
              <a:t> statement execute from that point forward</a:t>
            </a:r>
          </a:p>
          <a:p>
            <a:pPr defTabSz="912813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en-US" dirty="0" smtClean="0"/>
              <a:t> statement</a:t>
            </a:r>
          </a:p>
          <a:p>
            <a:pPr lvl="1" defTabSz="912813" eaLnBrk="1" hangingPunct="1"/>
            <a:r>
              <a:rPr lang="en-US" altLang="en-US" dirty="0" smtClean="0"/>
              <a:t>No need to write code for each case</a:t>
            </a:r>
          </a:p>
          <a:p>
            <a:pPr lvl="1" defTabSz="912813" eaLnBrk="1" hangingPunct="1"/>
            <a:r>
              <a:rPr lang="en-US" altLang="en-US" dirty="0" smtClean="0"/>
              <a:t>Evaluate </a:t>
            </a:r>
            <a:r>
              <a:rPr lang="en-US" altLang="en-US" dirty="0" smtClean="0">
                <a:latin typeface="Courier New" pitchFamily="49" charset="0"/>
              </a:rPr>
              <a:t>char</a:t>
            </a:r>
            <a:r>
              <a:rPr lang="en-US" altLang="en-US" dirty="0" smtClean="0"/>
              <a:t> variables</a:t>
            </a:r>
          </a:p>
          <a:p>
            <a:pPr lvl="2" defTabSz="912813" eaLnBrk="1" hangingPunct="1"/>
            <a:r>
              <a:rPr lang="en-US" altLang="en-US" dirty="0" smtClean="0"/>
              <a:t>Ignore whether it is uppercase or lowercase</a:t>
            </a:r>
          </a:p>
          <a:p>
            <a:pPr defTabSz="912813" eaLnBrk="1" hangingPunct="1"/>
            <a:r>
              <a:rPr lang="en-US" altLang="en-US" dirty="0">
                <a:cs typeface="Arial" charset="0"/>
              </a:rPr>
              <a:t>Why use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>
                <a:cs typeface="Arial" charset="0"/>
              </a:rPr>
              <a:t> statements?</a:t>
            </a:r>
          </a:p>
          <a:p>
            <a:pPr lvl="1" defTabSz="912813" eaLnBrk="1" hangingPunct="1"/>
            <a:r>
              <a:rPr lang="en-US" altLang="en-US" dirty="0"/>
              <a:t>They are convenient when several alternative courses of action depend on a single integer, character, or string value</a:t>
            </a:r>
          </a:p>
          <a:p>
            <a:pPr lvl="1" defTabSz="912813" eaLnBrk="1" hangingPunct="1"/>
            <a:r>
              <a:rPr lang="en-US" altLang="en-US" dirty="0"/>
              <a:t>Use only when there is a reasonable number of specific matching values to be tested</a:t>
            </a:r>
          </a:p>
          <a:p>
            <a:pPr defTabSz="912813" eaLnBrk="1" hangingPunct="1"/>
            <a:endParaRPr lang="en-US" alt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 (3 </a:t>
            </a:r>
            <a:r>
              <a:rPr lang="en-US" altLang="en-US" dirty="0"/>
              <a:t>of </a:t>
            </a:r>
            <a:r>
              <a:rPr lang="en-US" altLang="en-US" dirty="0" smtClean="0"/>
              <a:t>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81312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/>
              <a:t>Conditional operator</a:t>
            </a:r>
          </a:p>
          <a:p>
            <a:pPr lvl="1" defTabSz="912813" eaLnBrk="1" hangingPunct="1"/>
            <a:r>
              <a:rPr lang="en-US" altLang="en-US" dirty="0" smtClean="0"/>
              <a:t>Requires three expressions separated with a question mark and a colon</a:t>
            </a:r>
          </a:p>
          <a:p>
            <a:pPr lvl="1" defTabSz="912813" eaLnBrk="1" hangingPunct="1"/>
            <a:r>
              <a:rPr lang="en-US" altLang="en-US" dirty="0" smtClean="0"/>
              <a:t>Used as an abbreviated version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structure</a:t>
            </a:r>
          </a:p>
          <a:p>
            <a:pPr lvl="1" defTabSz="912813" eaLnBrk="1" hangingPunct="1"/>
            <a:r>
              <a:rPr lang="en-US" altLang="en-US" dirty="0" smtClean="0"/>
              <a:t>You are never required to use it</a:t>
            </a:r>
          </a:p>
          <a:p>
            <a:pPr defTabSz="912813" eaLnBrk="1" hangingPunct="1"/>
            <a:r>
              <a:rPr lang="en-US" altLang="en-US" dirty="0" smtClean="0"/>
              <a:t>Syntax of a conditional operator:</a:t>
            </a:r>
          </a:p>
          <a:p>
            <a:pPr lvl="1" defTabSz="912813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testExpression ? trueResult : falseResult;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the Conditional </a:t>
            </a:r>
            <a:r>
              <a:rPr lang="en-US" altLang="en-US" dirty="0" smtClean="0">
                <a:cs typeface="Courier New" pitchFamily="49" charset="0"/>
              </a:rPr>
              <a:t>and NOT</a:t>
            </a:r>
            <a:r>
              <a:rPr lang="en-US" altLang="en-US" dirty="0" smtClean="0"/>
              <a:t> Operators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527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A Boolean expression is evaluated as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en-US" dirty="0" smtClean="0"/>
              <a:t> </a:t>
            </a:r>
          </a:p>
          <a:p>
            <a:pPr lvl="1" defTabSz="912813" eaLnBrk="1" hangingPunct="1"/>
            <a:r>
              <a:rPr lang="en-US" altLang="en-US" dirty="0" smtClean="0"/>
              <a:t>If the value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testExpression</a:t>
            </a:r>
            <a:r>
              <a:rPr lang="en-US" altLang="en-US" dirty="0" smtClean="0"/>
              <a:t> is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  <a:r>
              <a:rPr lang="en-US" altLang="en-US" dirty="0" smtClean="0"/>
              <a:t>:</a:t>
            </a:r>
            <a:endParaRPr lang="en-US" altLang="en-US" dirty="0" smtClean="0">
              <a:latin typeface="Courier New" pitchFamily="49" charset="0"/>
            </a:endParaRPr>
          </a:p>
          <a:p>
            <a:pPr lvl="2" defTabSz="912813" eaLnBrk="1" hangingPunct="1"/>
            <a:r>
              <a:rPr lang="en-US" altLang="en-US" dirty="0" smtClean="0"/>
              <a:t>The entire conditional expression takes on the value of the expression following the question mark</a:t>
            </a:r>
          </a:p>
          <a:p>
            <a:pPr lvl="1" defTabSz="912813" eaLnBrk="1" hangingPunct="1"/>
            <a:r>
              <a:rPr lang="en-US" altLang="en-US" dirty="0" smtClean="0"/>
              <a:t>If the value is </a:t>
            </a:r>
            <a:r>
              <a:rPr lang="en-US" altLang="en-US" dirty="0" smtClean="0">
                <a:latin typeface="Courier New" pitchFamily="49" charset="0"/>
              </a:rPr>
              <a:t>false</a:t>
            </a:r>
            <a:r>
              <a:rPr lang="en-US" altLang="en-US" dirty="0" smtClean="0"/>
              <a:t>:</a:t>
            </a:r>
            <a:endParaRPr lang="en-US" altLang="en-US" dirty="0" smtClean="0">
              <a:latin typeface="Courier New" pitchFamily="49" charset="0"/>
            </a:endParaRPr>
          </a:p>
          <a:p>
            <a:pPr lvl="2" defTabSz="912813" eaLnBrk="1" hangingPunct="1"/>
            <a:r>
              <a:rPr lang="en-US" altLang="en-US" dirty="0" smtClean="0"/>
              <a:t>The entire expression takes on the value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falseResult</a:t>
            </a:r>
          </a:p>
          <a:p>
            <a:pPr defTabSz="912813" eaLnBrk="1" hangingPunct="1"/>
            <a:r>
              <a:rPr lang="en-US" altLang="en-US" dirty="0" smtClean="0"/>
              <a:t>An advantage of using the conditional operator is the conciseness of the statement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the Conditional </a:t>
            </a:r>
            <a:r>
              <a:rPr lang="en-US" altLang="en-US" dirty="0" smtClean="0">
                <a:cs typeface="Courier New" pitchFamily="49" charset="0"/>
              </a:rPr>
              <a:t>and NOT</a:t>
            </a:r>
            <a:r>
              <a:rPr lang="en-US" altLang="en-US" dirty="0" smtClean="0"/>
              <a:t> Operators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262312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>
                <a:cs typeface="Courier New" pitchFamily="49" charset="0"/>
              </a:rPr>
              <a:t>NOT</a:t>
            </a:r>
            <a:r>
              <a:rPr lang="en-US" altLang="en-US" b="1" dirty="0" smtClean="0"/>
              <a:t> operator</a:t>
            </a:r>
          </a:p>
          <a:p>
            <a:pPr lvl="1" defTabSz="912813" eaLnBrk="1" hangingPunct="1"/>
            <a:r>
              <a:rPr lang="en-US" altLang="en-US" dirty="0" smtClean="0"/>
              <a:t>Written as an exclamation point ( </a:t>
            </a:r>
            <a:r>
              <a:rPr lang="en-US" altLang="en-US" dirty="0" smtClean="0">
                <a:latin typeface="Courier New" pitchFamily="49" charset="0"/>
              </a:rPr>
              <a:t>!</a:t>
            </a:r>
            <a:r>
              <a:rPr lang="en-US" altLang="en-US" dirty="0" smtClean="0"/>
              <a:t> )</a:t>
            </a:r>
          </a:p>
          <a:p>
            <a:pPr lvl="1" defTabSz="912813" eaLnBrk="1" hangingPunct="1"/>
            <a:r>
              <a:rPr lang="en-US" altLang="en-US" dirty="0" smtClean="0"/>
              <a:t>Negates the result of any Boolean expression</a:t>
            </a:r>
          </a:p>
          <a:p>
            <a:pPr lvl="1" defTabSz="912813" eaLnBrk="1" hangingPunct="1"/>
            <a:r>
              <a:rPr lang="en-US" altLang="en-US" dirty="0" smtClean="0"/>
              <a:t>When preceded by the NOT operator, any expression evaluated as:</a:t>
            </a:r>
          </a:p>
          <a:p>
            <a:pPr lvl="2" defTabSz="912813" eaLnBrk="1" hangingPunct="1"/>
            <a:r>
              <a:rPr lang="en-US" altLang="en-US" dirty="0" smtClean="0">
                <a:latin typeface="Courier New" pitchFamily="49" charset="0"/>
              </a:rPr>
              <a:t>true</a:t>
            </a:r>
            <a:r>
              <a:rPr lang="en-US" altLang="en-US" dirty="0" smtClean="0"/>
              <a:t> becomes </a:t>
            </a:r>
            <a:r>
              <a:rPr lang="en-US" altLang="en-US" dirty="0" smtClean="0">
                <a:latin typeface="Courier New" pitchFamily="49" charset="0"/>
              </a:rPr>
              <a:t>false</a:t>
            </a:r>
          </a:p>
          <a:p>
            <a:pPr lvl="2" defTabSz="912813" eaLnBrk="1" hangingPunct="1"/>
            <a:r>
              <a:rPr lang="en-US" altLang="en-US" dirty="0" smtClean="0">
                <a:latin typeface="Courier New" pitchFamily="49" charset="0"/>
              </a:rPr>
              <a:t>false</a:t>
            </a:r>
            <a:r>
              <a:rPr lang="en-US" altLang="en-US" dirty="0" smtClean="0"/>
              <a:t> becomes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</a:p>
          <a:p>
            <a:pPr defTabSz="912813" eaLnBrk="1" hangingPunct="1"/>
            <a:r>
              <a:rPr lang="en-US" altLang="en-US" dirty="0" smtClean="0"/>
              <a:t>Statements with the NOT operator:</a:t>
            </a:r>
          </a:p>
          <a:p>
            <a:pPr lvl="1" defTabSz="912813" eaLnBrk="1" hangingPunct="1"/>
            <a:r>
              <a:rPr lang="en-US" altLang="en-US" dirty="0" smtClean="0"/>
              <a:t>Are harder to read</a:t>
            </a:r>
          </a:p>
          <a:p>
            <a:pPr lvl="1" defTabSz="912813" eaLnBrk="1" hangingPunct="1"/>
            <a:r>
              <a:rPr lang="en-US" altLang="en-US" dirty="0" smtClean="0"/>
              <a:t>Require a double set of parentheses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cs typeface="Courier New" pitchFamily="49" charset="0"/>
              </a:rPr>
              <a:t>NOT</a:t>
            </a:r>
            <a:r>
              <a:rPr lang="en-US" altLang="en-US" dirty="0" smtClean="0"/>
              <a:t> Operator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551468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Combine as many AND or OR operators as needed</a:t>
            </a:r>
          </a:p>
          <a:p>
            <a:pPr defTabSz="912813" eaLnBrk="1" hangingPunct="1"/>
            <a:r>
              <a:rPr lang="en-US" altLang="en-US" dirty="0" smtClean="0"/>
              <a:t>An operator’s precedence </a:t>
            </a:r>
          </a:p>
          <a:p>
            <a:pPr lvl="1" defTabSz="912813" eaLnBrk="1" hangingPunct="1"/>
            <a:r>
              <a:rPr lang="en-US" altLang="en-US" dirty="0" smtClean="0"/>
              <a:t>How an expression is evaluated</a:t>
            </a:r>
          </a:p>
          <a:p>
            <a:pPr lvl="1" defTabSz="912813" eaLnBrk="1" hangingPunct="1"/>
            <a:r>
              <a:rPr lang="en-US" altLang="en-US" dirty="0" smtClean="0"/>
              <a:t>The order agrees with common algebraic usage</a:t>
            </a:r>
          </a:p>
          <a:p>
            <a:pPr lvl="2" defTabSz="912813" eaLnBrk="1" hangingPunct="1"/>
            <a:r>
              <a:rPr lang="en-US" altLang="en-US" dirty="0" smtClean="0"/>
              <a:t>Arithmetic is done first </a:t>
            </a:r>
          </a:p>
          <a:p>
            <a:pPr lvl="2" defTabSz="912813" eaLnBrk="1" hangingPunct="1"/>
            <a:r>
              <a:rPr lang="en-US" altLang="en-US" dirty="0" smtClean="0"/>
              <a:t>Assignment is done last</a:t>
            </a:r>
          </a:p>
          <a:p>
            <a:pPr lvl="2" defTabSz="912813" eaLnBrk="1" hangingPunct="1"/>
            <a:r>
              <a:rPr lang="en-US" altLang="en-US" dirty="0" smtClean="0"/>
              <a:t>The AND operator is evaluated before the OR operator</a:t>
            </a:r>
          </a:p>
          <a:p>
            <a:pPr lvl="2" defTabSz="912813" eaLnBrk="1" hangingPunct="1"/>
            <a:r>
              <a:rPr lang="en-US" altLang="en-US" dirty="0" smtClean="0"/>
              <a:t>Statements in parentheses are evaluated first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Understanding Operator Precedence (1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Understanding Operator Precedence (2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067473"/>
              </p:ext>
            </p:extLst>
          </p:nvPr>
        </p:nvGraphicFramePr>
        <p:xfrm>
          <a:off x="365125" y="1538288"/>
          <a:ext cx="8415339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75">
                  <a:extLst>
                    <a:ext uri="{9D8B030D-6E8A-4147-A177-3AD203B41FA5}">
                      <a16:colId xmlns="" xmlns:a16="http://schemas.microsoft.com/office/drawing/2014/main" val="909132575"/>
                    </a:ext>
                  </a:extLst>
                </a:gridCol>
                <a:gridCol w="3733800">
                  <a:extLst>
                    <a:ext uri="{9D8B030D-6E8A-4147-A177-3AD203B41FA5}">
                      <a16:colId xmlns="" xmlns:a16="http://schemas.microsoft.com/office/drawing/2014/main" val="2842388615"/>
                    </a:ext>
                  </a:extLst>
                </a:gridCol>
                <a:gridCol w="2074864">
                  <a:extLst>
                    <a:ext uri="{9D8B030D-6E8A-4147-A177-3AD203B41FA5}">
                      <a16:colId xmlns="" xmlns:a16="http://schemas.microsoft.com/office/drawing/2014/main" val="17155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5-1 Operator precedence for operators used so far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540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Precedence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Operator(s)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Symbol(s)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59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636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Multiplication, division, modulus</a:t>
                      </a:r>
                    </a:p>
                    <a:p>
                      <a:r>
                        <a:rPr lang="en-US" dirty="0" smtClean="0"/>
                        <a:t>Addition, subtraction</a:t>
                      </a:r>
                    </a:p>
                    <a:p>
                      <a:r>
                        <a:rPr lang="en-US" dirty="0" smtClean="0"/>
                        <a:t>Relational</a:t>
                      </a:r>
                    </a:p>
                    <a:p>
                      <a:r>
                        <a:rPr lang="en-US" dirty="0" smtClean="0"/>
                        <a:t>Equality</a:t>
                      </a:r>
                    </a:p>
                    <a:p>
                      <a:r>
                        <a:rPr lang="en-US" dirty="0" smtClean="0"/>
                        <a:t>Logical AND</a:t>
                      </a:r>
                    </a:p>
                    <a:p>
                      <a:r>
                        <a:rPr lang="en-US" dirty="0" smtClean="0"/>
                        <a:t>Logical OR</a:t>
                      </a:r>
                    </a:p>
                    <a:p>
                      <a:r>
                        <a:rPr lang="en-US" dirty="0" smtClean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*/%</a:t>
                      </a:r>
                    </a:p>
                    <a:p>
                      <a:r>
                        <a:rPr lang="en-US" dirty="0" smtClean="0"/>
                        <a:t>+ –</a:t>
                      </a:r>
                    </a:p>
                    <a:p>
                      <a:r>
                        <a:rPr lang="en-US" dirty="0" smtClean="0"/>
                        <a:t>&gt; &lt; &gt;= &lt;=</a:t>
                      </a:r>
                    </a:p>
                    <a:p>
                      <a:r>
                        <a:rPr lang="en-US" dirty="0" smtClean="0"/>
                        <a:t>== !=</a:t>
                      </a:r>
                    </a:p>
                    <a:p>
                      <a:r>
                        <a:rPr lang="en-US" dirty="0" smtClean="0"/>
                        <a:t>&amp;&amp;</a:t>
                      </a:r>
                    </a:p>
                    <a:p>
                      <a:r>
                        <a:rPr lang="en-US" dirty="0" smtClean="0"/>
                        <a:t>||</a:t>
                      </a:r>
                    </a:p>
                    <a:p>
                      <a:r>
                        <a:rPr lang="en-US" dirty="0" smtClean="0"/>
                        <a:t>?: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98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578526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/>
              <a:t>Pseudocode</a:t>
            </a:r>
          </a:p>
          <a:p>
            <a:pPr lvl="1" defTabSz="912813" eaLnBrk="1" hangingPunct="1"/>
            <a:r>
              <a:rPr lang="en-US" altLang="en-US" dirty="0" smtClean="0"/>
              <a:t>Use paper and a pencil</a:t>
            </a:r>
          </a:p>
          <a:p>
            <a:pPr lvl="1" defTabSz="912813" eaLnBrk="1" hangingPunct="1"/>
            <a:r>
              <a:rPr lang="en-US" altLang="en-US" dirty="0" smtClean="0"/>
              <a:t>Plan a program’s logic by writing plain English statements</a:t>
            </a:r>
          </a:p>
          <a:p>
            <a:pPr lvl="1" defTabSz="912813" eaLnBrk="1" hangingPunct="1"/>
            <a:r>
              <a:rPr lang="en-US" altLang="en-US" dirty="0" smtClean="0"/>
              <a:t>Accomplish important steps in a given task</a:t>
            </a:r>
          </a:p>
          <a:p>
            <a:pPr lvl="1" defTabSz="912813" eaLnBrk="1" hangingPunct="1"/>
            <a:r>
              <a:rPr lang="en-US" altLang="en-US" dirty="0" smtClean="0"/>
              <a:t>Use everyday language</a:t>
            </a:r>
          </a:p>
          <a:p>
            <a:pPr defTabSz="912813" eaLnBrk="1" hangingPunct="1"/>
            <a:r>
              <a:rPr lang="en-US" altLang="en-US" b="1" dirty="0" smtClean="0"/>
              <a:t>Flowchart</a:t>
            </a:r>
          </a:p>
          <a:p>
            <a:pPr lvl="1" defTabSz="912813" eaLnBrk="1" hangingPunct="1"/>
            <a:r>
              <a:rPr lang="en-US" altLang="en-US" dirty="0" smtClean="0"/>
              <a:t>Steps in diagram form</a:t>
            </a:r>
          </a:p>
          <a:p>
            <a:pPr lvl="1" defTabSz="912813" eaLnBrk="1" hangingPunct="1"/>
            <a:r>
              <a:rPr lang="en-US" altLang="en-US" dirty="0" smtClean="0"/>
              <a:t>A series of shapes connected by arrows</a:t>
            </a:r>
          </a:p>
          <a:p>
            <a:pPr defTabSz="912813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Planning Decision-Making Logic (1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Two important conventions</a:t>
            </a:r>
          </a:p>
          <a:p>
            <a:pPr lvl="1" defTabSz="912813" eaLnBrk="1" hangingPunct="1"/>
            <a:r>
              <a:rPr lang="en-US" altLang="en-US" dirty="0" smtClean="0"/>
              <a:t>The order in which operators are used makes a difference</a:t>
            </a:r>
          </a:p>
          <a:p>
            <a:pPr lvl="1" defTabSz="912813" eaLnBrk="1" hangingPunct="1"/>
            <a:r>
              <a:rPr lang="en-US" altLang="en-US" dirty="0" smtClean="0"/>
              <a:t>Always use parentheses to change precedence or make your intentions clearer</a:t>
            </a:r>
          </a:p>
          <a:p>
            <a:pPr defTabSz="912813" eaLnBrk="1" hangingPunct="1"/>
            <a:endParaRPr lang="en-US" altLang="en-US" dirty="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Understanding Operator Precedence (3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31: Two comparisons using &amp;&amp; and ||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61" y="1912144"/>
            <a:ext cx="7098078" cy="3033712"/>
          </a:xfrm>
        </p:spPr>
      </p:pic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Understanding Operator Precedence (4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Helps ensure that fields have acceptable values</a:t>
            </a:r>
          </a:p>
          <a:p>
            <a:pPr eaLnBrk="1" hangingPunct="1"/>
            <a:r>
              <a:rPr lang="en-US" altLang="en-US" dirty="0" smtClean="0"/>
              <a:t>Determines whether values are within the allowed limits for the fields</a:t>
            </a:r>
          </a:p>
        </p:txBody>
      </p:sp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Adding Decisions and Constructors to Instance Methods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32: The Employee class that contains a constructor&#10;that makes decision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19200"/>
            <a:ext cx="2932271" cy="4998760"/>
          </a:xfrm>
        </p:spPr>
      </p:pic>
      <p:sp>
        <p:nvSpPr>
          <p:cNvPr id="6656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Adding Decisions and Constructors to Instance Methods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4241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Don’t ignore subtleties in boundaries used in decision making</a:t>
            </a:r>
          </a:p>
          <a:p>
            <a:pPr defTabSz="912813" eaLnBrk="1" hangingPunct="1"/>
            <a:r>
              <a:rPr lang="en-US" altLang="en-US" dirty="0" smtClean="0"/>
              <a:t>Don’t use the assignment operator instead of the comparison operator</a:t>
            </a:r>
          </a:p>
          <a:p>
            <a:pPr defTabSz="912813" eaLnBrk="1" hangingPunct="1"/>
            <a:r>
              <a:rPr lang="en-US" altLang="en-US" dirty="0" smtClean="0"/>
              <a:t>Don’t insert a semicolon after the Boolean expression in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</a:t>
            </a:r>
          </a:p>
          <a:p>
            <a:pPr defTabSz="912813" eaLnBrk="1" hangingPunct="1"/>
            <a:r>
              <a:rPr lang="en-US" altLang="en-US" dirty="0" smtClean="0"/>
              <a:t>Don’t forget to block a set of statements with curly braces when several statements depend on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or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68611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Don’t Do It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0337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Don’t forget to include a complete Boolean expression on each side of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altLang="en-US" dirty="0" smtClean="0"/>
              <a:t> operator</a:t>
            </a:r>
          </a:p>
          <a:p>
            <a:pPr defTabSz="912813" eaLnBrk="1" hangingPunct="1"/>
            <a:r>
              <a:rPr lang="en-US" altLang="en-US" dirty="0" smtClean="0"/>
              <a:t>Don’t try to use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structure to test anything other than an integer, a character, or a string value</a:t>
            </a:r>
          </a:p>
          <a:p>
            <a:pPr defTabSz="912813" eaLnBrk="1" hangingPunct="1"/>
            <a:r>
              <a:rPr lang="en-US" altLang="en-US" dirty="0" smtClean="0"/>
              <a:t>Don’t forget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 smtClean="0"/>
              <a:t> statement if one is required</a:t>
            </a:r>
          </a:p>
          <a:p>
            <a:pPr defTabSz="912813" eaLnBrk="1" hangingPunct="1"/>
            <a:r>
              <a:rPr lang="en-US" altLang="en-US" dirty="0" smtClean="0"/>
              <a:t>Don’t use the standard relational operators to compare objects</a:t>
            </a:r>
          </a:p>
        </p:txBody>
      </p:sp>
      <p:sp>
        <p:nvSpPr>
          <p:cNvPr id="6963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Don’t Do It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>
                <a:latin typeface="Courier New" pitchFamily="49" charset="0"/>
              </a:rPr>
              <a:t>if</a:t>
            </a:r>
            <a:r>
              <a:rPr lang="en-US" altLang="en-US" dirty="0" smtClean="0"/>
              <a:t> statement </a:t>
            </a:r>
          </a:p>
          <a:p>
            <a:pPr lvl="1" defTabSz="912813" eaLnBrk="1" hangingPunct="1"/>
            <a:r>
              <a:rPr lang="en-US" altLang="en-US" dirty="0" smtClean="0"/>
              <a:t>Makes a decision based on a Boolean expression</a:t>
            </a:r>
          </a:p>
          <a:p>
            <a:pPr defTabSz="912813" eaLnBrk="1" hangingPunct="1"/>
            <a:r>
              <a:rPr lang="en-US" altLang="en-US" dirty="0" smtClean="0"/>
              <a:t>Single-alternative </a:t>
            </a:r>
            <a:r>
              <a:rPr lang="en-US" altLang="en-US" dirty="0" smtClean="0">
                <a:latin typeface="Courier New" pitchFamily="49" charset="0"/>
              </a:rPr>
              <a:t>if</a:t>
            </a:r>
            <a:r>
              <a:rPr lang="en-US" altLang="en-US" dirty="0" smtClean="0"/>
              <a:t> </a:t>
            </a:r>
          </a:p>
          <a:p>
            <a:pPr lvl="1" defTabSz="912813" eaLnBrk="1" hangingPunct="1"/>
            <a:r>
              <a:rPr lang="en-US" altLang="en-US" dirty="0" smtClean="0"/>
              <a:t>Performs an action based on one alternative</a:t>
            </a:r>
          </a:p>
          <a:p>
            <a:pPr defTabSz="912813" eaLnBrk="1" hangingPunct="1"/>
            <a:r>
              <a:rPr lang="en-US" altLang="en-US" dirty="0" smtClean="0"/>
              <a:t>Dual-alternative </a:t>
            </a:r>
            <a:r>
              <a:rPr lang="en-US" altLang="en-US" dirty="0" smtClean="0">
                <a:latin typeface="Courier New" pitchFamily="49" charset="0"/>
              </a:rPr>
              <a:t>if</a:t>
            </a:r>
          </a:p>
          <a:p>
            <a:pPr lvl="1" defTabSz="912813" eaLnBrk="1" hangingPunct="1"/>
            <a:r>
              <a:rPr lang="en-US" altLang="en-US" dirty="0" smtClean="0">
                <a:latin typeface="Courier New" pitchFamily="49" charset="0"/>
              </a:rPr>
              <a:t>if…else</a:t>
            </a:r>
            <a:endParaRPr lang="en-US" altLang="en-US" dirty="0" smtClean="0"/>
          </a:p>
          <a:p>
            <a:pPr lvl="1" defTabSz="912813" eaLnBrk="1" hangingPunct="1"/>
            <a:r>
              <a:rPr lang="en-US" altLang="en-US" dirty="0" smtClean="0"/>
              <a:t>Performs one action when a Boolean expression evaluates as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 defTabSz="912813" eaLnBrk="1" hangingPunct="1"/>
            <a:r>
              <a:rPr lang="en-US" altLang="en-US" dirty="0" smtClean="0"/>
              <a:t>Performs a different action when an expression evaluates as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Summary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2623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AND operator </a:t>
            </a:r>
          </a:p>
          <a:p>
            <a:pPr lvl="1" defTabSz="912813" eaLnBrk="1" hangingPunct="1"/>
            <a:r>
              <a:rPr lang="en-US" altLang="en-US" dirty="0" smtClean="0">
                <a:latin typeface="Courier New" pitchFamily="49" charset="0"/>
              </a:rPr>
              <a:t>&amp;&amp;</a:t>
            </a:r>
          </a:p>
          <a:p>
            <a:pPr lvl="1" defTabSz="912813" eaLnBrk="1" hangingPunct="1"/>
            <a:r>
              <a:rPr lang="en-US" altLang="en-US" dirty="0" smtClean="0"/>
              <a:t>Determines whether two expressions are both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</a:p>
          <a:p>
            <a:pPr defTabSz="912813" eaLnBrk="1" hangingPunct="1"/>
            <a:r>
              <a:rPr lang="en-US" altLang="en-US" dirty="0" smtClean="0"/>
              <a:t>OR operator </a:t>
            </a:r>
          </a:p>
          <a:p>
            <a:pPr lvl="1" defTabSz="912813" eaLnBrk="1" hangingPunct="1"/>
            <a:r>
              <a:rPr lang="en-US" altLang="en-US" dirty="0" smtClean="0">
                <a:latin typeface="Courier New" pitchFamily="49" charset="0"/>
              </a:rPr>
              <a:t>||</a:t>
            </a:r>
          </a:p>
          <a:p>
            <a:pPr lvl="1" defTabSz="912813" eaLnBrk="1" hangingPunct="1"/>
            <a:r>
              <a:rPr lang="en-US" altLang="en-US" dirty="0" smtClean="0"/>
              <a:t>Carries out some action even if only one of two conditions is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</a:p>
          <a:p>
            <a:pPr defTabSz="912813" eaLnBrk="1" hangingPunct="1"/>
            <a:r>
              <a:rPr lang="en-US" altLang="en-US" dirty="0" smtClean="0">
                <a:latin typeface="Courier New" pitchFamily="49" charset="0"/>
              </a:rPr>
              <a:t>switch</a:t>
            </a:r>
            <a:r>
              <a:rPr lang="en-US" altLang="en-US" dirty="0" smtClean="0"/>
              <a:t> statement </a:t>
            </a:r>
          </a:p>
          <a:p>
            <a:pPr lvl="1" defTabSz="912813" eaLnBrk="1" hangingPunct="1"/>
            <a:r>
              <a:rPr lang="en-US" altLang="en-US" dirty="0" smtClean="0"/>
              <a:t>Tests a single variable against a series of exact integer or character values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Summary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576512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Conditional operator</a:t>
            </a:r>
          </a:p>
          <a:p>
            <a:pPr lvl="1" defTabSz="912813" eaLnBrk="1" hangingPunct="1"/>
            <a:r>
              <a:rPr lang="en-US" altLang="en-US" dirty="0" smtClean="0"/>
              <a:t>An abbreviated version of an </a:t>
            </a:r>
            <a:r>
              <a:rPr lang="en-US" altLang="en-US" dirty="0" smtClean="0">
                <a:latin typeface="Courier New" pitchFamily="49" charset="0"/>
              </a:rPr>
              <a:t>if…else</a:t>
            </a:r>
            <a:r>
              <a:rPr lang="en-US" altLang="en-US" dirty="0" smtClean="0"/>
              <a:t> statement</a:t>
            </a:r>
          </a:p>
          <a:p>
            <a:pPr defTabSz="912813" eaLnBrk="1" hangingPunct="1"/>
            <a:r>
              <a:rPr lang="en-US" altLang="en-US" dirty="0" smtClean="0"/>
              <a:t>NOT operator </a:t>
            </a:r>
          </a:p>
          <a:p>
            <a:pPr lvl="1" defTabSz="912813" eaLnBrk="1" hangingPunct="1"/>
            <a:r>
              <a:rPr lang="en-US" altLang="en-US" dirty="0" smtClean="0">
                <a:latin typeface="Courier New" pitchFamily="49" charset="0"/>
              </a:rPr>
              <a:t>!</a:t>
            </a:r>
          </a:p>
          <a:p>
            <a:pPr lvl="1" defTabSz="912813" eaLnBrk="1" hangingPunct="1"/>
            <a:r>
              <a:rPr lang="en-US" altLang="en-US" dirty="0" smtClean="0"/>
              <a:t>Negates the result of any Boolean expression</a:t>
            </a:r>
          </a:p>
          <a:p>
            <a:pPr defTabSz="912813" eaLnBrk="1" hangingPunct="1"/>
            <a:r>
              <a:rPr lang="en-US" altLang="en-US" dirty="0" smtClean="0"/>
              <a:t>Operator precedence</a:t>
            </a:r>
          </a:p>
          <a:p>
            <a:pPr defTabSz="912813" eaLnBrk="1" hangingPunct="1"/>
            <a:endParaRPr lang="en-US" altLang="en-US" dirty="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Summary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05112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/>
              <a:t>Flowchart</a:t>
            </a:r>
            <a:r>
              <a:rPr lang="en-US" altLang="en-US" dirty="0" smtClean="0"/>
              <a:t> (cont’d.)</a:t>
            </a:r>
          </a:p>
          <a:p>
            <a:pPr lvl="1" defTabSz="912813" eaLnBrk="1" hangingPunct="1"/>
            <a:r>
              <a:rPr lang="en-US" altLang="en-US" dirty="0" smtClean="0"/>
              <a:t>Programmers use a variety of shapes for different tasks</a:t>
            </a:r>
          </a:p>
          <a:p>
            <a:pPr lvl="2" defTabSz="912813" eaLnBrk="1" hangingPunct="1"/>
            <a:r>
              <a:rPr lang="en-US" altLang="en-US" dirty="0" smtClean="0"/>
              <a:t>Rectangle to represent any unconditional step</a:t>
            </a:r>
          </a:p>
          <a:p>
            <a:pPr lvl="2" defTabSz="912813" eaLnBrk="1" hangingPunct="1"/>
            <a:r>
              <a:rPr lang="en-US" altLang="en-US" dirty="0" smtClean="0"/>
              <a:t>Diamond to represent any decision</a:t>
            </a:r>
          </a:p>
          <a:p>
            <a:pPr defTabSz="912813" eaLnBrk="1" hangingPunct="1"/>
            <a:r>
              <a:rPr lang="en-US" altLang="en-US" b="1" dirty="0" smtClean="0"/>
              <a:t>Sequence structure</a:t>
            </a:r>
          </a:p>
          <a:p>
            <a:pPr lvl="1" defTabSz="912813" eaLnBrk="1" hangingPunct="1"/>
            <a:r>
              <a:rPr lang="en-US" altLang="en-US" dirty="0" smtClean="0"/>
              <a:t>One step follows another unconditionally</a:t>
            </a:r>
          </a:p>
          <a:p>
            <a:pPr lvl="1" defTabSz="912813" eaLnBrk="1" hangingPunct="1"/>
            <a:r>
              <a:rPr lang="en-US" altLang="en-US" dirty="0" smtClean="0"/>
              <a:t>Cannot branch away or skip a step</a:t>
            </a:r>
          </a:p>
          <a:p>
            <a:pPr lvl="1" defTabSz="912813" eaLnBrk="1" hangingPunct="1"/>
            <a:endParaRPr lang="en-US" altLang="en-US" dirty="0" smtClean="0"/>
          </a:p>
          <a:p>
            <a:pPr defTabSz="912813" eaLnBrk="1" hangingPunct="1"/>
            <a:endParaRPr lang="en-US" alt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Planning Decision-Making Logic (2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1: Flowchart of a series of sequential step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47800"/>
            <a:ext cx="1676400" cy="4811043"/>
          </a:xfrm>
        </p:spPr>
      </p:pic>
      <p:sp>
        <p:nvSpPr>
          <p:cNvPr id="25603" name="Title 1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/>
              <a:t>Planning Decision-Making Logic </a:t>
            </a:r>
            <a:r>
              <a:rPr lang="en-US" altLang="en-US" dirty="0" smtClean="0"/>
              <a:t>(3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09912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/>
              <a:t>Decision structure </a:t>
            </a:r>
          </a:p>
          <a:p>
            <a:pPr lvl="1" defTabSz="912813" eaLnBrk="1" hangingPunct="1"/>
            <a:r>
              <a:rPr lang="en-US" altLang="en-US" dirty="0" smtClean="0"/>
              <a:t>Involves choosing among alternative courses of action </a:t>
            </a:r>
          </a:p>
          <a:p>
            <a:pPr lvl="1" defTabSz="912813" eaLnBrk="1" hangingPunct="1"/>
            <a:r>
              <a:rPr lang="en-US" altLang="en-US" dirty="0" smtClean="0"/>
              <a:t>Based on some value within a program</a:t>
            </a:r>
          </a:p>
          <a:p>
            <a:pPr defTabSz="912813" eaLnBrk="1" hangingPunct="1"/>
            <a:r>
              <a:rPr lang="en-US" altLang="en-US" dirty="0" smtClean="0"/>
              <a:t>All computer decisions are yes-or-no decisions</a:t>
            </a:r>
          </a:p>
          <a:p>
            <a:pPr defTabSz="912813" eaLnBrk="1" hangingPunct="1"/>
            <a:r>
              <a:rPr lang="en-US" altLang="en-US" b="1" dirty="0" smtClean="0"/>
              <a:t>Boolean values</a:t>
            </a:r>
          </a:p>
          <a:p>
            <a:pPr lvl="1" defTabSz="912813" eaLnBrk="1" hangingPunct="1"/>
            <a:r>
              <a:rPr lang="en-US" altLang="en-US" dirty="0" smtClean="0">
                <a:latin typeface="Courier New" pitchFamily="49" charset="0"/>
              </a:rPr>
              <a:t>true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</a:rPr>
              <a:t>false</a:t>
            </a:r>
            <a:r>
              <a:rPr lang="en-US" altLang="en-US" dirty="0" smtClean="0"/>
              <a:t> values</a:t>
            </a:r>
          </a:p>
          <a:p>
            <a:pPr lvl="1" defTabSz="912813" eaLnBrk="1" hangingPunct="1"/>
            <a:r>
              <a:rPr lang="en-US" altLang="en-US" dirty="0" smtClean="0"/>
              <a:t>Used in every computer decision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Planning Decision-Making Logic (4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5-2: Flowchart including a decis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2667000" cy="4925876"/>
          </a:xfrm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/>
              <a:t>Planning Decision-Making Logic </a:t>
            </a:r>
            <a:r>
              <a:rPr lang="en-US" altLang="en-US" dirty="0" smtClean="0"/>
              <a:t>(5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347912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b="1" dirty="0" smtClean="0"/>
              <a:t> statement</a:t>
            </a:r>
          </a:p>
          <a:p>
            <a:pPr lvl="1" defTabSz="912813" eaLnBrk="1" hangingPunct="1"/>
            <a:r>
              <a:rPr lang="en-US" altLang="en-US" dirty="0" smtClean="0"/>
              <a:t>The simplest statement to make a decision</a:t>
            </a:r>
          </a:p>
          <a:p>
            <a:pPr lvl="1" defTabSz="912813" eaLnBrk="1" hangingPunct="1"/>
            <a:r>
              <a:rPr lang="en-US" altLang="en-US" dirty="0" smtClean="0"/>
              <a:t>A Boolean expression appears within parentheses</a:t>
            </a:r>
          </a:p>
          <a:p>
            <a:pPr lvl="1" defTabSz="912813" eaLnBrk="1" hangingPunct="1"/>
            <a:r>
              <a:rPr lang="en-US" altLang="en-US" dirty="0" smtClean="0"/>
              <a:t>No space between 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the opening parenthesis</a:t>
            </a:r>
          </a:p>
          <a:p>
            <a:pPr lvl="1" defTabSz="912813" eaLnBrk="1" hangingPunct="1"/>
            <a:r>
              <a:rPr lang="en-US" altLang="en-US" dirty="0" smtClean="0"/>
              <a:t>Execution always continues to the next independent statement</a:t>
            </a:r>
          </a:p>
          <a:p>
            <a:pPr lvl="1" defTabSz="912813" eaLnBrk="1" hangingPunct="1"/>
            <a:r>
              <a:rPr lang="en-US" altLang="en-US" dirty="0" smtClean="0"/>
              <a:t>Use a double equal sign (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) to determine equivalency</a:t>
            </a:r>
          </a:p>
          <a:p>
            <a:pPr defTabSz="912813" eaLnBrk="1" hangingPunct="1"/>
            <a:endParaRPr lang="en-US" altLang="en-US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3991</Words>
  <Application>Microsoft Office PowerPoint</Application>
  <PresentationFormat>On-screen Show (4:3)</PresentationFormat>
  <Paragraphs>362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1_Farrell_PLD</vt:lpstr>
      <vt:lpstr>Java Programming, 9e   Chapter 5  </vt:lpstr>
      <vt:lpstr>Objectives (1 of 2)</vt:lpstr>
      <vt:lpstr>Objectives (2 of 2)</vt:lpstr>
      <vt:lpstr>Planning Decision-Making Logic (1 of 5)</vt:lpstr>
      <vt:lpstr>Planning Decision-Making Logic (2 of 5)</vt:lpstr>
      <vt:lpstr>Planning Decision-Making Logic (3 of 5)</vt:lpstr>
      <vt:lpstr>Planning Decision-Making Logic (4 of 5)</vt:lpstr>
      <vt:lpstr>Planning Decision-Making Logic (5 of 5)</vt:lpstr>
      <vt:lpstr>The if and if…else Statements (1 of 2)</vt:lpstr>
      <vt:lpstr>The if and if…else Statements (2 of 2)</vt:lpstr>
      <vt:lpstr>Pitfall: Misplacing a Semicolon in an if Statement (1 of 2)</vt:lpstr>
      <vt:lpstr>Pitfall: Misplacing a Semicolon in an if Statement (2 of 2)</vt:lpstr>
      <vt:lpstr>Pitfall: Using the Assignment Operator Instead of the Equivalency Operator</vt:lpstr>
      <vt:lpstr>Pitfall: Attempting to Compare Objects Using the Relational Operators</vt:lpstr>
      <vt:lpstr>The if…else Statement (1 of 3)</vt:lpstr>
      <vt:lpstr>The if…else Statement (2 of 3)</vt:lpstr>
      <vt:lpstr>The if…else Statement (3 of 3)</vt:lpstr>
      <vt:lpstr>Using Multiple Statements in if and if…else Clauses (1 of 2)</vt:lpstr>
      <vt:lpstr>Using Multiple Statements in if and if…else Clauses (2 of 2)</vt:lpstr>
      <vt:lpstr>Nesting if and if…else Statements (1 of 2)</vt:lpstr>
      <vt:lpstr>Nesting if and if…else Statements (2 of 2)</vt:lpstr>
      <vt:lpstr>Using Logical AND and OR Operators (1 of 5)</vt:lpstr>
      <vt:lpstr>Using Logical AND and OR Operators (2 of 5)</vt:lpstr>
      <vt:lpstr>Using Logical AND and OR Operators (3 of 5)</vt:lpstr>
      <vt:lpstr>Using Logical AND and OR Operators (4 of 5)</vt:lpstr>
      <vt:lpstr>Using Logical AND and OR Operators (5 of 5)</vt:lpstr>
      <vt:lpstr>Making Accurate and Efficient Decisions (1 of 4)</vt:lpstr>
      <vt:lpstr>Making Accurate and Efficient Decisions (2 of 4)</vt:lpstr>
      <vt:lpstr>Making Accurate and Efficient Decisions (3 of 4)</vt:lpstr>
      <vt:lpstr>Making Accurate and Efficient Decisions (4 of 4)</vt:lpstr>
      <vt:lpstr>Using &amp;&amp; and || Appropriately</vt:lpstr>
      <vt:lpstr>Using the switch Statement (1 of 3)</vt:lpstr>
      <vt:lpstr>Using the switch Statement (2 of 3)</vt:lpstr>
      <vt:lpstr>Using the switch Statement (3 of 3)</vt:lpstr>
      <vt:lpstr>Using the Conditional and NOT Operators (1 of 2)</vt:lpstr>
      <vt:lpstr>Using the Conditional and NOT Operators (2 of 2)</vt:lpstr>
      <vt:lpstr>Using the NOT Operator</vt:lpstr>
      <vt:lpstr>Understanding Operator Precedence (1 of 4)</vt:lpstr>
      <vt:lpstr>Understanding Operator Precedence (2 of 4)</vt:lpstr>
      <vt:lpstr>Understanding Operator Precedence (3 of 4)</vt:lpstr>
      <vt:lpstr>Understanding Operator Precedence (4 of 4)</vt:lpstr>
      <vt:lpstr>Adding Decisions and Constructors to Instance Methods (1 of 2)</vt:lpstr>
      <vt:lpstr>Adding Decisions and Constructors to Instance Methods (2 of 2)</vt:lpstr>
      <vt:lpstr>Don’t Do It (1 of 2)</vt:lpstr>
      <vt:lpstr>Don’t Do It (2 of 2)</vt:lpstr>
      <vt:lpstr>Summary (1 of 3)</vt:lpstr>
      <vt:lpstr>Summary (2 of 3)</vt:lpstr>
      <vt:lpstr>Summary (3 of 3)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Jeanette</dc:creator>
  <cp:lastModifiedBy>PaulRefurb</cp:lastModifiedBy>
  <cp:revision>20</cp:revision>
  <dcterms:created xsi:type="dcterms:W3CDTF">2014-09-02T00:29:34Z</dcterms:created>
  <dcterms:modified xsi:type="dcterms:W3CDTF">2017-12-20T15:55:02Z</dcterms:modified>
</cp:coreProperties>
</file>