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6" r:id="rId1"/>
    <p:sldMasterId id="2147484250" r:id="rId2"/>
    <p:sldMasterId id="2147483861" r:id="rId3"/>
    <p:sldMasterId id="2147484262" r:id="rId4"/>
  </p:sldMasterIdLst>
  <p:notesMasterIdLst>
    <p:notesMasterId r:id="rId51"/>
  </p:notesMasterIdLst>
  <p:handoutMasterIdLst>
    <p:handoutMasterId r:id="rId52"/>
  </p:handoutMasterIdLst>
  <p:sldIdLst>
    <p:sldId id="588" r:id="rId5"/>
    <p:sldId id="257" r:id="rId6"/>
    <p:sldId id="536" r:id="rId7"/>
    <p:sldId id="571" r:id="rId8"/>
    <p:sldId id="558" r:id="rId9"/>
    <p:sldId id="537" r:id="rId10"/>
    <p:sldId id="545" r:id="rId11"/>
    <p:sldId id="559" r:id="rId12"/>
    <p:sldId id="546" r:id="rId13"/>
    <p:sldId id="562" r:id="rId14"/>
    <p:sldId id="547" r:id="rId15"/>
    <p:sldId id="586" r:id="rId16"/>
    <p:sldId id="548" r:id="rId17"/>
    <p:sldId id="560" r:id="rId18"/>
    <p:sldId id="549" r:id="rId19"/>
    <p:sldId id="561" r:id="rId20"/>
    <p:sldId id="550" r:id="rId21"/>
    <p:sldId id="563" r:id="rId22"/>
    <p:sldId id="538" r:id="rId23"/>
    <p:sldId id="574" r:id="rId24"/>
    <p:sldId id="582" r:id="rId25"/>
    <p:sldId id="583" r:id="rId26"/>
    <p:sldId id="539" r:id="rId27"/>
    <p:sldId id="551" r:id="rId28"/>
    <p:sldId id="564" r:id="rId29"/>
    <p:sldId id="552" r:id="rId30"/>
    <p:sldId id="587" r:id="rId31"/>
    <p:sldId id="540" r:id="rId32"/>
    <p:sldId id="565" r:id="rId33"/>
    <p:sldId id="554" r:id="rId34"/>
    <p:sldId id="555" r:id="rId35"/>
    <p:sldId id="541" r:id="rId36"/>
    <p:sldId id="566" r:id="rId37"/>
    <p:sldId id="575" r:id="rId38"/>
    <p:sldId id="542" r:id="rId39"/>
    <p:sldId id="567" r:id="rId40"/>
    <p:sldId id="543" r:id="rId41"/>
    <p:sldId id="570" r:id="rId42"/>
    <p:sldId id="576" r:id="rId43"/>
    <p:sldId id="577" r:id="rId44"/>
    <p:sldId id="578" r:id="rId45"/>
    <p:sldId id="579" r:id="rId46"/>
    <p:sldId id="580" r:id="rId47"/>
    <p:sldId id="535" r:id="rId48"/>
    <p:sldId id="556" r:id="rId49"/>
    <p:sldId id="557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0" autoAdjust="0"/>
    <p:restoredTop sz="94531" autoAdjust="0"/>
  </p:normalViewPr>
  <p:slideViewPr>
    <p:cSldViewPr>
      <p:cViewPr varScale="1">
        <p:scale>
          <a:sx n="71" d="100"/>
          <a:sy n="71" d="100"/>
        </p:scale>
        <p:origin x="-50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F24938-E402-465E-B6E8-BE1E39F9F1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1B4A12-0E5F-4F58-AAE2-4330DDEEA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2E4710-59C9-4B03-B4F2-CD53D0B897D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0BCE95-1AA6-481B-BA37-B8B7350D385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7D1050-952B-4CFA-8B5F-AA0BD23646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D01354-CD31-452B-AF23-DEDECE4DEEC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7B90B5-4B6C-456A-BB83-00C06FAFC91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68F5C5-DA7D-4454-8276-4A2799A2BA3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984BDC-81E9-47E7-8E70-EC9D2E030D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092724-54D2-4BC4-B4FD-8ECB76B46FE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C3ED5-3381-42E0-A91F-270CAD86580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721C55-06F7-4E37-970E-A47056D6AB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F29F24-4CDB-4778-B50F-019480A2943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CBD28D-623E-41D7-84AF-2D6F03E141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5F4F9E-D4A5-4F2B-99DC-CADE2168F0C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1C9819-FCC8-4B0B-8675-436CFC24991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82178F-742D-4548-82B3-57B4F935473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738657-AAD0-46A1-A523-5DA785EC06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7C689B-40BC-4DD3-AA65-ABB786BEDE2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6119F5-BB3A-4AEE-9303-390BF7EE49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04B529-0D58-45E0-8CDC-435F4A4F128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1CEC7B-8D60-40DA-BF7B-A6CCBB1D19F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7E840D-B702-40A7-AC26-C7463799D34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F83F96-E335-439F-8543-7B18806F76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A67902-5C03-49CE-8EA0-7B1AC204B65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07EFEC-EC86-4FD2-BDAB-2F66632ED9B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953673-1FC5-4741-B054-DABA5AC7F74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0F7720-B29C-4242-89CE-F9ECC14CB19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28937C-D43A-4D6D-B770-B90DB2953E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184AC4-D684-45F2-B533-8DC99B5110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2872E4-0256-4855-A51B-80139D674C3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69E015-8F00-4FFD-B975-01CE418093A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C450F9-C09E-4256-AA86-8504AB8CC53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758197-2952-4A14-8BD6-6113CA5C767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110F5F-63A8-441E-B886-A7C82CF067A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00975C-4A40-4080-B682-A32274426B9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AB16C9-E1E2-4B99-B06C-EFDB5B46DA6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A32295-D71A-4FF8-BE5A-9E5D69E86C8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50364C-21FA-4E9C-BB9B-25D0F02F1EA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2FEF89-5836-42E1-8BB2-E6CF6C73F54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0E990A-B127-408A-A070-916CCE5EC3D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0B908A-EC75-4746-9BBF-5D2690B44E2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11F1D7-2EC8-446B-8AAD-DBCC48285E7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EF001A-C988-4EE6-92CD-19126DB244E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904CEF-8AA9-404A-9BB2-FD7AAC8AD11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15F7B9-9984-47B9-AEA1-8577DD03412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6984A7-CB71-4A91-8C23-A8343359C85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D5CB-42A9-4CF8-98DE-C575AD1438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4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6758D-BA28-43E2-80B6-5B72D72A27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7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952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0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6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329F9-5ABC-4356-866B-D3A0058C1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9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1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2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0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3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6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85D3-0B99-4945-8AA1-399B315E59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6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BFCFC-D578-4571-9CE2-6EF5CEE88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9E690-A58E-4325-BB3C-B7D4A7DC8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06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44F77-34FC-4F07-AB5B-AE8234F79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6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37637-13C9-4074-A3E0-FD88AF51F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FA930-EAD1-4815-B768-312E86E47A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07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620B-B110-4924-AD8A-51671AB800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7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EE05-8E28-4D91-B3F8-7611B48F4C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71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71F3A-F8F5-4217-83B8-2590587F3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4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FDD38-52E0-4134-8191-057D64C459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28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137FB-BC66-468A-96EE-B08B48DD90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64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646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7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 anchor="ctr"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2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26400" cy="3976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6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26400" cy="3976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D9459-10A2-4476-A575-F4920D7C6C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02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4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D5E1-A348-4D35-B2A5-EF85CBF31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6743E-57E5-4D09-B6E7-1BAD02ACB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6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A318-DA2A-424C-8B89-3876CCA1C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5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3A095-8757-40B3-8685-2098AF9CE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9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257AC-A0A4-4F73-A8AF-D400508247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5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67308A9-DDED-4C42-A66C-F7452451D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E719-0C1B-4AC0-AA32-495BD03D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5DE48B1-5DF2-4DBA-BF12-75FB67AB7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26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93454"/>
            <a:ext cx="8415338" cy="470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400" dirty="0"/>
              <a:t>Chapter </a:t>
            </a:r>
            <a:r>
              <a:rPr lang="en-US" altLang="en-US" dirty="0"/>
              <a:t>6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/>
          <a:p>
            <a:r>
              <a:rPr lang="en-US" dirty="0"/>
              <a:t>Looping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2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3: A loop that displays Hello infinitel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00" y="2140744"/>
            <a:ext cx="6099200" cy="2576512"/>
          </a:xfrm>
        </p:spPr>
      </p:pic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(4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Suspect an infinite loop when:</a:t>
            </a:r>
          </a:p>
          <a:p>
            <a:pPr lvl="1" eaLnBrk="1" hangingPunct="1"/>
            <a:r>
              <a:rPr lang="en-US" altLang="en-US" dirty="0" smtClean="0"/>
              <a:t>The same output is displayed repeatedly </a:t>
            </a:r>
          </a:p>
          <a:p>
            <a:pPr lvl="1" eaLnBrk="1" hangingPunct="1"/>
            <a:r>
              <a:rPr lang="en-US" altLang="en-US" dirty="0" smtClean="0"/>
              <a:t>The screen remains idle for an extended period of time</a:t>
            </a:r>
          </a:p>
          <a:p>
            <a:pPr eaLnBrk="1" hangingPunct="1"/>
            <a:r>
              <a:rPr lang="en-US" altLang="en-US" dirty="0" smtClean="0"/>
              <a:t>To exit an infinite loop, press and hold Ctrl, then press C or Break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(5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4: A while loop that displays Hello twic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39572"/>
            <a:ext cx="5410200" cy="4378856"/>
          </a:xfrm>
        </p:spPr>
      </p:pic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(6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Prevent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from executing infinitely</a:t>
            </a:r>
          </a:p>
          <a:p>
            <a:pPr lvl="1" eaLnBrk="1" hangingPunct="1"/>
            <a:r>
              <a:rPr lang="en-US" altLang="en-US" dirty="0" smtClean="0"/>
              <a:t>The named loop control variable is initialized to a starting value</a:t>
            </a:r>
          </a:p>
          <a:p>
            <a:pPr lvl="1" eaLnBrk="1" hangingPunct="1"/>
            <a:r>
              <a:rPr lang="en-US" altLang="en-US" dirty="0" smtClean="0"/>
              <a:t>The loop control variable is tested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If the test expression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>
                <a:cs typeface="Courier New" pitchFamily="49" charset="0"/>
              </a:rPr>
              <a:t>, t</a:t>
            </a:r>
            <a:r>
              <a:rPr lang="en-US" altLang="en-US" dirty="0" smtClean="0"/>
              <a:t>he body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statement takes action </a:t>
            </a:r>
          </a:p>
          <a:p>
            <a:pPr lvl="2" eaLnBrk="1" hangingPunct="1"/>
            <a:r>
              <a:rPr lang="en-US" altLang="en-US" dirty="0" smtClean="0"/>
              <a:t>Alters the value of the loop control variable</a:t>
            </a:r>
          </a:p>
          <a:p>
            <a:pPr lvl="1" eaLnBrk="1" hangingPunct="1"/>
            <a:r>
              <a:rPr lang="en-US" altLang="en-US" dirty="0" smtClean="0"/>
              <a:t>The test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statement must eventually evaluate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605"/>
            <a:ext cx="8026400" cy="5755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Pitfall: Failing to Alter the Loop Control Variable Within the Loop Body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igure 6-5: A while loop that displays Hello infinitely because loopCount is not altered in the loop bod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87" y="1150144"/>
            <a:ext cx="4756027" cy="4557712"/>
          </a:xfr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7529"/>
            <a:ext cx="8026400" cy="575542"/>
          </a:xfrm>
        </p:spPr>
        <p:txBody>
          <a:bodyPr/>
          <a:lstStyle/>
          <a:p>
            <a:r>
              <a:rPr lang="en-US" altLang="en-US" dirty="0" smtClean="0"/>
              <a:t>Pitfall: Failing to Alter the Loop Control Variable Within the Loop Body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379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Loop control variable</a:t>
            </a:r>
          </a:p>
          <a:p>
            <a:pPr lvl="1" eaLnBrk="1" hangingPunct="1"/>
            <a:r>
              <a:rPr lang="en-US" altLang="en-US" dirty="0" smtClean="0">
                <a:cs typeface="Arial" charset="0"/>
              </a:rPr>
              <a:t>A variable that is altered and stored with a new value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loopCount = loopCount + 1</a:t>
            </a:r>
          </a:p>
          <a:p>
            <a:pPr lvl="2" eaLnBrk="1" hangingPunct="1"/>
            <a:r>
              <a:rPr lang="en-US" altLang="en-US" dirty="0" smtClean="0"/>
              <a:t>The equal sign assigns a value to the variable on the left</a:t>
            </a:r>
          </a:p>
          <a:p>
            <a:pPr lvl="1" eaLnBrk="1" hangingPunct="1"/>
            <a:r>
              <a:rPr lang="en-US" altLang="en-US" dirty="0" smtClean="0"/>
              <a:t>The variable should be altered within the body of the loop</a:t>
            </a:r>
          </a:p>
          <a:p>
            <a:pPr eaLnBrk="1" hangingPunct="1"/>
            <a:r>
              <a:rPr lang="en-US" altLang="en-US" b="1" dirty="0" smtClean="0"/>
              <a:t>Empty body</a:t>
            </a:r>
          </a:p>
          <a:p>
            <a:pPr lvl="1" eaLnBrk="1" hangingPunct="1"/>
            <a:r>
              <a:rPr lang="en-US" altLang="en-US" dirty="0" smtClean="0"/>
              <a:t>A body with no statements</a:t>
            </a:r>
          </a:p>
          <a:p>
            <a:pPr lvl="1" eaLnBrk="1" hangingPunct="1"/>
            <a:r>
              <a:rPr lang="en-US" altLang="en-US" dirty="0" smtClean="0"/>
              <a:t>Caused by misplaced semicolons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Pitfall: Unintentionally Creating a Loop with an Empty Body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3" name="Content Placeholder 42002" descr="Figure 6-6: A while loop that loops infinitely with no output because the loop body is empt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19200"/>
            <a:ext cx="3288303" cy="4962473"/>
          </a:xfrm>
        </p:spPr>
      </p:pic>
      <p:sp>
        <p:nvSpPr>
          <p:cNvPr id="42001" name="Title 420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Pitfall: Unintentionally Creating a Loop with an Empty Body </a:t>
            </a:r>
            <a:r>
              <a:rPr lang="en-US" altLang="en-US" dirty="0" smtClean="0"/>
              <a:t>(2 </a:t>
            </a:r>
            <a:r>
              <a:rPr lang="en-US" altLang="en-US" dirty="0"/>
              <a:t>of 2)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03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Incrementing</a:t>
            </a:r>
            <a:r>
              <a:rPr lang="en-US" altLang="en-US" dirty="0" smtClean="0"/>
              <a:t> the variable</a:t>
            </a:r>
          </a:p>
          <a:p>
            <a:pPr lvl="1" eaLnBrk="1" hangingPunct="1"/>
            <a:r>
              <a:rPr lang="en-US" altLang="en-US" dirty="0" smtClean="0"/>
              <a:t>Alter the value of the loop control variable by adding 1</a:t>
            </a:r>
          </a:p>
          <a:p>
            <a:pPr eaLnBrk="1" hangingPunct="1"/>
            <a:r>
              <a:rPr lang="en-US" altLang="en-US" b="1" dirty="0" smtClean="0"/>
              <a:t>Decrementing</a:t>
            </a:r>
            <a:r>
              <a:rPr lang="en-US" altLang="en-US" dirty="0" smtClean="0"/>
              <a:t> the variable</a:t>
            </a:r>
          </a:p>
          <a:p>
            <a:pPr lvl="1" eaLnBrk="1" hangingPunct="1"/>
            <a:r>
              <a:rPr lang="en-US" altLang="en-US" dirty="0" smtClean="0"/>
              <a:t>Subtract 1 from the loop control variable</a:t>
            </a:r>
          </a:p>
          <a:p>
            <a:pPr eaLnBrk="1" hangingPunct="1"/>
            <a:r>
              <a:rPr lang="en-US" altLang="en-US" dirty="0" smtClean="0"/>
              <a:t>Clearest and best method </a:t>
            </a:r>
          </a:p>
          <a:p>
            <a:pPr lvl="1" eaLnBrk="1" hangingPunct="1"/>
            <a:r>
              <a:rPr lang="en-US" altLang="en-US" dirty="0" smtClean="0"/>
              <a:t>Start the loop control variable at 0 or 1</a:t>
            </a:r>
          </a:p>
          <a:p>
            <a:pPr lvl="1" eaLnBrk="1" hangingPunct="1"/>
            <a:r>
              <a:rPr lang="en-US" altLang="en-US" dirty="0" smtClean="0"/>
              <a:t>Increment by 1 each time through the loop</a:t>
            </a:r>
          </a:p>
          <a:p>
            <a:pPr lvl="1" eaLnBrk="1" hangingPunct="1"/>
            <a:r>
              <a:rPr lang="en-US" altLang="en-US" dirty="0" smtClean="0"/>
              <a:t>Stop when the loop control variable reaches the limit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Altering a Definite Loop’s Control Variable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7: A while loop that displays Hello twice, decrementing the loopCount variable in the loop bod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72" y="1607344"/>
            <a:ext cx="5058257" cy="3643312"/>
          </a:xfr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Altering a Definite Loop’s Control Variable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19879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Event-controlled</a:t>
            </a:r>
            <a:r>
              <a:rPr lang="en-US" altLang="en-US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Altered by user input</a:t>
            </a:r>
          </a:p>
          <a:p>
            <a:pPr lvl="2" eaLnBrk="1" hangingPunct="1"/>
            <a:r>
              <a:rPr lang="en-US" altLang="en-US" dirty="0" smtClean="0"/>
              <a:t>Controlled by the user</a:t>
            </a:r>
          </a:p>
          <a:p>
            <a:pPr lvl="2" eaLnBrk="1" hangingPunct="1"/>
            <a:r>
              <a:rPr lang="en-US" altLang="en-US" dirty="0" smtClean="0"/>
              <a:t>Executed any number of times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an Indefinite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16320"/>
          </a:xfrm>
        </p:spPr>
        <p:txBody>
          <a:bodyPr/>
          <a:lstStyle/>
          <a:p>
            <a:r>
              <a:rPr lang="en-US" altLang="en-US" dirty="0" smtClean="0"/>
              <a:t>Describe the loop structure</a:t>
            </a:r>
          </a:p>
          <a:p>
            <a:r>
              <a:rPr lang="en-US" altLang="en-US" dirty="0" smtClean="0"/>
              <a:t>Create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 smtClean="0"/>
              <a:t> loops</a:t>
            </a:r>
          </a:p>
          <a:p>
            <a:r>
              <a:rPr lang="en-US" altLang="en-US" dirty="0" smtClean="0"/>
              <a:t>Use shortcut arithmetic operators</a:t>
            </a:r>
          </a:p>
          <a:p>
            <a:r>
              <a:rPr lang="en-US" altLang="en-US" dirty="0" smtClean="0"/>
              <a:t>Create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loops</a:t>
            </a:r>
          </a:p>
          <a:p>
            <a:r>
              <a:rPr lang="en-US" altLang="en-US" dirty="0" smtClean="0"/>
              <a:t>Create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 dirty="0" smtClean="0"/>
              <a:t> loops</a:t>
            </a:r>
          </a:p>
          <a:p>
            <a:r>
              <a:rPr lang="en-US" altLang="en-US" dirty="0" smtClean="0"/>
              <a:t>Nest loops</a:t>
            </a:r>
          </a:p>
          <a:p>
            <a:r>
              <a:rPr lang="en-US" altLang="en-US" dirty="0" smtClean="0"/>
              <a:t>Improve loop performance</a:t>
            </a:r>
          </a:p>
          <a:p>
            <a:endParaRPr lang="en-US" alt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ure 6-8: The BankBalance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097344" cy="48607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Writing an Indefinite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 </a:t>
            </a:r>
            <a:r>
              <a:rPr lang="en-US" altLang="en-US" dirty="0" smtClean="0"/>
              <a:t>(2 </a:t>
            </a:r>
            <a:r>
              <a:rPr lang="en-US" altLang="en-US" dirty="0"/>
              <a:t>of 2)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3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02278"/>
          </a:xfrm>
        </p:spPr>
        <p:txBody>
          <a:bodyPr/>
          <a:lstStyle/>
          <a:p>
            <a:r>
              <a:rPr lang="en-US" altLang="en-US" b="1" dirty="0"/>
              <a:t>Validating data </a:t>
            </a:r>
          </a:p>
          <a:p>
            <a:pPr lvl="1"/>
            <a:r>
              <a:rPr lang="en-US" altLang="en-US" dirty="0"/>
              <a:t>Ensure a value falls within a specified range</a:t>
            </a:r>
          </a:p>
          <a:p>
            <a:pPr lvl="1"/>
            <a:r>
              <a:rPr lang="en-US" altLang="en-US" dirty="0"/>
              <a:t>Use indefinite loops to validate input data</a:t>
            </a:r>
          </a:p>
          <a:p>
            <a:pPr lvl="1"/>
            <a:r>
              <a:rPr lang="en-US" altLang="en-US" dirty="0"/>
              <a:t>If a user enters incorrect data, the loop repeats</a:t>
            </a:r>
          </a:p>
          <a:p>
            <a:pPr eaLnBrk="1" hangingPunct="1"/>
            <a:r>
              <a:rPr lang="en-US" altLang="en-US" b="1" dirty="0" smtClean="0"/>
              <a:t>Priming read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priming input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Input retrieved before the loop is entered</a:t>
            </a:r>
          </a:p>
          <a:p>
            <a:pPr lvl="1" eaLnBrk="1" hangingPunct="1"/>
            <a:r>
              <a:rPr lang="en-US" altLang="en-US" dirty="0" smtClean="0"/>
              <a:t>Within a loop, the last statement retrieves the next input value and checks the value before the next entrance of the loop</a:t>
            </a:r>
          </a:p>
        </p:txBody>
      </p:sp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Validating Data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10: The EnterSmallValue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23" y="1434994"/>
            <a:ext cx="7052755" cy="3988013"/>
          </a:xfrm>
        </p:spPr>
      </p:pic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Validating Data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141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Accumulating</a:t>
            </a:r>
          </a:p>
          <a:p>
            <a:pPr lvl="1" eaLnBrk="1" hangingPunct="1"/>
            <a:r>
              <a:rPr lang="en-US" altLang="en-US" dirty="0" smtClean="0"/>
              <a:t>Repeatedly increasing a value by some amount</a:t>
            </a:r>
          </a:p>
          <a:p>
            <a:pPr eaLnBrk="1" hangingPunct="1"/>
            <a:r>
              <a:rPr lang="en-US" altLang="en-US" dirty="0" smtClean="0"/>
              <a:t>Java provides shortcuts for incrementing and accumulating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+= </a:t>
            </a:r>
            <a:r>
              <a:rPr lang="en-US" altLang="en-US" b="1" dirty="0" smtClean="0"/>
              <a:t>add and assign operator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-= </a:t>
            </a:r>
            <a:r>
              <a:rPr lang="en-US" altLang="en-US" b="1" dirty="0" smtClean="0">
                <a:cs typeface="Courier New" pitchFamily="49" charset="0"/>
              </a:rPr>
              <a:t>subtract and assign</a:t>
            </a:r>
            <a:r>
              <a:rPr lang="en-US" altLang="en-US" b="1" dirty="0" smtClean="0"/>
              <a:t> operator</a:t>
            </a:r>
            <a:endParaRPr lang="en-US" altLang="en-US" b="1" dirty="0" smtClean="0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*= </a:t>
            </a:r>
            <a:r>
              <a:rPr lang="en-US" altLang="en-US" b="1" dirty="0" smtClean="0">
                <a:cs typeface="Courier New" pitchFamily="49" charset="0"/>
              </a:rPr>
              <a:t>multiply and assign</a:t>
            </a:r>
            <a:r>
              <a:rPr lang="en-US" altLang="en-US" b="1" dirty="0" smtClean="0"/>
              <a:t> operator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/= </a:t>
            </a:r>
            <a:r>
              <a:rPr lang="en-US" altLang="en-US" b="1" dirty="0" smtClean="0">
                <a:cs typeface="Courier New" pitchFamily="49" charset="0"/>
              </a:rPr>
              <a:t>divide and assign</a:t>
            </a:r>
            <a:r>
              <a:rPr lang="en-US" altLang="en-US" b="1" dirty="0" smtClean="0"/>
              <a:t> operator</a:t>
            </a:r>
            <a:endParaRPr lang="en-US" altLang="en-US" b="1" dirty="0" smtClean="0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%= </a:t>
            </a:r>
            <a:r>
              <a:rPr lang="en-US" altLang="en-US" b="1" dirty="0" smtClean="0">
                <a:cs typeface="Courier New" pitchFamily="49" charset="0"/>
              </a:rPr>
              <a:t>remainder and assign</a:t>
            </a:r>
            <a:r>
              <a:rPr lang="en-US" altLang="en-US" b="1" dirty="0" smtClean="0"/>
              <a:t> operator</a:t>
            </a:r>
            <a:endParaRPr lang="en-US" altLang="en-US" b="1" dirty="0" smtClean="0">
              <a:cs typeface="Courier New" pitchFamily="49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Shortcut Arithmetic Operators (1 of 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855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Prefix increment operator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postfix increment operator</a:t>
            </a:r>
            <a:r>
              <a:rPr lang="en-US" altLang="en-US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++someValue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someValue++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Use only with variables</a:t>
            </a:r>
          </a:p>
          <a:p>
            <a:pPr lvl="1" eaLnBrk="1" hangingPunct="1"/>
            <a:r>
              <a:rPr lang="en-US" altLang="en-US" dirty="0" smtClean="0"/>
              <a:t>Unary operators</a:t>
            </a:r>
          </a:p>
          <a:p>
            <a:pPr lvl="2" eaLnBrk="1" hangingPunct="1"/>
            <a:r>
              <a:rPr lang="en-US" altLang="en-US" dirty="0" smtClean="0"/>
              <a:t>Use with one value</a:t>
            </a:r>
          </a:p>
          <a:p>
            <a:pPr lvl="1" eaLnBrk="1" hangingPunct="1"/>
            <a:r>
              <a:rPr lang="en-US" altLang="en-US" dirty="0" smtClean="0"/>
              <a:t>Increase a variable’s value by 1</a:t>
            </a:r>
          </a:p>
          <a:p>
            <a:pPr lvl="2" eaLnBrk="1" hangingPunct="1"/>
            <a:r>
              <a:rPr lang="en-US" altLang="en-US" dirty="0" smtClean="0"/>
              <a:t>No difference between operators (unless other operations are in the same expression)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Shortcut Arithmetic Operators (2 of 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13: Four ways to add 1 to a valu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2" y="1416844"/>
            <a:ext cx="6657237" cy="4024312"/>
          </a:xfrm>
        </p:spPr>
      </p:pic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Shortcut Arithmetic Operators (3 of 5)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999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Prefix increment operator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postfix increment operator</a:t>
            </a:r>
            <a:r>
              <a:rPr lang="en-US" altLang="en-US" dirty="0" smtClean="0"/>
              <a:t> (cont’d.)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Prefix ++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result is calculated and stored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Then the variable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Postfix ++</a:t>
            </a:r>
            <a:r>
              <a:rPr lang="en-US" altLang="en-US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variable is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Then the result is calculated and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Prefix and postfix decrement operators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--someValue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someValue--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Similar logic to increment operators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Shortcut Arithmetic Operators (4 of 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14: The PrefixPostfixDemo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6034387" cy="4481512"/>
          </a:xfrm>
        </p:spPr>
      </p:pic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Shortcut Arithmetic Operators (5 of 5)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Used when a definite number of loop iterations is required</a:t>
            </a:r>
          </a:p>
          <a:p>
            <a:pPr lvl="1" eaLnBrk="1" hangingPunct="1"/>
            <a:r>
              <a:rPr lang="en-US" altLang="en-US" dirty="0" smtClean="0"/>
              <a:t>One convenient statement indicates:</a:t>
            </a:r>
          </a:p>
          <a:p>
            <a:pPr lvl="2" eaLnBrk="1" hangingPunct="1"/>
            <a:r>
              <a:rPr lang="en-US" altLang="en-US" dirty="0" smtClean="0"/>
              <a:t>The starting value for the loop control variable </a:t>
            </a:r>
          </a:p>
          <a:p>
            <a:pPr lvl="2" eaLnBrk="1" hangingPunct="1"/>
            <a:r>
              <a:rPr lang="en-US" altLang="en-US" dirty="0" smtClean="0"/>
              <a:t>The test condition that controls loop entry</a:t>
            </a:r>
          </a:p>
          <a:p>
            <a:pPr lvl="2" eaLnBrk="1" hangingPunct="1"/>
            <a:r>
              <a:rPr lang="en-US" altLang="en-US" dirty="0" smtClean="0"/>
              <a:t>The expression that alters the loop control variable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18 A for loop and a while loop that display the integers 1 through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24" y="1264444"/>
            <a:ext cx="4279352" cy="4329112"/>
          </a:xfrm>
        </p:spPr>
      </p:pic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(2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03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Loop</a:t>
            </a:r>
          </a:p>
          <a:p>
            <a:pPr lvl="1" eaLnBrk="1" hangingPunct="1"/>
            <a:r>
              <a:rPr lang="en-US" altLang="en-US" dirty="0" smtClean="0"/>
              <a:t>A structure that allows repeated execution of a block of statements</a:t>
            </a:r>
          </a:p>
          <a:p>
            <a:pPr eaLnBrk="1" hangingPunct="1"/>
            <a:r>
              <a:rPr lang="en-US" altLang="en-US" b="1" dirty="0" smtClean="0"/>
              <a:t>Loop body</a:t>
            </a:r>
          </a:p>
          <a:p>
            <a:pPr lvl="1" eaLnBrk="1" hangingPunct="1"/>
            <a:r>
              <a:rPr lang="en-US" altLang="en-US" dirty="0" smtClean="0"/>
              <a:t>A block of statements </a:t>
            </a:r>
          </a:p>
          <a:p>
            <a:pPr lvl="1" eaLnBrk="1" hangingPunct="1"/>
            <a:r>
              <a:rPr lang="en-US" altLang="en-US" dirty="0" smtClean="0"/>
              <a:t>Executed repeatedly</a:t>
            </a:r>
          </a:p>
          <a:p>
            <a:pPr eaLnBrk="1" hangingPunct="1"/>
            <a:r>
              <a:rPr lang="en-US" altLang="en-US" b="1" dirty="0" smtClean="0"/>
              <a:t>Iteration</a:t>
            </a:r>
          </a:p>
          <a:p>
            <a:pPr lvl="1" eaLnBrk="1" hangingPunct="1"/>
            <a:r>
              <a:rPr lang="en-US" altLang="en-US" dirty="0" smtClean="0"/>
              <a:t>One execution of any loop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About the Loop Structure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6534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Unconventional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loops</a:t>
            </a:r>
          </a:p>
          <a:p>
            <a:pPr lvl="1" eaLnBrk="1" hangingPunct="1"/>
            <a:r>
              <a:rPr lang="en-US" altLang="en-US" dirty="0" smtClean="0"/>
              <a:t>Initialization of more than one variable </a:t>
            </a:r>
          </a:p>
          <a:p>
            <a:pPr lvl="2" eaLnBrk="1" hangingPunct="1"/>
            <a:r>
              <a:rPr lang="en-US" altLang="en-US" dirty="0" smtClean="0"/>
              <a:t>Place commas between separate statements</a:t>
            </a:r>
          </a:p>
          <a:p>
            <a:pPr lvl="1" eaLnBrk="1" hangingPunct="1"/>
            <a:r>
              <a:rPr lang="en-US" altLang="en-US" dirty="0" smtClean="0"/>
              <a:t>Performance of more than one test using AND or </a:t>
            </a:r>
            <a:r>
              <a:rPr lang="en-US" altLang="en-US" dirty="0" err="1" smtClean="0"/>
              <a:t>OR</a:t>
            </a:r>
            <a:r>
              <a:rPr lang="en-US" altLang="en-US" dirty="0" smtClean="0"/>
              <a:t> operators</a:t>
            </a:r>
          </a:p>
          <a:p>
            <a:pPr lvl="1" eaLnBrk="1" hangingPunct="1"/>
            <a:r>
              <a:rPr lang="en-US" altLang="en-US" dirty="0" smtClean="0"/>
              <a:t>Decrementing or performance of some other task</a:t>
            </a:r>
          </a:p>
          <a:p>
            <a:pPr lvl="1" eaLnBrk="1" hangingPunct="1"/>
            <a:r>
              <a:rPr lang="en-US" altLang="en-US" dirty="0" smtClean="0"/>
              <a:t>Altering more than one value</a:t>
            </a:r>
          </a:p>
          <a:p>
            <a:pPr eaLnBrk="1" hangingPunct="1"/>
            <a:r>
              <a:rPr lang="en-US" altLang="en-US" dirty="0" smtClean="0"/>
              <a:t>You can leave one or more portions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empty </a:t>
            </a:r>
          </a:p>
          <a:p>
            <a:pPr lvl="2" eaLnBrk="1" hangingPunct="1"/>
            <a:r>
              <a:rPr lang="en-US" altLang="en-US" dirty="0" smtClean="0"/>
              <a:t>Two semicolons are still required as placeholders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the same loop control variable in all three parts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statement</a:t>
            </a:r>
          </a:p>
          <a:p>
            <a:pPr eaLnBrk="1" hangingPunct="1"/>
            <a:r>
              <a:rPr lang="en-US" altLang="en-US" dirty="0" smtClean="0"/>
              <a:t>To pause a program: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that contains no body (</a:t>
            </a:r>
            <a:r>
              <a:rPr lang="en-US" altLang="en-US" b="1" dirty="0" smtClean="0"/>
              <a:t>do-nothing</a:t>
            </a:r>
            <a:r>
              <a:rPr lang="en-US" altLang="en-US" dirty="0" smtClean="0"/>
              <a:t> loop)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for(x = 0; x &lt; 100000; ++x);</a:t>
            </a:r>
          </a:p>
          <a:p>
            <a:pPr lvl="1" eaLnBrk="1" hangingPunct="1"/>
            <a:r>
              <a:rPr lang="en-US" altLang="en-US" dirty="0" smtClean="0"/>
              <a:t>Or use the built-in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sleep()</a:t>
            </a:r>
            <a:r>
              <a:rPr lang="en-US" altLang="en-US" dirty="0" smtClean="0"/>
              <a:t> method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(4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5665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b="1" dirty="0" smtClean="0">
                <a:cs typeface="Courier New" pitchFamily="49" charset="0"/>
              </a:rPr>
              <a:t> </a:t>
            </a:r>
            <a:r>
              <a:rPr lang="en-US" altLang="en-US" b="1" dirty="0" smtClean="0">
                <a:cs typeface="Arial" charset="0"/>
              </a:rPr>
              <a:t>loop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dirty="0" smtClean="0"/>
              <a:t>As a </a:t>
            </a:r>
            <a:r>
              <a:rPr lang="en-US" altLang="en-US" b="1" dirty="0" smtClean="0"/>
              <a:t>pretest loop</a:t>
            </a:r>
            <a:r>
              <a:rPr lang="en-US" altLang="en-US" dirty="0" smtClean="0"/>
              <a:t>: </a:t>
            </a:r>
          </a:p>
          <a:p>
            <a:pPr lvl="2"/>
            <a:r>
              <a:rPr lang="en-US" altLang="en-US" dirty="0" smtClean="0"/>
              <a:t>Checks the value of the loop control variable before loop body</a:t>
            </a:r>
          </a:p>
          <a:p>
            <a:pPr lvl="1" eaLnBrk="1" hangingPunct="1"/>
            <a:r>
              <a:rPr lang="en-US" altLang="en-US" dirty="0" smtClean="0"/>
              <a:t>As a </a:t>
            </a:r>
            <a:r>
              <a:rPr lang="en-US" altLang="en-US" b="1" dirty="0" smtClean="0"/>
              <a:t>posttest loop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en-US" dirty="0" smtClean="0"/>
              <a:t>Checks the value of the loop control variable </a:t>
            </a:r>
          </a:p>
          <a:p>
            <a:pPr lvl="2" eaLnBrk="1" hangingPunct="1"/>
            <a:r>
              <a:rPr lang="en-US" altLang="en-US" dirty="0" smtClean="0"/>
              <a:t>At the bottom of the loop </a:t>
            </a:r>
          </a:p>
          <a:p>
            <a:pPr lvl="2" eaLnBrk="1" hangingPunct="1"/>
            <a:r>
              <a:rPr lang="en-US" altLang="en-US" dirty="0" smtClean="0"/>
              <a:t>After one repetition has occurred</a:t>
            </a:r>
          </a:p>
          <a:p>
            <a:pPr lvl="2"/>
            <a:r>
              <a:rPr lang="en-US" altLang="en-US" dirty="0" smtClean="0"/>
              <a:t>Performs a task at least one time</a:t>
            </a:r>
          </a:p>
          <a:p>
            <a:pPr lvl="2"/>
            <a:r>
              <a:rPr lang="en-US" altLang="en-US" dirty="0" smtClean="0"/>
              <a:t>You are never required to use this type of loop</a:t>
            </a:r>
          </a:p>
          <a:p>
            <a:pPr lvl="2"/>
            <a:r>
              <a:rPr lang="en-US" altLang="en-US" dirty="0" smtClean="0"/>
              <a:t>Use curly braces to block the statement</a:t>
            </a:r>
          </a:p>
          <a:p>
            <a:pPr lvl="3"/>
            <a:r>
              <a:rPr lang="en-US" altLang="en-US" dirty="0" smtClean="0"/>
              <a:t>Even with a single statement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How and When to Use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22: General structure of a do…while loop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23" y="1223248"/>
            <a:ext cx="3472755" cy="4411505"/>
          </a:xfrm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How and When to Use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 (2 of 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23: A do…while loop for the BankBalance2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84" y="1205944"/>
            <a:ext cx="5881833" cy="4446112"/>
          </a:xfr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How and When to Use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 (3 of 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Inner loop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outer loop</a:t>
            </a:r>
          </a:p>
          <a:p>
            <a:pPr lvl="1" eaLnBrk="1" hangingPunct="1"/>
            <a:r>
              <a:rPr lang="en-US" altLang="en-US" dirty="0" smtClean="0"/>
              <a:t>An inner loop must be entirely contained in an outer loop</a:t>
            </a:r>
          </a:p>
          <a:p>
            <a:pPr lvl="1" eaLnBrk="1" hangingPunct="1"/>
            <a:r>
              <a:rPr lang="en-US" altLang="en-US" dirty="0" smtClean="0"/>
              <a:t>Loops can never overlap</a:t>
            </a:r>
          </a:p>
          <a:p>
            <a:pPr eaLnBrk="1" hangingPunct="1"/>
            <a:r>
              <a:rPr lang="en-US" altLang="en-US" dirty="0" smtClean="0"/>
              <a:t>To print three mailing labels for each of 20 customers:</a:t>
            </a:r>
          </a:p>
          <a:p>
            <a:pPr lvl="2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for(customer = 1; customer &lt;= 20; ++customer)</a:t>
            </a:r>
          </a:p>
          <a:p>
            <a:pPr lvl="3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for(color = 1; color &lt;= 3; ++color)</a:t>
            </a:r>
          </a:p>
          <a:p>
            <a:pPr lvl="3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outputLabel ();</a:t>
            </a:r>
            <a:endParaRPr lang="en-US" altLang="en-US" sz="2000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About Nested Loops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25: Nested loo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5" y="1645444"/>
            <a:ext cx="6269770" cy="3567112"/>
          </a:xfrm>
        </p:spPr>
      </p:pic>
      <p:sp>
        <p:nvSpPr>
          <p:cNvPr id="624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About Nested Loops (2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28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Make sure a loop does not include unnecessary operations or statements</a:t>
            </a:r>
          </a:p>
          <a:p>
            <a:pPr eaLnBrk="1" hangingPunct="1"/>
            <a:r>
              <a:rPr lang="en-US" altLang="en-US" dirty="0" smtClean="0"/>
              <a:t>Consider the order of evaluation for short-circuit operators</a:t>
            </a:r>
          </a:p>
          <a:p>
            <a:pPr eaLnBrk="1" hangingPunct="1"/>
            <a:r>
              <a:rPr lang="en-US" altLang="en-US" dirty="0" smtClean="0"/>
              <a:t>Make comparisons to zero (0)</a:t>
            </a:r>
          </a:p>
          <a:p>
            <a:pPr eaLnBrk="1" hangingPunct="1"/>
            <a:r>
              <a:rPr lang="en-US" altLang="en-US" dirty="0" smtClean="0"/>
              <a:t>Employ loop fusion to combine loops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Loop Performance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1761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charset="0"/>
              </a:rPr>
              <a:t>Do not use </a:t>
            </a:r>
            <a:r>
              <a:rPr lang="en-US" altLang="en-US" dirty="0" smtClean="0"/>
              <a:t>unnecessary operations or statements: </a:t>
            </a:r>
          </a:p>
          <a:p>
            <a:pPr lvl="1" eaLnBrk="1" hangingPunct="1"/>
            <a:r>
              <a:rPr lang="en-US" altLang="en-US" dirty="0" smtClean="0"/>
              <a:t>Within a loop’s tested expression</a:t>
            </a:r>
          </a:p>
          <a:p>
            <a:pPr lvl="1" eaLnBrk="1" hangingPunct="1"/>
            <a:r>
              <a:rPr lang="en-US" altLang="en-US" dirty="0" smtClean="0"/>
              <a:t>Within the loop body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>
                <a:cs typeface="Courier New" pitchFamily="49" charset="0"/>
              </a:rPr>
              <a:t>Avoid: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 (x &lt; a + b)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// loop body</a:t>
            </a:r>
          </a:p>
          <a:p>
            <a:pPr eaLnBrk="1" hangingPunct="1"/>
            <a:r>
              <a:rPr lang="en-US" altLang="en-US" dirty="0" smtClean="0">
                <a:cs typeface="Courier New" pitchFamily="49" charset="0"/>
              </a:rPr>
              <a:t>Instead use: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 sum = a + b;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while(x &lt; sum)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// loop body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Avoiding Unnecessary Operations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Short-circuit evaluation</a:t>
            </a:r>
          </a:p>
          <a:p>
            <a:pPr lvl="1" eaLnBrk="1" hangingPunct="1"/>
            <a:r>
              <a:rPr lang="en-US" altLang="en-US" dirty="0" smtClean="0"/>
              <a:t>Each part of an AND or an OR expression is evaluated only as much as necessary to determine the value of the expression</a:t>
            </a:r>
          </a:p>
          <a:p>
            <a:pPr eaLnBrk="1" hangingPunct="1"/>
            <a:r>
              <a:rPr lang="en-US" altLang="en-US" dirty="0" smtClean="0"/>
              <a:t>Important to consider the number of evaluations that take place</a:t>
            </a:r>
          </a:p>
          <a:p>
            <a:pPr lvl="1" eaLnBrk="1" hangingPunct="1"/>
            <a:r>
              <a:rPr lang="en-US" altLang="en-US" dirty="0" smtClean="0"/>
              <a:t>When a loop might execute many times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Considering the Order of Evaluation of Short-Circuit Operators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Three types of loops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 </a:t>
            </a:r>
          </a:p>
          <a:p>
            <a:pPr lvl="2" eaLnBrk="1" hangingPunct="1"/>
            <a:r>
              <a:rPr lang="en-US" altLang="en-US" dirty="0" smtClean="0"/>
              <a:t>The loop-controlling Boolean expression is the first statement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2" eaLnBrk="1" hangingPunct="1"/>
            <a:r>
              <a:rPr lang="en-US" altLang="en-US" dirty="0" smtClean="0"/>
              <a:t>A concise format in which to execute loops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</a:p>
          <a:p>
            <a:pPr lvl="2" eaLnBrk="1" hangingPunct="1"/>
            <a:r>
              <a:rPr lang="en-US" altLang="en-US" dirty="0" smtClean="0"/>
              <a:t>The loop-controlling Boolean expression is the last statement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About the Loop Structure (2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Making a comparison to zero (0) is faster than making a comparison to any other value</a:t>
            </a:r>
          </a:p>
          <a:p>
            <a:pPr eaLnBrk="1" hangingPunct="1"/>
            <a:r>
              <a:rPr lang="en-US" altLang="en-US" dirty="0" smtClean="0"/>
              <a:t>To improve loop performance, compare the loop control variable to zero (0)</a:t>
            </a:r>
          </a:p>
          <a:p>
            <a:pPr eaLnBrk="1" hangingPunct="1"/>
            <a:r>
              <a:rPr lang="en-US" altLang="en-US" dirty="0" smtClean="0"/>
              <a:t>Do-nothing loop </a:t>
            </a:r>
          </a:p>
          <a:p>
            <a:pPr lvl="1" eaLnBrk="1" hangingPunct="1"/>
            <a:r>
              <a:rPr lang="en-US" altLang="en-US" dirty="0" smtClean="0"/>
              <a:t>Performs no actions other than looping</a:t>
            </a:r>
          </a:p>
        </p:txBody>
      </p:sp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Comparing to Zero (1 of2)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iure 6-29: The CompareLoopTimes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7800"/>
            <a:ext cx="4914754" cy="4620212"/>
          </a:xfrm>
        </p:spPr>
      </p:pic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Comparing to Zero (2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Loop fusion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technique of combining two loops into one</a:t>
            </a:r>
          </a:p>
          <a:p>
            <a:pPr lvl="1" eaLnBrk="1" hangingPunct="1"/>
            <a:r>
              <a:rPr lang="en-US" altLang="en-US" dirty="0" smtClean="0"/>
              <a:t>Will not work in every situation</a:t>
            </a:r>
          </a:p>
        </p:txBody>
      </p:sp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Employing Loop Fusion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71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insert a semicolon at the end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clause</a:t>
            </a:r>
          </a:p>
          <a:p>
            <a:pPr eaLnBrk="1" hangingPunct="1"/>
            <a:r>
              <a:rPr lang="en-US" altLang="en-US" dirty="0" smtClean="0"/>
              <a:t>Don’t forget to block multiple statements that should execute in a loop</a:t>
            </a:r>
          </a:p>
          <a:p>
            <a:pPr eaLnBrk="1" hangingPunct="1"/>
            <a:r>
              <a:rPr lang="en-US" altLang="en-US" dirty="0" smtClean="0"/>
              <a:t>Don’t make the mistake of checking for invalid data using a decision instead of a loop</a:t>
            </a:r>
          </a:p>
          <a:p>
            <a:pPr eaLnBrk="1" hangingPunct="1"/>
            <a:r>
              <a:rPr lang="en-US" altLang="en-US" dirty="0" smtClean="0"/>
              <a:t>Don’t ignore subtleties in the boundaries used to stop loop performance</a:t>
            </a:r>
          </a:p>
          <a:p>
            <a:pPr eaLnBrk="1" hangingPunct="1"/>
            <a:r>
              <a:rPr lang="en-US" altLang="en-US" dirty="0" smtClean="0"/>
              <a:t>Don’t repeat steps within a loop that could just as well be placed outside the loop</a:t>
            </a:r>
          </a:p>
        </p:txBody>
      </p:sp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85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loop structure allows repeated execution of a block of statements</a:t>
            </a:r>
          </a:p>
          <a:p>
            <a:pPr lvl="1" eaLnBrk="1" hangingPunct="1"/>
            <a:r>
              <a:rPr lang="en-US" altLang="en-US" dirty="0" smtClean="0"/>
              <a:t>Infinite loop</a:t>
            </a:r>
          </a:p>
          <a:p>
            <a:pPr lvl="1" eaLnBrk="1" hangingPunct="1"/>
            <a:r>
              <a:rPr lang="en-US" altLang="en-US" dirty="0" smtClean="0"/>
              <a:t>Definite loop</a:t>
            </a:r>
          </a:p>
          <a:p>
            <a:pPr lvl="1" eaLnBrk="1" hangingPunct="1"/>
            <a:r>
              <a:rPr lang="en-US" altLang="en-US" dirty="0" smtClean="0"/>
              <a:t>Nest loop</a:t>
            </a:r>
          </a:p>
          <a:p>
            <a:pPr eaLnBrk="1" hangingPunct="1"/>
            <a:r>
              <a:rPr lang="en-US" altLang="en-US" dirty="0" smtClean="0"/>
              <a:t>You must change the loop control variable within the looping structure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to execute statements while some condition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14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Execute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Initialize the loop control variable, test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statement, and alter the loop control variable</a:t>
            </a:r>
          </a:p>
          <a:p>
            <a:pPr eaLnBrk="1" hangingPunct="1"/>
            <a:r>
              <a:rPr lang="en-US" altLang="en-US" dirty="0" smtClean="0"/>
              <a:t>Prefix ++ and postfix ++ </a:t>
            </a:r>
          </a:p>
          <a:p>
            <a:pPr lvl="1" eaLnBrk="1" hangingPunct="1"/>
            <a:r>
              <a:rPr lang="en-US" altLang="en-US" dirty="0" smtClean="0"/>
              <a:t>Increase a variable’s value by 1</a:t>
            </a:r>
          </a:p>
          <a:p>
            <a:pPr lvl="1" eaLnBrk="1" hangingPunct="1"/>
            <a:r>
              <a:rPr lang="en-US" altLang="en-US" dirty="0" smtClean="0"/>
              <a:t>The variable is used</a:t>
            </a:r>
          </a:p>
          <a:p>
            <a:pPr lvl="2" eaLnBrk="1" hangingPunct="1"/>
            <a:r>
              <a:rPr lang="en-US" altLang="en-US" dirty="0" smtClean="0"/>
              <a:t>The result is calculated and stored</a:t>
            </a:r>
          </a:p>
          <a:p>
            <a:pPr eaLnBrk="1" hangingPunct="1"/>
            <a:r>
              <a:rPr lang="en-US" altLang="en-US" dirty="0" smtClean="0"/>
              <a:t>Unary operators </a:t>
            </a:r>
          </a:p>
          <a:p>
            <a:pPr lvl="1" eaLnBrk="1" hangingPunct="1"/>
            <a:r>
              <a:rPr lang="en-US" altLang="en-US" dirty="0" smtClean="0"/>
              <a:t>Use with one value 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(2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237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Binary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Operate on two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Shortcut operators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-=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cs typeface="Arial" charset="0"/>
              </a:rPr>
              <a:t>and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/=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Perform operations and assign the result in one step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Initializes, tests, and increments in one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Tests a Boolean expression after one repetition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Improve loop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 not include unnecessary operations or statements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(3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1: Flowchart of a loop structur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68324"/>
            <a:ext cx="4800600" cy="3121352"/>
          </a:xfr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About the Loop Structure (3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19288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b="1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Executes a body of statements continually </a:t>
            </a:r>
          </a:p>
          <a:p>
            <a:pPr lvl="2" eaLnBrk="1" hangingPunct="1"/>
            <a:r>
              <a:rPr lang="en-US" altLang="en-US" dirty="0" smtClean="0"/>
              <a:t>As long as the Boolean expression that controls entry into the loop continues to be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 dirty="0" smtClean="0"/>
              <a:t>Consists of: </a:t>
            </a:r>
          </a:p>
          <a:p>
            <a:pPr lvl="2" eaLnBrk="1" hangingPunct="1"/>
            <a:r>
              <a:rPr lang="en-US" altLang="en-US" dirty="0" smtClean="0"/>
              <a:t>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Followed by a Boolean expression within parentheses </a:t>
            </a:r>
          </a:p>
          <a:p>
            <a:pPr lvl="2" eaLnBrk="1" hangingPunct="1"/>
            <a:r>
              <a:rPr lang="en-US" altLang="en-US" dirty="0" smtClean="0"/>
              <a:t>Followed by the body of the loop; can be a single statement or a block of statements surrounded by curly braces</a:t>
            </a:r>
          </a:p>
          <a:p>
            <a:pPr lvl="1"/>
            <a:r>
              <a:rPr lang="en-US" altLang="en-US" b="1" dirty="0" smtClean="0"/>
              <a:t>Definite loop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counted loop</a:t>
            </a:r>
            <a:r>
              <a:rPr lang="en-US" altLang="en-US" dirty="0" smtClean="0"/>
              <a:t>): programmer knows exact number of iterations</a:t>
            </a:r>
          </a:p>
          <a:p>
            <a:pPr lvl="1"/>
            <a:r>
              <a:rPr lang="en-US" altLang="en-US" b="1" dirty="0" smtClean="0"/>
              <a:t>Indefinite loop</a:t>
            </a:r>
            <a:r>
              <a:rPr lang="en-US" altLang="en-US" dirty="0" smtClean="0"/>
              <a:t>: programmer cannot predict number of iterations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Loops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18053"/>
          </a:xfrm>
        </p:spPr>
        <p:txBody>
          <a:bodyPr/>
          <a:lstStyle/>
          <a:p>
            <a:r>
              <a:rPr lang="en-US" altLang="en-US" dirty="0" smtClean="0"/>
              <a:t>Initialize the </a:t>
            </a:r>
            <a:r>
              <a:rPr lang="en-US" altLang="en-US" b="1" dirty="0" smtClean="0"/>
              <a:t>loop control variable</a:t>
            </a:r>
          </a:p>
          <a:p>
            <a:pPr lvl="2" eaLnBrk="1" hangingPunct="1"/>
            <a:r>
              <a:rPr lang="en-US" altLang="en-US" dirty="0" smtClean="0"/>
              <a:t>The variable whose value determines whether loop execution continues</a:t>
            </a:r>
          </a:p>
          <a:p>
            <a:r>
              <a:rPr lang="en-US" altLang="en-US" dirty="0" smtClean="0"/>
              <a:t>While the loop control variable does not pass a limiting value, the program continues to execute the body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(1 of 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6-2: A while loop that displays the integers 1 through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0" y="1988344"/>
            <a:ext cx="7708940" cy="2881312"/>
          </a:xfrm>
        </p:spPr>
      </p:pic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(2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Write a definite loop (cont’d.)</a:t>
            </a:r>
          </a:p>
          <a:p>
            <a:pPr lvl="1" eaLnBrk="1" hangingPunct="1"/>
            <a:r>
              <a:rPr lang="en-US" altLang="en-US" dirty="0" smtClean="0"/>
              <a:t>The body of the loop must include a statement that alters the loop control variable</a:t>
            </a:r>
          </a:p>
          <a:p>
            <a:pPr eaLnBrk="1" hangingPunct="1"/>
            <a:r>
              <a:rPr lang="en-US" altLang="en-US" b="1" dirty="0" smtClean="0"/>
              <a:t>Infinite loop</a:t>
            </a:r>
          </a:p>
          <a:p>
            <a:pPr lvl="1" eaLnBrk="1" hangingPunct="1"/>
            <a:r>
              <a:rPr lang="en-US" altLang="en-US" dirty="0" smtClean="0"/>
              <a:t>A loop that never ends</a:t>
            </a:r>
          </a:p>
          <a:p>
            <a:pPr lvl="1" eaLnBrk="1" hangingPunct="1"/>
            <a:r>
              <a:rPr lang="en-US" altLang="en-US" dirty="0" smtClean="0"/>
              <a:t>Can result from a mistake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Do not write intentionally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(3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3671</Words>
  <Application>Microsoft Office PowerPoint</Application>
  <PresentationFormat>On-screen Show (4:3)</PresentationFormat>
  <Paragraphs>332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Farrell_Java</vt:lpstr>
      <vt:lpstr>Custom Design</vt:lpstr>
      <vt:lpstr>1_Farrell_PLD</vt:lpstr>
      <vt:lpstr>Office Theme</vt:lpstr>
      <vt:lpstr>Java Programming, 9e   Chapter 6 </vt:lpstr>
      <vt:lpstr>Objectives</vt:lpstr>
      <vt:lpstr>Learning About the Loop Structure (1 of 3)</vt:lpstr>
      <vt:lpstr>Learning About the Loop Structure (2 of 3)</vt:lpstr>
      <vt:lpstr>Learning About the Loop Structure (3 of 3)</vt:lpstr>
      <vt:lpstr>Creating while Loops</vt:lpstr>
      <vt:lpstr>Writing a Definite while Loop (1 of 6)</vt:lpstr>
      <vt:lpstr>Writing a Definite while Loop (2 of 6)</vt:lpstr>
      <vt:lpstr>Writing a Definite while Loop (3 of 6)</vt:lpstr>
      <vt:lpstr>Writing a Definite while Loop (4 of 6)</vt:lpstr>
      <vt:lpstr>Writing a Definite while Loop (5 of 6)</vt:lpstr>
      <vt:lpstr>Writing a Definite while Loop (6 of 6)</vt:lpstr>
      <vt:lpstr>Pitfall: Failing to Alter the Loop Control Variable Within the Loop Body (1 of 2)</vt:lpstr>
      <vt:lpstr>Pitfall: Failing to Alter the Loop Control Variable Within the Loop Body (2 of 2)</vt:lpstr>
      <vt:lpstr>Pitfall: Unintentionally Creating a Loop with an Empty Body (1 of 2)</vt:lpstr>
      <vt:lpstr>Pitfall: Unintentionally Creating a Loop with an Empty Body (2 of 2)</vt:lpstr>
      <vt:lpstr>Altering a Definite Loop’s Control Variable (1 of 2)</vt:lpstr>
      <vt:lpstr>Altering a Definite Loop’s Control Variable (2 of 2)</vt:lpstr>
      <vt:lpstr>Writing an Indefinite while Loop (1 of 2)</vt:lpstr>
      <vt:lpstr>Writing an Indefinite while Loop (2 of 2)</vt:lpstr>
      <vt:lpstr>Validating Data (1 of 2)</vt:lpstr>
      <vt:lpstr>Validating Data (2 of 2)</vt:lpstr>
      <vt:lpstr>Using Shortcut Arithmetic Operators (1 of 5)</vt:lpstr>
      <vt:lpstr>Using Shortcut Arithmetic Operators (2 of 5)</vt:lpstr>
      <vt:lpstr>Using Shortcut Arithmetic Operators (3 of 5)</vt:lpstr>
      <vt:lpstr>Using Shortcut Arithmetic Operators (4 of 5)</vt:lpstr>
      <vt:lpstr>Using Shortcut Arithmetic Operators (5 of 5)</vt:lpstr>
      <vt:lpstr>Creating a for Loop (1 of 4)</vt:lpstr>
      <vt:lpstr>Creating a for Loop (2 of 4)</vt:lpstr>
      <vt:lpstr>Creating a for Loop (3 of 4)</vt:lpstr>
      <vt:lpstr>Creating a for Loop (4 of 4)</vt:lpstr>
      <vt:lpstr>Learning How and When to Use a do…while Loop (1 of 3)</vt:lpstr>
      <vt:lpstr>Learning How and When to Use a do…while Loop (2 of 3)</vt:lpstr>
      <vt:lpstr>Learning How and When to Use a do…while Loop (3 of 3)</vt:lpstr>
      <vt:lpstr>Learning About Nested Loops (1 of 2)</vt:lpstr>
      <vt:lpstr>Learning About Nested Loops (2 of 2)</vt:lpstr>
      <vt:lpstr>Improving Loop Performance</vt:lpstr>
      <vt:lpstr>Avoiding Unnecessary Operations</vt:lpstr>
      <vt:lpstr>Considering the Order of Evaluation of Short-Circuit Operators</vt:lpstr>
      <vt:lpstr>Comparing to Zero (1 of2)</vt:lpstr>
      <vt:lpstr>Comparing to Zero (2 of 2)</vt:lpstr>
      <vt:lpstr>Employing Loop Fusion</vt:lpstr>
      <vt:lpstr>Don’t Do It</vt:lpstr>
      <vt:lpstr>Summary (1 of 3)</vt:lpstr>
      <vt:lpstr>Summary (2 of 3)</vt:lpstr>
      <vt:lpstr>Summary (3 of 3)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2012-08-16T19:41:25Z</dcterms:created>
  <dcterms:modified xsi:type="dcterms:W3CDTF">2017-12-20T15:55:27Z</dcterms:modified>
</cp:coreProperties>
</file>