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4" r:id="rId1"/>
    <p:sldMasterId id="2147483849" r:id="rId2"/>
    <p:sldMasterId id="2147484286" r:id="rId3"/>
  </p:sldMasterIdLst>
  <p:notesMasterIdLst>
    <p:notesMasterId r:id="rId37"/>
  </p:notesMasterIdLst>
  <p:handoutMasterIdLst>
    <p:handoutMasterId r:id="rId38"/>
  </p:handoutMasterIdLst>
  <p:sldIdLst>
    <p:sldId id="564" r:id="rId4"/>
    <p:sldId id="257" r:id="rId5"/>
    <p:sldId id="510" r:id="rId6"/>
    <p:sldId id="523" r:id="rId7"/>
    <p:sldId id="524" r:id="rId8"/>
    <p:sldId id="525" r:id="rId9"/>
    <p:sldId id="511" r:id="rId10"/>
    <p:sldId id="526" r:id="rId11"/>
    <p:sldId id="527" r:id="rId12"/>
    <p:sldId id="512" r:id="rId13"/>
    <p:sldId id="528" r:id="rId14"/>
    <p:sldId id="529" r:id="rId15"/>
    <p:sldId id="530" r:id="rId16"/>
    <p:sldId id="565" r:id="rId17"/>
    <p:sldId id="566" r:id="rId18"/>
    <p:sldId id="513" r:id="rId19"/>
    <p:sldId id="561" r:id="rId20"/>
    <p:sldId id="559" r:id="rId21"/>
    <p:sldId id="514" r:id="rId22"/>
    <p:sldId id="531" r:id="rId23"/>
    <p:sldId id="532" r:id="rId24"/>
    <p:sldId id="550" r:id="rId25"/>
    <p:sldId id="563" r:id="rId26"/>
    <p:sldId id="515" r:id="rId27"/>
    <p:sldId id="535" r:id="rId28"/>
    <p:sldId id="516" r:id="rId29"/>
    <p:sldId id="537" r:id="rId30"/>
    <p:sldId id="536" r:id="rId31"/>
    <p:sldId id="567" r:id="rId32"/>
    <p:sldId id="551" r:id="rId33"/>
    <p:sldId id="557" r:id="rId34"/>
    <p:sldId id="508" r:id="rId35"/>
    <p:sldId id="54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1" autoAdjust="0"/>
    <p:restoredTop sz="94530" autoAdjust="0"/>
  </p:normalViewPr>
  <p:slideViewPr>
    <p:cSldViewPr>
      <p:cViewPr varScale="1">
        <p:scale>
          <a:sx n="67" d="100"/>
          <a:sy n="67" d="100"/>
        </p:scale>
        <p:origin x="-60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D02ED3-E42C-4641-B6ED-0BC9EB852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178373-FB7B-4639-861E-DC1C4B42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6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529F5E-027E-437F-A1F3-B50C706E0F0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6901CD-177F-4963-97BD-E8C72D0FD7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3800C1-072B-44A7-ADB1-73DAC83D8D7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368E1B-4BA8-4FC2-98D1-E4885A35FC9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6AFC4D-C789-4A22-9952-5FDA9DAF9FD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6AFC4D-C789-4A22-9952-5FDA9DAF9FD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70EE3A-5E22-4314-885D-059441E8F0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DCB6AF-471A-41BB-9309-D927FD8E68A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6DE523-B45F-4B24-B086-1BF53A2A30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39A913-7722-4C1C-BC19-8621D67557B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BC69BA-E176-42E8-90BB-624D276E30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576B6C-6B7A-4CCB-B89D-29763BE8C93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A607B2-4DE1-4FB0-BD0A-3E0E2CDD7E4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9F7F25-ED51-424D-9A4B-79E5F613946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4DE1BF-0F74-4545-8140-9767DFA72A0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1912A2-56C4-48F7-A353-149D813340B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0CF60F-E217-4DDE-9A22-52753250A1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62D521-DDFC-4FAB-A81C-FA16C66402E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F2A7B2-FA2F-4A35-83BC-A47B67330D3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9CC35A-D51A-4B44-88C9-EE1BA3F0B8E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9CC35A-D51A-4B44-88C9-EE1BA3F0B8E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06F6DF-BEBD-48CA-9330-B6591EB14B8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AF571E-F6B4-4D13-A097-9376FF7800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4F85F0-93F8-4431-9AAC-75CC0E8EDC3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AEBBDB-0FA4-4DB6-B42E-E0682894AFB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CB9C4B-5E3D-4F14-A412-C7E4F0D56E2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76A206-4815-4E79-A110-0F29DD71E20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D5FDAC-9DA4-43B4-8BE7-B205C167A48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6AFC4D-C789-4A22-9952-5FDA9DAF9FD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E50027-ED37-4AFC-8D1C-583CBAC129C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C56EBF-21C0-4BCD-925E-4E315172DDF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C8F53E-1348-4BA6-9E54-24CB13C354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3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C8C5A-86A6-4AD2-8759-B136876599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9DA99-638A-4520-98AF-0225BD101D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2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92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9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C27F-E33C-4DA2-A43E-C291D37861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2271E-9E68-4335-98E7-3EB8FD73BD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0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07A33-1428-46A4-81F9-9152B6D2AB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43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E15C5-3FDE-49B4-9463-9FF063AD6C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1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F037E-E0C7-42D5-9E40-465A9D19E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04AB0-B3E3-415F-8054-6787A07DE0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1F8E7-AA5E-4D67-8839-2C779EC0F5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4E0E8-8827-493A-BCA8-D561A245D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1C4-BDEF-45A9-8A2F-06ED4F338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5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A8AB-1382-4287-985E-73F26A9FD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D2E6A-AB47-4804-A5A6-2BB283F976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18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92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8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7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1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3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B4485-5EF5-43A0-8674-0CD53CA8C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5C580-7C9C-45C5-9D81-19AD8E563C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67150-494E-450E-9B68-320F534A0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4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D7A2E-8474-4F77-A4DC-8BB256D2C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32EB0-2BEF-490B-9E93-93794AE46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79572-78AF-4FFB-9C13-ABF8844B0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5218-0A8A-490B-BD72-F4DE2BC0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E03E844D-98BA-4F68-BAD6-BAF62F90E4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F543695-CB90-44CD-BD0A-7DA89C4E9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2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2127"/>
            <a:ext cx="7747000" cy="2227597"/>
          </a:xfrm>
        </p:spPr>
        <p:txBody>
          <a:bodyPr/>
          <a:lstStyle/>
          <a:p>
            <a:r>
              <a:rPr lang="en-US" altLang="en-US" sz="3400" dirty="0" smtClean="0"/>
              <a:t>Java Programming, 9e</a:t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Chapter 8</a:t>
            </a:r>
            <a:br>
              <a:rPr lang="en-US" altLang="en-US" sz="3400" dirty="0" smtClean="0"/>
            </a:br>
            <a:endParaRPr lang="en-US" altLang="en-US" sz="3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526298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Arrays</a:t>
            </a:r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7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47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Power of arrays</a:t>
            </a:r>
          </a:p>
          <a:p>
            <a:pPr lvl="1" eaLnBrk="1" hangingPunct="1"/>
            <a:r>
              <a:rPr lang="en-US" altLang="en-US" dirty="0" smtClean="0"/>
              <a:t>Use subscripts that are variables rather than constant subscripts</a:t>
            </a:r>
          </a:p>
          <a:p>
            <a:pPr lvl="1" eaLnBrk="1" hangingPunct="1"/>
            <a:r>
              <a:rPr lang="en-US" altLang="en-US" dirty="0" smtClean="0"/>
              <a:t>Use a loop to perform array operations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 (sub = 0; sub &lt; 5; ++sub)</a:t>
            </a:r>
          </a:p>
          <a:p>
            <a:pPr marL="800100"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scoreArray[sub] += 3;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Variable Subscripts with an Array (1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an application contains an array: </a:t>
            </a:r>
          </a:p>
          <a:p>
            <a:pPr lvl="1" eaLnBrk="1" hangingPunct="1"/>
            <a:r>
              <a:rPr lang="en-US" altLang="en-US" dirty="0" smtClean="0"/>
              <a:t>Use every element of the array in some task</a:t>
            </a:r>
          </a:p>
          <a:p>
            <a:pPr lvl="1" eaLnBrk="1" hangingPunct="1"/>
            <a:r>
              <a:rPr lang="en-US" altLang="en-US" dirty="0" smtClean="0"/>
              <a:t>Perform loops that vary the loop control variable </a:t>
            </a:r>
          </a:p>
          <a:p>
            <a:pPr lvl="2" eaLnBrk="1" hangingPunct="1"/>
            <a:r>
              <a:rPr lang="en-US" altLang="en-US" dirty="0" smtClean="0"/>
              <a:t>Start at 0 </a:t>
            </a:r>
          </a:p>
          <a:p>
            <a:pPr lvl="2" eaLnBrk="1" hangingPunct="1"/>
            <a:r>
              <a:rPr lang="en-US" altLang="en-US" dirty="0" smtClean="0"/>
              <a:t>End at one less than the size of the array</a:t>
            </a:r>
          </a:p>
          <a:p>
            <a:pPr eaLnBrk="1" hangingPunct="1"/>
            <a:r>
              <a:rPr lang="en-US" altLang="en-US" dirty="0" smtClean="0"/>
              <a:t>It is convenient to declare a symbolic constant equal to the size of the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final int NUMBER_OF_SCORES = 5;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Variable Subscripts with an Array (2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6610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Field</a:t>
            </a:r>
            <a:r>
              <a:rPr lang="en-US" altLang="en-US" sz="2400" dirty="0" smtClean="0"/>
              <a:t> 	</a:t>
            </a:r>
          </a:p>
          <a:p>
            <a:pPr lvl="1" eaLnBrk="1" hangingPunct="1"/>
            <a:r>
              <a:rPr lang="en-US" altLang="en-US" dirty="0" smtClean="0"/>
              <a:t>An instance variable</a:t>
            </a:r>
          </a:p>
          <a:p>
            <a:pPr lvl="1" eaLnBrk="1" hangingPunct="1"/>
            <a:r>
              <a:rPr lang="en-US" altLang="en-US" dirty="0" smtClean="0"/>
              <a:t>Automatically assigned a value for every array created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b="1" dirty="0" smtClean="0"/>
              <a:t> field:</a:t>
            </a:r>
            <a:r>
              <a:rPr lang="en-US" altLang="en-US" dirty="0" smtClean="0"/>
              <a:t> number of elements in the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for(sub = 0; sub &lt; scoreArray.length; ++sub)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scoreArray[sub] += 3;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>
                <a:cs typeface="Courier New" pitchFamily="49" charset="0"/>
              </a:rPr>
              <a:t> is a </a:t>
            </a:r>
            <a:r>
              <a:rPr lang="en-US" altLang="en-US" b="1" dirty="0" smtClean="0">
                <a:cs typeface="Courier New" pitchFamily="49" charset="0"/>
              </a:rPr>
              <a:t>property</a:t>
            </a:r>
            <a:r>
              <a:rPr lang="en-US" altLang="en-US" dirty="0" smtClean="0">
                <a:cs typeface="Courier New" pitchFamily="49" charset="0"/>
              </a:rPr>
              <a:t> of the object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Is a field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Cannot be used as an array method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 eaLnBrk="1" hangingPunct="1"/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Variable Subscripts with an Array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9436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Enhanced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dirty="0" smtClean="0"/>
              <a:t> loop</a:t>
            </a:r>
          </a:p>
          <a:p>
            <a:pPr lvl="1" eaLnBrk="1" hangingPunct="1"/>
            <a:r>
              <a:rPr lang="en-US" altLang="en-US" dirty="0" smtClean="0"/>
              <a:t>Allows you to cycle through an array without specifying starting and ending points for the loop control variable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for(int val : scoreArray)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System.out.println(val);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Variable Subscripts with an Array (4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Part of an </a:t>
            </a:r>
            <a:r>
              <a:rPr lang="en-US" altLang="en-US" sz="3600" dirty="0" smtClean="0"/>
              <a:t>Array (1 of 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4" name="Content Placeholder 3" descr="Figure 8-4: The AverageOfQuizzes application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3" y="1879250"/>
            <a:ext cx="6263335" cy="3099500"/>
          </a:xfrm>
        </p:spPr>
      </p:pic>
    </p:spTree>
    <p:extLst>
      <p:ext uri="{BB962C8B-B14F-4D97-AF65-F5344CB8AC3E}">
        <p14:creationId xmlns:p14="http://schemas.microsoft.com/office/powerpoint/2010/main" val="3565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sz="3600" dirty="0"/>
              <a:t>Using Part of an </a:t>
            </a:r>
            <a:r>
              <a:rPr lang="en-US" altLang="en-US" sz="3600" dirty="0" smtClean="0"/>
              <a:t>Array (2 of 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" name="Content Placeholder 2" descr="Figure 8-4 The AverageOfQuizzes application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6677"/>
            <a:ext cx="4724400" cy="3844646"/>
          </a:xfrm>
        </p:spPr>
      </p:pic>
    </p:spTree>
    <p:extLst>
      <p:ext uri="{BB962C8B-B14F-4D97-AF65-F5344CB8AC3E}">
        <p14:creationId xmlns:p14="http://schemas.microsoft.com/office/powerpoint/2010/main" val="40980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7320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an array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altLang="en-US" dirty="0" smtClean="0"/>
              <a:t> objects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Employee[] emp = new Employee[7];</a:t>
            </a:r>
          </a:p>
          <a:p>
            <a:pPr lvl="1" eaLnBrk="1" hangingPunct="1"/>
            <a:r>
              <a:rPr lang="en-US" altLang="en-US" dirty="0" smtClean="0"/>
              <a:t>Must call seven individual constructors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START_NUM = 101;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final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STARTING_SALARY = 15_000;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0; x &lt; emps.length; ++x)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emps[x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Employee(START_NUM + x,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STARTING_SALARY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and Using Arrays of Objects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5600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the enhanced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to cycle through an array of </a:t>
            </a:r>
            <a:r>
              <a:rPr lang="en-US" dirty="0" smtClean="0"/>
              <a:t>objects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</a:t>
            </a:r>
            <a:r>
              <a:rPr lang="en-US" dirty="0" smtClean="0"/>
              <a:t>liminates the need to use a limiting value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</a:t>
            </a:r>
            <a:r>
              <a:rPr lang="en-US" dirty="0" smtClean="0"/>
              <a:t>liminates the need for a subscript following each element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for(Employee worker : emps)</a:t>
            </a:r>
          </a:p>
          <a:p>
            <a:pPr marL="1143000" lvl="1" indent="-40005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System.out.println(worker.getEmpNum() + " " + worker.getSalary();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the Enhanced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3600" dirty="0" smtClean="0"/>
              <a:t> Loop with Objects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9436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an array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String[] deptNames = {"Accounting", "Human Resources", "Sales"};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for(int a = 0; a &lt; deptNames.length; ++a)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System.out.println(deptNames[a]);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8539"/>
            <a:ext cx="8026400" cy="49167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Manipulating Arrays of </a:t>
            </a:r>
            <a:r>
              <a:rPr lang="en-US" altLang="en-US" sz="36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3600" dirty="0" smtClean="0">
                <a:cs typeface="Courier New" pitchFamily="49" charset="0"/>
              </a:rPr>
              <a:t>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Determine whether a variable holds one of many valid values</a:t>
            </a:r>
          </a:p>
          <a:p>
            <a:pPr lvl="1" eaLnBrk="1" hangingPunct="1">
              <a:defRPr/>
            </a:pPr>
            <a:r>
              <a:rPr lang="en-US" altLang="en-US" dirty="0" smtClean="0"/>
              <a:t>Use a series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 </a:t>
            </a:r>
          </a:p>
          <a:p>
            <a:pPr lvl="1" eaLnBrk="1" hangingPunct="1">
              <a:defRPr/>
            </a:pPr>
            <a:r>
              <a:rPr lang="en-US" altLang="en-US" dirty="0" smtClean="0"/>
              <a:t>Compare the variable to a series of valid values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en-US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Searching an Array and Using Parallel Arrays (1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2376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Declare an array</a:t>
            </a:r>
          </a:p>
          <a:p>
            <a:pPr eaLnBrk="1" hangingPunct="1"/>
            <a:r>
              <a:rPr lang="en-US" altLang="en-US" dirty="0" smtClean="0"/>
              <a:t>Initialize an array</a:t>
            </a:r>
          </a:p>
          <a:p>
            <a:pPr eaLnBrk="1" hangingPunct="1"/>
            <a:r>
              <a:rPr lang="en-US" altLang="en-US" dirty="0" smtClean="0"/>
              <a:t>Use variable subscripts with an array</a:t>
            </a:r>
          </a:p>
          <a:p>
            <a:pPr eaLnBrk="1" hangingPunct="1"/>
            <a:r>
              <a:rPr lang="en-US" altLang="en-US" dirty="0" smtClean="0"/>
              <a:t>Declare and use arrays of objects</a:t>
            </a:r>
          </a:p>
          <a:p>
            <a:pPr eaLnBrk="1" hangingPunct="1"/>
            <a:r>
              <a:rPr lang="en-US" altLang="en-US" dirty="0" smtClean="0"/>
              <a:t>Search an array and use parallel arrays</a:t>
            </a:r>
          </a:p>
          <a:p>
            <a:pPr eaLnBrk="1" hangingPunct="1"/>
            <a:r>
              <a:rPr lang="en-US" altLang="en-US" dirty="0" smtClean="0"/>
              <a:t>Pass arrays to and return arrays from methods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Objectives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29951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Searching an array</a:t>
            </a:r>
          </a:p>
          <a:p>
            <a:pPr lvl="1" eaLnBrk="1" hangingPunct="1"/>
            <a:r>
              <a:rPr lang="en-US" altLang="en-US" dirty="0" smtClean="0"/>
              <a:t>Compare the variable to a list of values in an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for(int x = 0; x &lt; validValues.length; ++x)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2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if(itemOrdered == validValues[x])</a:t>
            </a:r>
          </a:p>
          <a:p>
            <a:pPr marL="1371600" lvl="3" indent="0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isValidItem = true;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Searching an Array and Using Parallel Arrays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Parallel array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One with the same number of elements as another</a:t>
            </a:r>
          </a:p>
          <a:p>
            <a:pPr lvl="1" eaLnBrk="1" hangingPunct="1"/>
            <a:r>
              <a:rPr lang="en-US" altLang="en-US" dirty="0" smtClean="0"/>
              <a:t>The values in corresponding elements are related</a:t>
            </a:r>
          </a:p>
          <a:p>
            <a:pPr eaLnBrk="1" hangingPunct="1"/>
            <a:r>
              <a:rPr lang="en-US" altLang="en-US" dirty="0" smtClean="0"/>
              <a:t>An alternative for searching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Parallel Arrays (1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8-9: The FindPrice application that accesses information in parallel array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4572000" cy="4674278"/>
          </a:xfrm>
        </p:spPr>
      </p:pic>
      <p:sp>
        <p:nvSpPr>
          <p:cNvPr id="47106" name="Title 6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Parallel Arrays (2 of 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8-11: A for loop with an early exit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0" y="2057400"/>
            <a:ext cx="7250560" cy="2743200"/>
          </a:xfrm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Using Parallel Arrays (3 of 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Searching an array for an exact match is not always practical</a:t>
            </a:r>
          </a:p>
          <a:p>
            <a:pPr eaLnBrk="1" hangingPunct="1"/>
            <a:r>
              <a:rPr lang="en-US" altLang="en-US" b="1" dirty="0" smtClean="0"/>
              <a:t>Range match</a:t>
            </a:r>
          </a:p>
          <a:p>
            <a:pPr lvl="1" eaLnBrk="1" hangingPunct="1"/>
            <a:r>
              <a:rPr lang="en-US" altLang="en-US" dirty="0" smtClean="0"/>
              <a:t>Compare a value to the endpoints of numerical ranges </a:t>
            </a:r>
          </a:p>
          <a:p>
            <a:pPr lvl="1" eaLnBrk="1" hangingPunct="1"/>
            <a:r>
              <a:rPr lang="en-US" altLang="en-US" dirty="0" smtClean="0"/>
              <a:t>Find the category in which a value belongs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Searching an Array for a Range Match (1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8-13: The FindDiscount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632781" cy="47130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r>
              <a:rPr lang="en-US" altLang="en-US" sz="3600" dirty="0"/>
              <a:t>Searching an Array for a Range Match </a:t>
            </a:r>
            <a:r>
              <a:rPr lang="en-US" altLang="en-US" sz="3600" dirty="0" smtClean="0"/>
              <a:t>(2 </a:t>
            </a:r>
            <a:r>
              <a:rPr lang="en-US" altLang="en-US" sz="3600" dirty="0"/>
              <a:t>of 2)</a:t>
            </a:r>
            <a:endParaRPr lang="en-US" sz="3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Pass a single array element to a method </a:t>
            </a:r>
          </a:p>
          <a:p>
            <a:pPr lvl="1" eaLnBrk="1" hangingPunct="1"/>
            <a:r>
              <a:rPr lang="en-US" altLang="en-US" dirty="0" smtClean="0"/>
              <a:t>Same as passing a variable</a:t>
            </a:r>
          </a:p>
          <a:p>
            <a:pPr eaLnBrk="1" hangingPunct="1"/>
            <a:r>
              <a:rPr lang="en-US" altLang="en-US" b="1" dirty="0" smtClean="0"/>
              <a:t>Passed by value</a:t>
            </a:r>
          </a:p>
          <a:p>
            <a:pPr lvl="1" eaLnBrk="1" hangingPunct="1"/>
            <a:r>
              <a:rPr lang="en-US" altLang="en-US" dirty="0" smtClean="0"/>
              <a:t>A copy of the value is made and used in the receiving method</a:t>
            </a:r>
          </a:p>
          <a:p>
            <a:pPr lvl="1" eaLnBrk="1" hangingPunct="1"/>
            <a:r>
              <a:rPr lang="en-US" altLang="en-US" dirty="0" smtClean="0"/>
              <a:t>All primitive types are passed this way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Passing Arrays to and Returning Arrays from Methods (1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Reference types</a:t>
            </a:r>
          </a:p>
          <a:p>
            <a:pPr lvl="1" eaLnBrk="1" hangingPunct="1"/>
            <a:r>
              <a:rPr lang="en-US" altLang="en-US" dirty="0" smtClean="0"/>
              <a:t>The object holds a memory address where the values are stored </a:t>
            </a:r>
          </a:p>
          <a:p>
            <a:pPr lvl="1" eaLnBrk="1" hangingPunct="1"/>
            <a:r>
              <a:rPr lang="en-US" altLang="en-US" dirty="0" smtClean="0"/>
              <a:t>The receiving method gets a copy of the array’s actual memory address</a:t>
            </a:r>
          </a:p>
          <a:p>
            <a:pPr lvl="1" eaLnBrk="1" hangingPunct="1"/>
            <a:r>
              <a:rPr lang="en-US" altLang="en-US" dirty="0" smtClean="0"/>
              <a:t>The receiving method has the ability to alter the original values in the array elements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Passing Arrays to and Returning Arrays from Methods (2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8-18: The PassArray class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9" y="1371600"/>
            <a:ext cx="7173742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r>
              <a:rPr lang="en-US" altLang="en-US" sz="3600" dirty="0"/>
              <a:t>Passing Arrays to and Returning Arrays from Methods </a:t>
            </a:r>
            <a:r>
              <a:rPr lang="en-US" altLang="en-US" sz="3600" dirty="0" smtClean="0"/>
              <a:t>(3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4)</a:t>
            </a:r>
            <a:endParaRPr lang="en-US" sz="3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393"/>
            <a:ext cx="8026400" cy="945965"/>
          </a:xfrm>
        </p:spPr>
        <p:txBody>
          <a:bodyPr/>
          <a:lstStyle/>
          <a:p>
            <a:r>
              <a:rPr lang="en-US" altLang="en-US" sz="3600" dirty="0"/>
              <a:t>Passing Arrays to and Returning Arrays from Methods </a:t>
            </a:r>
            <a:r>
              <a:rPr lang="en-US" altLang="en-US" sz="3600" dirty="0" smtClean="0"/>
              <a:t>(4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4)</a:t>
            </a:r>
            <a:endParaRPr lang="en-US" sz="36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Content Placeholder 4" descr="Figure 8-18: The PassArray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73" y="1447800"/>
            <a:ext cx="7232254" cy="3962400"/>
          </a:xfrm>
        </p:spPr>
      </p:pic>
    </p:spTree>
    <p:extLst>
      <p:ext uri="{BB962C8B-B14F-4D97-AF65-F5344CB8AC3E}">
        <p14:creationId xmlns:p14="http://schemas.microsoft.com/office/powerpoint/2010/main" val="15831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0854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Array </a:t>
            </a:r>
          </a:p>
          <a:p>
            <a:pPr lvl="1" eaLnBrk="1" hangingPunct="1">
              <a:defRPr/>
            </a:pPr>
            <a:r>
              <a:rPr lang="en-US" dirty="0" smtClean="0"/>
              <a:t>A named list of data items called </a:t>
            </a:r>
            <a:r>
              <a:rPr lang="en-US" b="1" dirty="0" smtClean="0"/>
              <a:t>elements</a:t>
            </a:r>
          </a:p>
          <a:p>
            <a:pPr lvl="1" eaLnBrk="1" hangingPunct="1">
              <a:defRPr/>
            </a:pPr>
            <a:r>
              <a:rPr lang="en-US" dirty="0" smtClean="0"/>
              <a:t>All data items have the same type</a:t>
            </a:r>
          </a:p>
          <a:p>
            <a:pPr eaLnBrk="1" hangingPunct="1">
              <a:defRPr/>
            </a:pPr>
            <a:r>
              <a:rPr lang="en-US" dirty="0" smtClean="0"/>
              <a:t>Declare an array variable </a:t>
            </a:r>
          </a:p>
          <a:p>
            <a:pPr lvl="1" eaLnBrk="1" hangingPunct="1">
              <a:defRPr/>
            </a:pPr>
            <a:r>
              <a:rPr lang="en-US" dirty="0" smtClean="0"/>
              <a:t>The same way as declaring any simple variable</a:t>
            </a:r>
          </a:p>
          <a:p>
            <a:pPr lvl="1" eaLnBrk="1" hangingPunct="1">
              <a:defRPr/>
            </a:pPr>
            <a:r>
              <a:rPr lang="en-US" dirty="0" smtClean="0"/>
              <a:t>Insert a pair of square brackets after the type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double[] salesFigure;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int[] idNums;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an Array (1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method can return an array reference</a:t>
            </a:r>
          </a:p>
          <a:p>
            <a:pPr eaLnBrk="1" hangingPunct="1"/>
            <a:r>
              <a:rPr lang="en-US" altLang="en-US" dirty="0" smtClean="0"/>
              <a:t>Include square brackets with the return type in the method header</a:t>
            </a:r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Returning an Array from a Method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473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forget that the lowest array subscript is 0</a:t>
            </a:r>
          </a:p>
          <a:p>
            <a:pPr eaLnBrk="1" hangingPunct="1"/>
            <a:r>
              <a:rPr lang="en-US" altLang="en-US" dirty="0" smtClean="0"/>
              <a:t>Don’t forget that the highest array subscript is one less than the length</a:t>
            </a:r>
          </a:p>
          <a:p>
            <a:pPr eaLnBrk="1" hangingPunct="1"/>
            <a:r>
              <a:rPr lang="en-US" altLang="en-US" dirty="0" smtClean="0"/>
              <a:t>Don’t forget the semicolon following the closing curly brace in an array initialization list</a:t>
            </a:r>
          </a:p>
          <a:p>
            <a:pPr eaLnBrk="1" hangingPunct="1"/>
            <a:r>
              <a:rPr lang="en-US" altLang="en-US" dirty="0" smtClean="0"/>
              <a:t>Don’t forget that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/>
              <a:t> is an array property and not a method</a:t>
            </a:r>
          </a:p>
          <a:p>
            <a:pPr eaLnBrk="1" hangingPunct="1"/>
            <a:r>
              <a:rPr lang="en-US" altLang="en-US" dirty="0" smtClean="0"/>
              <a:t>Don’t place a subscript after an object’s field or method name when accessing an array of objects</a:t>
            </a:r>
          </a:p>
          <a:p>
            <a:r>
              <a:rPr lang="en-US" altLang="en-US" dirty="0"/>
              <a:t>Don’t assume that an array of characters is a string</a:t>
            </a:r>
          </a:p>
          <a:p>
            <a:r>
              <a:rPr lang="en-US" altLang="en-US" dirty="0"/>
              <a:t>Don’t forget that array names are references</a:t>
            </a:r>
          </a:p>
          <a:p>
            <a:r>
              <a:rPr lang="en-US" altLang="en-US" dirty="0"/>
              <a:t>Don’t use brackets with an array name when you pass it to a method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Don’t Do It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</a:t>
            </a:r>
          </a:p>
          <a:p>
            <a:pPr lvl="1" eaLnBrk="1" hangingPunct="1"/>
            <a:r>
              <a:rPr lang="en-US" altLang="en-US" dirty="0" smtClean="0"/>
              <a:t>A named list of data items </a:t>
            </a:r>
          </a:p>
          <a:p>
            <a:pPr lvl="1" eaLnBrk="1" hangingPunct="1"/>
            <a:r>
              <a:rPr lang="en-US" altLang="en-US" dirty="0" smtClean="0"/>
              <a:t>All have the same type</a:t>
            </a:r>
          </a:p>
          <a:p>
            <a:pPr eaLnBrk="1" hangingPunct="1"/>
            <a:r>
              <a:rPr lang="en-US" altLang="en-US" dirty="0" smtClean="0"/>
              <a:t>Array names </a:t>
            </a:r>
          </a:p>
          <a:p>
            <a:pPr lvl="1" eaLnBrk="1" hangingPunct="1"/>
            <a:r>
              <a:rPr lang="en-US" altLang="en-US" dirty="0" smtClean="0"/>
              <a:t>Represent computer memory addresses</a:t>
            </a:r>
          </a:p>
          <a:p>
            <a:pPr eaLnBrk="1" hangingPunct="1"/>
            <a:r>
              <a:rPr lang="en-US" altLang="en-US" dirty="0" smtClean="0"/>
              <a:t>Shorten many array-based tasks </a:t>
            </a:r>
          </a:p>
          <a:p>
            <a:pPr lvl="1" eaLnBrk="1" hangingPunct="1"/>
            <a:r>
              <a:rPr lang="en-US" altLang="en-US" dirty="0" smtClean="0"/>
              <a:t>Use a variable as a subscript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/>
              <a:t> field</a:t>
            </a:r>
          </a:p>
          <a:p>
            <a:pPr lvl="1" eaLnBrk="1" hangingPunct="1"/>
            <a:r>
              <a:rPr lang="en-US" altLang="en-US" dirty="0" smtClean="0"/>
              <a:t>Contains the number of elements in an array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Summary (1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can declare arrays that hold elements of any type, including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s and other objects</a:t>
            </a:r>
          </a:p>
          <a:p>
            <a:pPr eaLnBrk="1" hangingPunct="1"/>
            <a:r>
              <a:rPr lang="en-US" altLang="en-US" dirty="0" smtClean="0"/>
              <a:t>Search an array to find a match to a value</a:t>
            </a:r>
          </a:p>
          <a:p>
            <a:pPr eaLnBrk="1" hangingPunct="1"/>
            <a:r>
              <a:rPr lang="en-US" altLang="en-US" dirty="0" smtClean="0"/>
              <a:t>Perform a range match</a:t>
            </a:r>
          </a:p>
          <a:p>
            <a:pPr eaLnBrk="1" hangingPunct="1"/>
            <a:r>
              <a:rPr lang="en-US" altLang="en-US" dirty="0" smtClean="0"/>
              <a:t>Pass a single array element to a method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Summary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Still need to reserve memory space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sale = new double[20];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double[] sale = new double[20];</a:t>
            </a:r>
          </a:p>
          <a:p>
            <a:pPr eaLnBrk="1" hangingPunct="1">
              <a:defRPr/>
            </a:pPr>
            <a:r>
              <a:rPr lang="en-US" altLang="en-US" b="1" dirty="0" smtClean="0"/>
              <a:t>Subscript</a:t>
            </a:r>
            <a:r>
              <a:rPr lang="en-US" altLang="en-US" dirty="0" smtClean="0"/>
              <a:t> </a:t>
            </a:r>
          </a:p>
          <a:p>
            <a:pPr lvl="1" eaLnBrk="1" hangingPunct="1">
              <a:defRPr/>
            </a:pPr>
            <a:r>
              <a:rPr lang="en-US" altLang="en-US" dirty="0" smtClean="0"/>
              <a:t>An integer contained within square brackets </a:t>
            </a:r>
          </a:p>
          <a:p>
            <a:pPr lvl="1" eaLnBrk="1" hangingPunct="1">
              <a:defRPr/>
            </a:pPr>
            <a:r>
              <a:rPr lang="en-US" altLang="en-US" dirty="0" smtClean="0"/>
              <a:t>Indicates one of the array’s variables or elements</a:t>
            </a:r>
          </a:p>
          <a:p>
            <a:pPr lvl="1" eaLnBrk="1" hangingPunct="1">
              <a:defRPr/>
            </a:pPr>
            <a:r>
              <a:rPr lang="en-US" altLang="en-US" dirty="0" smtClean="0"/>
              <a:t>A subscript that is too small or too large for an array is </a:t>
            </a:r>
            <a:r>
              <a:rPr lang="en-US" altLang="en-US" b="1" dirty="0" smtClean="0"/>
              <a:t>out of bounds</a:t>
            </a:r>
          </a:p>
          <a:p>
            <a:pPr lvl="2" eaLnBrk="1" hangingPunct="1">
              <a:defRPr/>
            </a:pPr>
            <a:r>
              <a:rPr lang="en-US" altLang="en-US" dirty="0" smtClean="0"/>
              <a:t>An error message is generated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sz="24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Arrays (2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array’s elements are numbered beginning with 0</a:t>
            </a:r>
          </a:p>
          <a:p>
            <a:pPr lvl="1" eaLnBrk="1" hangingPunct="1"/>
            <a:r>
              <a:rPr lang="en-US" altLang="en-US" dirty="0" smtClean="0"/>
              <a:t>You can legally use any subscript from 0 through 19 when working with an array that has 20 elements</a:t>
            </a:r>
          </a:p>
          <a:p>
            <a:pPr eaLnBrk="1" hangingPunct="1"/>
            <a:r>
              <a:rPr lang="en-US" altLang="en-US" dirty="0" smtClean="0"/>
              <a:t>When working with any individual array element, treat it no differently than a single variable of the same type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Example: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sale[0] = 2100.00;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Arrays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igure 8-1: The first few and last few elements of an array of 20 salesFigures items in memor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7" y="2487168"/>
            <a:ext cx="7174146" cy="1883664"/>
          </a:xfr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Declaring Arrays (4 of 4)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variable with a reference type, such as an array, holds a memory address where a value is stored</a:t>
            </a:r>
          </a:p>
          <a:p>
            <a:pPr eaLnBrk="1" hangingPunct="1"/>
            <a:r>
              <a:rPr lang="en-US" altLang="en-US" dirty="0" smtClean="0"/>
              <a:t>Array names: </a:t>
            </a:r>
          </a:p>
          <a:p>
            <a:pPr lvl="1" eaLnBrk="1" hangingPunct="1"/>
            <a:r>
              <a:rPr lang="en-US" altLang="en-US" dirty="0" smtClean="0"/>
              <a:t>Represent computer memory addresses</a:t>
            </a:r>
          </a:p>
          <a:p>
            <a:pPr lvl="1" eaLnBrk="1" hangingPunct="1"/>
            <a:r>
              <a:rPr lang="en-US" altLang="en-US" dirty="0" smtClean="0"/>
              <a:t>Contain references</a:t>
            </a:r>
          </a:p>
          <a:p>
            <a:pPr eaLnBrk="1" hangingPunct="1"/>
            <a:r>
              <a:rPr lang="en-US" altLang="en-US" dirty="0" smtClean="0"/>
              <a:t>When you declare an array name:</a:t>
            </a:r>
          </a:p>
          <a:p>
            <a:pPr lvl="1" eaLnBrk="1" hangingPunct="1"/>
            <a:r>
              <a:rPr lang="en-US" altLang="en-US" dirty="0" smtClean="0"/>
              <a:t>No computer memory address is assigned </a:t>
            </a:r>
          </a:p>
          <a:p>
            <a:pPr lvl="1" eaLnBrk="1" hangingPunct="1"/>
            <a:r>
              <a:rPr lang="en-US" altLang="en-US" dirty="0" smtClean="0"/>
              <a:t>The array has the special value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2" eaLnBrk="1" hangingPunct="1"/>
            <a:r>
              <a:rPr lang="en-US" altLang="en-US" dirty="0" smtClean="0"/>
              <a:t>Unicode value </a:t>
            </a:r>
            <a:r>
              <a:rPr lang="en-US" altLang="en-US" dirty="0" smtClean="0">
                <a:cs typeface="Courier New" pitchFamily="49" charset="0"/>
              </a:rPr>
              <a:t>‘\u0000’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Initializing an Array (1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keyword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 smtClean="0"/>
              <a:t> to define an array</a:t>
            </a:r>
          </a:p>
          <a:p>
            <a:pPr lvl="1" eaLnBrk="1" hangingPunct="1"/>
            <a:r>
              <a:rPr lang="en-US" altLang="en-US" dirty="0" smtClean="0"/>
              <a:t>The array name acquires the actual memory address value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int[] someNums = new int[10];</a:t>
            </a:r>
          </a:p>
          <a:p>
            <a:pPr lvl="1" eaLnBrk="1" hangingPunct="1"/>
            <a:r>
              <a:rPr lang="en-US" altLang="en-US" dirty="0" smtClean="0"/>
              <a:t>Each element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someNums</a:t>
            </a:r>
            <a:r>
              <a:rPr lang="en-US" altLang="en-US" dirty="0" smtClean="0"/>
              <a:t> has a value of 0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 smtClean="0"/>
              <a:t> array elements </a:t>
            </a:r>
          </a:p>
          <a:p>
            <a:pPr lvl="1" eaLnBrk="1" hangingPunct="1"/>
            <a:r>
              <a:rPr lang="en-US" altLang="en-US" dirty="0" smtClean="0"/>
              <a:t>Assigned </a:t>
            </a:r>
            <a:r>
              <a:rPr lang="en-US" altLang="en-US" dirty="0" smtClean="0">
                <a:cs typeface="Courier New" pitchFamily="49" charset="0"/>
              </a:rPr>
              <a:t>‘\u0000’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dirty="0" smtClean="0"/>
              <a:t> array elements</a:t>
            </a:r>
          </a:p>
          <a:p>
            <a:pPr lvl="1" eaLnBrk="1" hangingPunct="1"/>
            <a:r>
              <a:rPr lang="en-US" altLang="en-US" dirty="0" smtClean="0"/>
              <a:t>Automatically assigned the value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 and arrays of objects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Assigned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dirty="0" smtClean="0">
                <a:cs typeface="Courier New" pitchFamily="49" charset="0"/>
              </a:rPr>
              <a:t> by default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Initializing an Array (2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 nondefault values to array elements upon creation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int[] tenMult = {10, 20, 30, 40, 50, 60};</a:t>
            </a:r>
          </a:p>
          <a:p>
            <a:pPr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initialization list</a:t>
            </a:r>
            <a:r>
              <a:rPr lang="en-US" altLang="en-US" dirty="0" smtClean="0"/>
              <a:t> initializes an array</a:t>
            </a:r>
          </a:p>
          <a:p>
            <a:pPr lvl="1" eaLnBrk="1" hangingPunct="1"/>
            <a:r>
              <a:rPr lang="en-US" altLang="en-US" dirty="0" smtClean="0"/>
              <a:t>Values are separated by commas and enclosed within curly braces</a:t>
            </a:r>
          </a:p>
          <a:p>
            <a:pPr eaLnBrk="1" hangingPunct="1"/>
            <a:r>
              <a:rPr lang="en-US" altLang="en-US" b="1" dirty="0" smtClean="0"/>
              <a:t>Populating an array</a:t>
            </a:r>
          </a:p>
          <a:p>
            <a:pPr lvl="1" eaLnBrk="1" hangingPunct="1"/>
            <a:r>
              <a:rPr lang="en-US" altLang="en-US" dirty="0" smtClean="0"/>
              <a:t>Providing values for all the elements in an array</a:t>
            </a:r>
            <a:endParaRPr lang="en-US" altLang="en-US" dirty="0" smtClean="0">
              <a:cs typeface="Courier New" pitchFamily="49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Initializing an Array (3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2510</Words>
  <Application>Microsoft Office PowerPoint</Application>
  <PresentationFormat>On-screen Show (4:3)</PresentationFormat>
  <Paragraphs>241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Farrell_Java</vt:lpstr>
      <vt:lpstr>1_Farrell_PLD</vt:lpstr>
      <vt:lpstr>Office Theme</vt:lpstr>
      <vt:lpstr>Java Programming, 9e   Chapter 8 </vt:lpstr>
      <vt:lpstr>Objectives</vt:lpstr>
      <vt:lpstr>Declaring an Array (1 of 4)</vt:lpstr>
      <vt:lpstr>Declaring Arrays (2 of 4)</vt:lpstr>
      <vt:lpstr>Declaring Arrays (3 of 4)</vt:lpstr>
      <vt:lpstr>Declaring Arrays (4 of 4)</vt:lpstr>
      <vt:lpstr>Initializing an Array (1 of 3)</vt:lpstr>
      <vt:lpstr>Initializing an Array (2 of 3)</vt:lpstr>
      <vt:lpstr>Initializing an Array (3 of 3)</vt:lpstr>
      <vt:lpstr>Using Variable Subscripts with an Array (1 of 4)</vt:lpstr>
      <vt:lpstr>Using Variable Subscripts with an Array (2 of 4)</vt:lpstr>
      <vt:lpstr>Using Variable Subscripts with an Array (3 of 4)</vt:lpstr>
      <vt:lpstr>Using Variable Subscripts with an Array (4 of 4)</vt:lpstr>
      <vt:lpstr>Using Part of an Array (1 of 2)</vt:lpstr>
      <vt:lpstr>Using Part of an Array (2 of 2)</vt:lpstr>
      <vt:lpstr>Declaring and Using Arrays of Objects</vt:lpstr>
      <vt:lpstr>Using the Enhanced for Loop with Objects</vt:lpstr>
      <vt:lpstr>Manipulating Arrays of Strings</vt:lpstr>
      <vt:lpstr>Searching an Array and Using Parallel Arrays (1 of 2)</vt:lpstr>
      <vt:lpstr>Searching an Array and Using Parallel Arrays (2 of 2)</vt:lpstr>
      <vt:lpstr>Using Parallel Arrays (1 of 3)</vt:lpstr>
      <vt:lpstr>Using Parallel Arrays (2 of 3)</vt:lpstr>
      <vt:lpstr>Using Parallel Arrays (3 of 3)</vt:lpstr>
      <vt:lpstr>Searching an Array for a Range Match (1 of 2)</vt:lpstr>
      <vt:lpstr>Searching an Array for a Range Match (2 of 2)</vt:lpstr>
      <vt:lpstr>Passing Arrays to and Returning Arrays from Methods (1 of 4)</vt:lpstr>
      <vt:lpstr>Passing Arrays to and Returning Arrays from Methods (2 of 4)</vt:lpstr>
      <vt:lpstr>Passing Arrays to and Returning Arrays from Methods (3 of 4)</vt:lpstr>
      <vt:lpstr>Passing Arrays to and Returning Arrays from Methods (4 of 4)</vt:lpstr>
      <vt:lpstr>Returning an Array from a Method</vt:lpstr>
      <vt:lpstr>Don’t Do It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2012-09-04T16:41:43Z</dcterms:created>
  <dcterms:modified xsi:type="dcterms:W3CDTF">2017-12-20T15:56:00Z</dcterms:modified>
</cp:coreProperties>
</file>