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167" r:id="rId1"/>
    <p:sldMasterId id="2147483764" r:id="rId2"/>
    <p:sldMasterId id="2147483825" r:id="rId3"/>
  </p:sldMasterIdLst>
  <p:notesMasterIdLst>
    <p:notesMasterId r:id="rId37"/>
  </p:notesMasterIdLst>
  <p:handoutMasterIdLst>
    <p:handoutMasterId r:id="rId38"/>
  </p:handoutMasterIdLst>
  <p:sldIdLst>
    <p:sldId id="572" r:id="rId4"/>
    <p:sldId id="509" r:id="rId5"/>
    <p:sldId id="518" r:id="rId6"/>
    <p:sldId id="539" r:id="rId7"/>
    <p:sldId id="540" r:id="rId8"/>
    <p:sldId id="541" r:id="rId9"/>
    <p:sldId id="542" r:id="rId10"/>
    <p:sldId id="519" r:id="rId11"/>
    <p:sldId id="570" r:id="rId12"/>
    <p:sldId id="571" r:id="rId13"/>
    <p:sldId id="520" r:id="rId14"/>
    <p:sldId id="543" r:id="rId15"/>
    <p:sldId id="544" r:id="rId16"/>
    <p:sldId id="552" r:id="rId17"/>
    <p:sldId id="559" r:id="rId18"/>
    <p:sldId id="553" r:id="rId19"/>
    <p:sldId id="545" r:id="rId20"/>
    <p:sldId id="521" r:id="rId21"/>
    <p:sldId id="546" r:id="rId22"/>
    <p:sldId id="560" r:id="rId23"/>
    <p:sldId id="561" r:id="rId24"/>
    <p:sldId id="554" r:id="rId25"/>
    <p:sldId id="555" r:id="rId26"/>
    <p:sldId id="562" r:id="rId27"/>
    <p:sldId id="522" r:id="rId28"/>
    <p:sldId id="564" r:id="rId29"/>
    <p:sldId id="565" r:id="rId30"/>
    <p:sldId id="567" r:id="rId31"/>
    <p:sldId id="566" r:id="rId32"/>
    <p:sldId id="568" r:id="rId33"/>
    <p:sldId id="569" r:id="rId34"/>
    <p:sldId id="558" r:id="rId35"/>
    <p:sldId id="50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02" autoAdjust="0"/>
    <p:restoredTop sz="94469" autoAdjust="0"/>
  </p:normalViewPr>
  <p:slideViewPr>
    <p:cSldViewPr>
      <p:cViewPr>
        <p:scale>
          <a:sx n="74" d="100"/>
          <a:sy n="74" d="100"/>
        </p:scale>
        <p:origin x="-67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0ACE10C-68B8-4004-A940-B893601885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5EE2F51-5473-4753-9456-C6F59B6445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6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DA329B-134A-439B-8C2C-1371030490E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E6EEF7-FAFE-45F5-AD07-3375DD0F7A5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A75EA3-33E9-4B59-B861-4A9640B09D6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DAAB5D-A258-42E4-A5B5-3F64660B77D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7C85A1-355F-4EBD-85D5-89A5EE29E76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2ACE17-EC9C-4D2F-B36D-FCC55B3C3B6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C5A230-D73E-46FC-B2D0-8BE999F73EE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D2B0D3-1C55-44E9-A3EB-491F7951CDC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17B23C-9A70-45D5-B245-9DD45A85322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F012BC-E30D-4850-A5C4-B1C10CD2381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7CD64A-0909-41A0-8995-DEA76A8E4FF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A8BB886-431E-460B-B70F-A48F58005EC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F91AA1-4013-4134-8E16-0DB50F81732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EB0E9E-E80B-461A-9243-0B0C9DF0ABE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2864FD-204C-4E0D-860D-2FE5CA18197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7FC695-B71E-47F4-AE74-1CB5479B17D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F48393-FD5F-4A5E-AF3C-CE5EB0B34F4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F29178-F83D-4904-8F7B-399F2C73367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C540E2-FB68-4914-90C6-C10329E189A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0F4824-8448-4EBE-A51F-54FC6F456A0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4441E-AF70-4B08-BFD9-8E2416DA20D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99E2DB-FA9B-4D9F-89E3-F27E6D274E2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8B1943-1C06-4EAA-8E2D-316C5DB5DDF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3CC752-2B13-450C-B2E2-0ED4B6802BF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19FB45-6505-4198-B92D-CFF3BFDFE3B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EA1C4C-9BCB-4A21-9176-24365C2C682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72E144-9043-4A2B-A125-AACAE080372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69B5B2-5A11-4AA1-95BC-B8D44DF4BD7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EB742D-D715-4939-AAD7-BCDFD5BB400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FE0BCD-E849-42C3-9998-CD9B2ECE9B4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B446FF-F859-4571-BF55-A0A308727E9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9FFA18-34E2-4917-98C9-D627399DE00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0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68982-CE1B-4B94-B3FE-727618DF95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B1EB6-D005-4783-A525-374CA9DBA1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8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41C22-E716-477F-80F9-120235330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5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B09BA-80C5-4BC3-8947-23D0D57C8F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F4B03-015F-4F34-BAF9-ACA42C3B7D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133F-3AD9-4898-A082-C0F29BC63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9456B-8A4C-42C1-8ADA-5B6E058236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2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819400"/>
            <a:ext cx="7086600" cy="3124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9446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38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A6F8B-ECD4-45F5-8ECE-1085D69B39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2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49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D9D57-4C90-418F-B892-D48FBA08EC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9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D7BA-457D-4AB0-9FF0-2D2FDCF50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2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2B7A-905E-49F8-BE4F-FB540B3F2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91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C7348-B1E7-4C58-A6AA-964F2A9A2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00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5C1BA-3F99-47AF-BE3D-1B1EE67BD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5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8CA0F-1562-498A-8385-F2F63CB9D5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67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1DF21-3A9E-490A-9302-09B56FD45C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52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07B40-AD10-41E7-B038-280E163DB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537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BD93-0415-4DA0-B8C3-78DCF315B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1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819400"/>
            <a:ext cx="7086600" cy="3124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247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0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9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239000" cy="25908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9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4EA29-6A78-4FF7-995B-78413E4FB0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8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44AA-7056-4162-AB69-806F37F1A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D58D-8DB7-4DE5-A211-E18A515B25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C10C8BBC-11A2-413E-9D45-5F69737E7D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485CE64-D8DE-4A9A-AE19-B26433E2D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43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2127"/>
            <a:ext cx="7747000" cy="2227597"/>
          </a:xfrm>
        </p:spPr>
        <p:txBody>
          <a:bodyPr/>
          <a:lstStyle/>
          <a:p>
            <a:r>
              <a:rPr lang="en-US" altLang="en-US" sz="3400" dirty="0" smtClean="0"/>
              <a:t>Java Programming, 9e</a:t>
            </a:r>
            <a:br>
              <a:rPr lang="en-US" altLang="en-US" sz="3400" dirty="0" smtClean="0"/>
            </a:b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>Chapter 9</a:t>
            </a:r>
            <a:br>
              <a:rPr lang="en-US" altLang="en-US" sz="3400" dirty="0" smtClean="0"/>
            </a:br>
            <a:endParaRPr lang="en-US" altLang="en-US" sz="3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/>
          <a:p>
            <a:r>
              <a:rPr lang="en-US" sz="3400" dirty="0" smtClean="0">
                <a:solidFill>
                  <a:schemeClr val="tx1"/>
                </a:solidFill>
              </a:rPr>
              <a:t>Advanced Array Concepts</a:t>
            </a:r>
            <a:endParaRPr 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Figure 9-6: The insertion sor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03" y="1295400"/>
            <a:ext cx="6341995" cy="4887743"/>
          </a:xfrm>
        </p:spPr>
      </p:pic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Sorting Array Elements Using the Insertion Sort Algorithm (2 of 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One-dimensional</a:t>
            </a:r>
            <a:r>
              <a:rPr lang="en-US" altLang="en-US" dirty="0" smtClean="0"/>
              <a:t> or </a:t>
            </a:r>
            <a:r>
              <a:rPr lang="en-US" altLang="en-US" b="1" dirty="0" smtClean="0"/>
              <a:t>single-dimensional array</a:t>
            </a:r>
          </a:p>
          <a:p>
            <a:pPr lvl="1" eaLnBrk="1" hangingPunct="1"/>
            <a:r>
              <a:rPr lang="en-US" altLang="en-US" dirty="0" smtClean="0"/>
              <a:t>An array that you can picture as a column of values</a:t>
            </a:r>
          </a:p>
          <a:p>
            <a:pPr lvl="1" eaLnBrk="1" hangingPunct="1"/>
            <a:r>
              <a:rPr lang="en-US" altLang="en-US" dirty="0" smtClean="0"/>
              <a:t>Elements are accessed using a single subscript</a:t>
            </a:r>
          </a:p>
          <a:p>
            <a:pPr eaLnBrk="1" hangingPunct="1"/>
            <a:r>
              <a:rPr lang="en-US" altLang="en-US" b="1" dirty="0" smtClean="0"/>
              <a:t>Two-dimensional arrays </a:t>
            </a:r>
          </a:p>
          <a:p>
            <a:pPr lvl="1" eaLnBrk="1" hangingPunct="1"/>
            <a:r>
              <a:rPr lang="en-US" altLang="en-US" dirty="0" smtClean="0"/>
              <a:t>Have two or more columns of values</a:t>
            </a:r>
          </a:p>
          <a:p>
            <a:pPr lvl="1" eaLnBrk="1" hangingPunct="1"/>
            <a:r>
              <a:rPr lang="en-US" altLang="en-US" dirty="0" smtClean="0"/>
              <a:t>Have rows and columns</a:t>
            </a:r>
          </a:p>
          <a:p>
            <a:pPr lvl="1" eaLnBrk="1" hangingPunct="1"/>
            <a:r>
              <a:rPr lang="en-US" altLang="en-US" dirty="0" smtClean="0"/>
              <a:t>Use two subscripts</a:t>
            </a:r>
          </a:p>
          <a:p>
            <a:pPr lvl="1" eaLnBrk="1" hangingPunct="1"/>
            <a:r>
              <a:rPr lang="en-US" altLang="en-US" dirty="0" smtClean="0"/>
              <a:t>Are often called a </a:t>
            </a:r>
            <a:r>
              <a:rPr lang="en-US" altLang="en-US" b="1" dirty="0" smtClean="0"/>
              <a:t>matrix</a:t>
            </a:r>
            <a:r>
              <a:rPr lang="en-US" altLang="en-US" dirty="0" smtClean="0"/>
              <a:t> or </a:t>
            </a:r>
            <a:r>
              <a:rPr lang="en-US" altLang="en-US" b="1" dirty="0" smtClean="0"/>
              <a:t>table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int[][] someNumbers = new int[3][4];</a:t>
            </a:r>
          </a:p>
          <a:p>
            <a:pPr lvl="1" eaLnBrk="1" hangingPunct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Two-Dimensional and Other Multidimensional Arrays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9-9: View of a two-dimensional array in memory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796497"/>
            <a:ext cx="8153400" cy="1265007"/>
          </a:xfrm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Two-Dimensional and Other Multidimensional Arrays (2 of 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4665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int[][] rents = { {400, 450, 510}, 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		  {500, 560, 630},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		  {625, 676, 740},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		  {1000, 1250, 1600} };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Two-Dimensional and Other Multidimensional Arrays (3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Pass the array name just as you do with a one-dimensional array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public static void displayScores(int[][]scoresArray)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Passing a Two-Dimensional Array to a Method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field holds the number of rows in the array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rents.length</a:t>
            </a:r>
          </a:p>
          <a:p>
            <a:pPr eaLnBrk="1" hangingPunct="1">
              <a:defRPr/>
            </a:pPr>
            <a:r>
              <a:rPr lang="en-US" dirty="0" smtClean="0"/>
              <a:t>Each row has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/>
              <a:t>field that holds the number of columns in the row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rents[1].length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the </a:t>
            </a:r>
            <a:r>
              <a:rPr lang="en-US" altLang="en-US" sz="3600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sz="3600" dirty="0" smtClean="0"/>
              <a:t> Field with a Two-Dimensional Array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99036"/>
          </a:xfrm>
        </p:spPr>
        <p:txBody>
          <a:bodyPr/>
          <a:lstStyle/>
          <a:p>
            <a:pPr eaLnBrk="1" hangingPunct="1"/>
            <a:r>
              <a:rPr lang="en-US" altLang="en-US" b="1" dirty="0"/>
              <a:t>J</a:t>
            </a:r>
            <a:r>
              <a:rPr lang="en-US" altLang="en-US" b="1" dirty="0" smtClean="0"/>
              <a:t>agged array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ragged array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A two-dimensional array with rows of different lengths</a:t>
            </a:r>
          </a:p>
          <a:p>
            <a:pPr eaLnBrk="1" hangingPunct="1"/>
            <a:r>
              <a:rPr lang="en-US" altLang="en-US" dirty="0" smtClean="0"/>
              <a:t>To create a jagged array: </a:t>
            </a:r>
          </a:p>
          <a:p>
            <a:pPr lvl="1" eaLnBrk="1" hangingPunct="1"/>
            <a:r>
              <a:rPr lang="en-US" altLang="en-US" dirty="0" smtClean="0"/>
              <a:t>Define the number of rows for a two-dimensional array </a:t>
            </a:r>
          </a:p>
          <a:p>
            <a:pPr lvl="1" eaLnBrk="1" hangingPunct="1"/>
            <a:r>
              <a:rPr lang="en-US" altLang="en-US" dirty="0" smtClean="0"/>
              <a:t>Do not define the number of columns in the rows</a:t>
            </a:r>
          </a:p>
          <a:p>
            <a:pPr lvl="1" eaLnBrk="1" hangingPunct="1"/>
            <a:r>
              <a:rPr lang="en-US" altLang="en-US" dirty="0" smtClean="0"/>
              <a:t>Then declare the individual rows</a:t>
            </a: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Understanding Jagged Arrays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Multidimensional arrays</a:t>
            </a:r>
          </a:p>
          <a:p>
            <a:pPr lvl="1" eaLnBrk="1" hangingPunct="1"/>
            <a:r>
              <a:rPr lang="en-US" altLang="en-US" dirty="0" smtClean="0"/>
              <a:t>Arrays with more than one dimension</a:t>
            </a:r>
          </a:p>
          <a:p>
            <a:pPr eaLnBrk="1" hangingPunct="1"/>
            <a:r>
              <a:rPr lang="en-US" altLang="en-US" dirty="0" smtClean="0"/>
              <a:t>Create arrays of any size</a:t>
            </a:r>
          </a:p>
          <a:p>
            <a:pPr lvl="1" eaLnBrk="1" hangingPunct="1"/>
            <a:r>
              <a:rPr lang="en-US" altLang="en-US" dirty="0" smtClean="0"/>
              <a:t>Keep track of the order of variables needed as subscripts</a:t>
            </a:r>
          </a:p>
          <a:p>
            <a:pPr lvl="1" eaLnBrk="1" hangingPunct="1"/>
            <a:r>
              <a:rPr lang="en-US" altLang="en-US" dirty="0" smtClean="0"/>
              <a:t>Do not exhaust your computer’s memory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Other Multidimensional Arrays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b="1" dirty="0" smtClean="0"/>
              <a:t> class</a:t>
            </a:r>
          </a:p>
          <a:p>
            <a:pPr lvl="1" eaLnBrk="1" hangingPunct="1"/>
            <a:r>
              <a:rPr lang="en-US" altLang="en-US" dirty="0" smtClean="0"/>
              <a:t>Contains many useful methods for manipulating arrays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 smtClean="0"/>
              <a:t> methods</a:t>
            </a:r>
          </a:p>
          <a:p>
            <a:pPr lvl="2" eaLnBrk="1" hangingPunct="1"/>
            <a:r>
              <a:rPr lang="en-US" altLang="en-US" dirty="0" smtClean="0"/>
              <a:t>Use them with the class name without instantiating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dirty="0" smtClean="0"/>
              <a:t> object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binarySearch()</a:t>
            </a:r>
            <a:r>
              <a:rPr lang="en-US" altLang="en-US" dirty="0" smtClean="0"/>
              <a:t> method</a:t>
            </a:r>
          </a:p>
          <a:p>
            <a:pPr lvl="2" eaLnBrk="1" hangingPunct="1"/>
            <a:r>
              <a:rPr lang="en-US" altLang="en-US" dirty="0" smtClean="0"/>
              <a:t>A convenient way to search through sorted lists of values of various data types</a:t>
            </a:r>
          </a:p>
          <a:p>
            <a:pPr lvl="2" eaLnBrk="1" hangingPunct="1"/>
            <a:r>
              <a:rPr lang="en-US" altLang="en-US" dirty="0" smtClean="0"/>
              <a:t>The list must be in order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the </a:t>
            </a:r>
            <a:r>
              <a:rPr lang="en-US" altLang="en-US" sz="3600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sz="3600" dirty="0" smtClean="0"/>
              <a:t> Class (1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8926"/>
            <a:ext cx="8026400" cy="470898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the </a:t>
            </a:r>
            <a:r>
              <a:rPr lang="en-US" altLang="en-US" sz="3600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sz="3600" dirty="0" smtClean="0"/>
              <a:t> Class (2 of 4)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190518"/>
              </p:ext>
            </p:extLst>
          </p:nvPr>
        </p:nvGraphicFramePr>
        <p:xfrm>
          <a:off x="533400" y="1295400"/>
          <a:ext cx="8082367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367">
                  <a:extLst>
                    <a:ext uri="{9D8B030D-6E8A-4147-A177-3AD203B41FA5}">
                      <a16:colId xmlns:a16="http://schemas.microsoft.com/office/drawing/2014/main" xmlns="" val="126332178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4073534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9-2 Useful methods of the Arrays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897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Purpose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532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binarySearch</a:t>
                      </a:r>
                      <a:r>
                        <a:rPr lang="en-US" dirty="0" smtClean="0"/>
                        <a:t>(type[] a,</a:t>
                      </a:r>
                    </a:p>
                    <a:p>
                      <a:r>
                        <a:rPr lang="en-US" dirty="0" smtClean="0"/>
                        <a:t>     type 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Searches the specified array for the specified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key value using the binary search algorithm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062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equals(type[] a,</a:t>
                      </a:r>
                    </a:p>
                    <a:p>
                      <a:r>
                        <a:rPr lang="en-US" dirty="0" smtClean="0"/>
                        <a:t>     type[] a2)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two specified arrays of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same type are equal to one another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98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void fill(type[] a, type 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Assigns the specified value to each element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 specified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065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void sort(type[]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the specified array into ascending 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289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void sort(type[] a,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fromIndex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toIndex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the specified range of the array into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ascending 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219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void </a:t>
                      </a:r>
                      <a:r>
                        <a:rPr lang="en-US" dirty="0" err="1" smtClean="0"/>
                        <a:t>parallelSort</a:t>
                      </a:r>
                      <a:r>
                        <a:rPr lang="en-US" dirty="0" smtClean="0"/>
                        <a:t>(type[]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the specified array into ascending 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526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void </a:t>
                      </a:r>
                      <a:r>
                        <a:rPr lang="en-US" dirty="0" err="1" smtClean="0"/>
                        <a:t>parallelSort</a:t>
                      </a:r>
                      <a:r>
                        <a:rPr lang="en-US" dirty="0" smtClean="0"/>
                        <a:t>(type[] a,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fromIndex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toIndex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the specified range of the array into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ascending 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274367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 array elements using the bubble sort algorithm</a:t>
            </a:r>
          </a:p>
          <a:p>
            <a:pPr eaLnBrk="1" hangingPunct="1"/>
            <a:r>
              <a:rPr lang="en-US" altLang="en-US" dirty="0" smtClean="0"/>
              <a:t>Sort array elements using the insertion sort algorithm</a:t>
            </a:r>
          </a:p>
          <a:p>
            <a:pPr eaLnBrk="1" hangingPunct="1"/>
            <a:r>
              <a:rPr lang="en-US" altLang="en-US" dirty="0" smtClean="0"/>
              <a:t>Use two-dimensional and other multidimensional arrays</a:t>
            </a:r>
          </a:p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dirty="0" smtClean="0"/>
              <a:t>Create enumerations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Objectives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Figure 9-15: The ArraysDemo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26346"/>
            <a:ext cx="6324600" cy="4855366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r>
              <a:rPr lang="en-US" altLang="en-US" sz="3600" dirty="0"/>
              <a:t>Using the </a:t>
            </a:r>
            <a:r>
              <a:rPr lang="en-US" altLang="en-US" sz="3600" dirty="0">
                <a:cs typeface="Courier New" pitchFamily="49" charset="0"/>
              </a:rPr>
              <a:t>Arrays</a:t>
            </a:r>
            <a:r>
              <a:rPr lang="en-US" altLang="en-US" sz="3600" dirty="0"/>
              <a:t> Class </a:t>
            </a:r>
            <a:r>
              <a:rPr lang="en-US" altLang="en-US" sz="3600" dirty="0" smtClean="0"/>
              <a:t>(3 </a:t>
            </a:r>
            <a:r>
              <a:rPr lang="en-US" altLang="en-US" sz="3600" dirty="0"/>
              <a:t>of 4)</a:t>
            </a:r>
            <a:endParaRPr lang="en-US" sz="3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Figure 9-17: The VerifyCode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486400" cy="4652373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altLang="en-US" sz="3600" dirty="0"/>
              <a:t>Using the </a:t>
            </a:r>
            <a:r>
              <a:rPr lang="en-US" altLang="en-US" sz="3600" dirty="0">
                <a:cs typeface="Courier New" pitchFamily="49" charset="0"/>
              </a:rPr>
              <a:t>Arrays</a:t>
            </a:r>
            <a:r>
              <a:rPr lang="en-US" altLang="en-US" sz="3600" dirty="0"/>
              <a:t> Class </a:t>
            </a:r>
            <a:r>
              <a:rPr lang="en-US" altLang="en-US" sz="3600" dirty="0" smtClean="0"/>
              <a:t>(4 </a:t>
            </a:r>
            <a:r>
              <a:rPr lang="en-US" altLang="en-US" sz="3600" dirty="0"/>
              <a:t>of 4)</a:t>
            </a:r>
            <a:endParaRPr lang="en-US" sz="3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b="1" dirty="0" smtClean="0">
                <a:cs typeface="Courier New" pitchFamily="49" charset="0"/>
              </a:rPr>
              <a:t> class</a:t>
            </a:r>
            <a:r>
              <a:rPr lang="en-US" altLang="en-US" dirty="0" smtClean="0">
                <a:cs typeface="Courier New" pitchFamily="49" charset="0"/>
              </a:rPr>
              <a:t> p</a:t>
            </a:r>
            <a:r>
              <a:rPr lang="en-US" altLang="en-US" dirty="0" smtClean="0"/>
              <a:t>rovides some advantages over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dirty="0" smtClean="0"/>
              <a:t> class</a:t>
            </a:r>
          </a:p>
          <a:p>
            <a:pPr lvl="1" eaLnBrk="1" hangingPunct="1"/>
            <a:r>
              <a:rPr lang="en-US" altLang="en-US" b="1" dirty="0" smtClean="0"/>
              <a:t>Dynamically resizable</a:t>
            </a:r>
          </a:p>
          <a:p>
            <a:pPr lvl="1" eaLnBrk="1" hangingPunct="1"/>
            <a:r>
              <a:rPr lang="en-US" altLang="en-US" dirty="0" smtClean="0"/>
              <a:t>Can add an item at any point in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container</a:t>
            </a:r>
          </a:p>
          <a:p>
            <a:pPr lvl="1" eaLnBrk="1" hangingPunct="1"/>
            <a:r>
              <a:rPr lang="en-US" altLang="en-US" dirty="0" smtClean="0"/>
              <a:t>Can remove an item at any point in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container</a:t>
            </a:r>
          </a:p>
          <a:p>
            <a:pPr eaLnBrk="1" hangingPunct="1"/>
            <a:r>
              <a:rPr lang="en-US" altLang="en-US" b="1" dirty="0" smtClean="0"/>
              <a:t>Capacity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The number of items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can hold without having to increase its size</a:t>
            </a:r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the </a:t>
            </a:r>
            <a:r>
              <a:rPr lang="en-US" altLang="en-US" sz="3600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sz="3600" dirty="0" smtClean="0"/>
              <a:t> Class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5"/>
          <p:cNvSpPr>
            <a:spLocks noGrp="1"/>
          </p:cNvSpPr>
          <p:nvPr>
            <p:ph type="title"/>
          </p:nvPr>
        </p:nvSpPr>
        <p:spPr>
          <a:xfrm>
            <a:off x="762000" y="318926"/>
            <a:ext cx="8026400" cy="470898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the </a:t>
            </a:r>
            <a:r>
              <a:rPr lang="en-US" altLang="en-US" sz="3600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sz="3600" dirty="0" smtClean="0"/>
              <a:t> Class (2 of 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19878"/>
              </p:ext>
            </p:extLst>
          </p:nvPr>
        </p:nvGraphicFramePr>
        <p:xfrm>
          <a:off x="373062" y="1978419"/>
          <a:ext cx="841533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538">
                  <a:extLst>
                    <a:ext uri="{9D8B030D-6E8A-4147-A177-3AD203B41FA5}">
                      <a16:colId xmlns:a16="http://schemas.microsoft.com/office/drawing/2014/main" xmlns="" val="129360822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xmlns="" val="338718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9-3 Useful methods of the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465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Purpose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524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void add(Object)</a:t>
                      </a:r>
                    </a:p>
                    <a:p>
                      <a:r>
                        <a:rPr lang="en-US" dirty="0" smtClean="0"/>
                        <a:t>public void add(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Object)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an item to an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; the default version adds an item at the next available location; an overloaded version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allows you to specify a position at which to add the 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929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void remove(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an item from an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 at a specified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815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void set(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Object)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Alters an item at a specified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298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get(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an item from a specified location in an </a:t>
                      </a:r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169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</a:t>
                      </a:r>
                      <a:r>
                        <a:rPr lang="en-US" baseline="0" dirty="0" smtClean="0"/>
                        <a:t> current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156156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9-20: The ArrayListDemo program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442163" cy="4623374"/>
          </a:xfrm>
        </p:spPr>
      </p:pic>
      <p:sp>
        <p:nvSpPr>
          <p:cNvPr id="50180" name="Title 5"/>
          <p:cNvSpPr>
            <a:spLocks noGrp="1"/>
          </p:cNvSpPr>
          <p:nvPr>
            <p:ph type="title"/>
          </p:nvPr>
        </p:nvSpPr>
        <p:spPr>
          <a:xfrm>
            <a:off x="762000" y="318926"/>
            <a:ext cx="8026400" cy="470898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the </a:t>
            </a:r>
            <a:r>
              <a:rPr lang="en-US" altLang="en-US" sz="3600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sz="3600" dirty="0" smtClean="0"/>
              <a:t> Class (3 of 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Enumerated data type</a:t>
            </a:r>
          </a:p>
          <a:p>
            <a:pPr lvl="1" eaLnBrk="1" hangingPunct="1">
              <a:defRPr/>
            </a:pPr>
            <a:r>
              <a:rPr lang="en-US" dirty="0" smtClean="0"/>
              <a:t>A programmer-created data type with a fixed set of values</a:t>
            </a:r>
          </a:p>
          <a:p>
            <a:pPr eaLnBrk="1" hangingPunct="1">
              <a:defRPr/>
            </a:pPr>
            <a:r>
              <a:rPr lang="en-US" dirty="0" smtClean="0"/>
              <a:t>To create an enumerated data type, use:</a:t>
            </a:r>
          </a:p>
          <a:p>
            <a:pPr lvl="1" eaLnBrk="1" hangingPunct="1">
              <a:defRPr/>
            </a:pPr>
            <a:r>
              <a:rPr lang="en-US" dirty="0" smtClean="0"/>
              <a:t>The keyword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enum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An identifier for the type</a:t>
            </a:r>
          </a:p>
          <a:p>
            <a:pPr lvl="1" eaLnBrk="1" hangingPunct="1">
              <a:defRPr/>
            </a:pPr>
            <a:r>
              <a:rPr lang="en-US" dirty="0" smtClean="0"/>
              <a:t>A pair of curly braces that contain a list of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b="1" dirty="0" smtClean="0"/>
              <a:t> constants</a:t>
            </a:r>
          </a:p>
          <a:p>
            <a:pPr marL="793750" lvl="2" indent="0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enum Month {JAN, FEB, MAR, APR, MAY, JUN,</a:t>
            </a:r>
          </a:p>
          <a:p>
            <a:pPr marL="1428750" lvl="2" indent="0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JUL, AUG, SEP, OCT, NOV, DEC};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Creating Enumerations (1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altLang="en-US" sz="3600" dirty="0"/>
              <a:t>Creating Enumerations </a:t>
            </a:r>
            <a:r>
              <a:rPr lang="en-US" altLang="en-US" sz="3600" dirty="0" smtClean="0"/>
              <a:t>(2 </a:t>
            </a:r>
            <a:r>
              <a:rPr lang="en-US" altLang="en-US" sz="3600" dirty="0"/>
              <a:t>of 7)</a:t>
            </a:r>
            <a:endParaRPr lang="en-US" sz="3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825609"/>
              </p:ext>
            </p:extLst>
          </p:nvPr>
        </p:nvGraphicFramePr>
        <p:xfrm>
          <a:off x="373061" y="1600200"/>
          <a:ext cx="8415339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075">
                  <a:extLst>
                    <a:ext uri="{9D8B030D-6E8A-4147-A177-3AD203B41FA5}">
                      <a16:colId xmlns:a16="http://schemas.microsoft.com/office/drawing/2014/main" xmlns="" val="3952074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194882487"/>
                    </a:ext>
                  </a:extLst>
                </a:gridCol>
                <a:gridCol w="3294064">
                  <a:extLst>
                    <a:ext uri="{9D8B030D-6E8A-4147-A177-3AD203B41FA5}">
                      <a16:colId xmlns:a16="http://schemas.microsoft.com/office/drawing/2014/main" xmlns="" val="1391934664"/>
                    </a:ext>
                  </a:extLst>
                </a:gridCol>
              </a:tblGrid>
              <a:tr h="162207">
                <a:tc>
                  <a:txBody>
                    <a:bodyPr/>
                    <a:lstStyle/>
                    <a:p>
                      <a:r>
                        <a:rPr lang="en-US" sz="1400" smtClean="0"/>
                        <a:t>Table 9-4 Some useful nonstatic enum methods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952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smtClean="0"/>
                        <a:t>Method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Description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Example if mon = Month.MAY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555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toString()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Returns the name of the calling constant object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mon.toString</a:t>
                      </a:r>
                      <a:r>
                        <a:rPr lang="en-US" sz="1400" dirty="0" smtClean="0"/>
                        <a:t>() is "MAY"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468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ordinal()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Returns an integer that represents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the constant’s position in the list of</a:t>
                      </a:r>
                    </a:p>
                    <a:p>
                      <a:r>
                        <a:rPr lang="en-US" sz="1400" smtClean="0"/>
                        <a:t>constants; as with arrays, the first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position is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mon.ordinal</a:t>
                      </a:r>
                      <a:r>
                        <a:rPr lang="en-US" sz="1400" dirty="0" smtClean="0"/>
                        <a:t>() is 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295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equals()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true if its argument is equal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to the calling object’s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mon.equals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Month.MAY</a:t>
                      </a:r>
                      <a:r>
                        <a:rPr lang="en-US" sz="1400" dirty="0" smtClean="0"/>
                        <a:t>) is true</a:t>
                      </a:r>
                    </a:p>
                    <a:p>
                      <a:r>
                        <a:rPr lang="en-US" sz="1400" dirty="0" err="1" smtClean="0"/>
                        <a:t>mon.equals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Month.NOV</a:t>
                      </a:r>
                      <a:r>
                        <a:rPr lang="en-US" sz="1400" dirty="0" smtClean="0"/>
                        <a:t>) is false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682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compareTo()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a negative integer if the</a:t>
                      </a:r>
                    </a:p>
                    <a:p>
                      <a:r>
                        <a:rPr lang="en-US" sz="1400" dirty="0" smtClean="0"/>
                        <a:t>calling object’s ordinal value is less</a:t>
                      </a:r>
                    </a:p>
                    <a:p>
                      <a:r>
                        <a:rPr lang="en-US" sz="1400" dirty="0" smtClean="0"/>
                        <a:t>than that of the argument, 0 if they</a:t>
                      </a:r>
                    </a:p>
                    <a:p>
                      <a:r>
                        <a:rPr lang="en-US" sz="1400" dirty="0" smtClean="0"/>
                        <a:t>are the same, and a positive integer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if the calling object’s ordinal value is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greater than that of the argument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mon.compareTo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Month.JUL</a:t>
                      </a:r>
                      <a:r>
                        <a:rPr lang="en-US" sz="1400" dirty="0" smtClean="0"/>
                        <a:t>) is negative</a:t>
                      </a:r>
                    </a:p>
                    <a:p>
                      <a:r>
                        <a:rPr lang="en-US" sz="1400" dirty="0" err="1" smtClean="0"/>
                        <a:t>mon.compareTo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Month.FEB</a:t>
                      </a:r>
                      <a:r>
                        <a:rPr lang="en-US" sz="1400" dirty="0" smtClean="0"/>
                        <a:t>) is positive</a:t>
                      </a:r>
                    </a:p>
                    <a:p>
                      <a:r>
                        <a:rPr lang="en-US" sz="1400" dirty="0" err="1" smtClean="0"/>
                        <a:t>mon.compareTo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Month.MAY</a:t>
                      </a:r>
                      <a:r>
                        <a:rPr lang="en-US" sz="1400" dirty="0" smtClean="0"/>
                        <a:t>) is 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657728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5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Creating Enumerations (3 of 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539432"/>
              </p:ext>
            </p:extLst>
          </p:nvPr>
        </p:nvGraphicFramePr>
        <p:xfrm>
          <a:off x="335654" y="1905000"/>
          <a:ext cx="841533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075">
                  <a:extLst>
                    <a:ext uri="{9D8B030D-6E8A-4147-A177-3AD203B41FA5}">
                      <a16:colId xmlns:a16="http://schemas.microsoft.com/office/drawing/2014/main" xmlns="" val="173524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742227219"/>
                    </a:ext>
                  </a:extLst>
                </a:gridCol>
                <a:gridCol w="3065464">
                  <a:extLst>
                    <a:ext uri="{9D8B030D-6E8A-4147-A177-3AD203B41FA5}">
                      <a16:colId xmlns:a16="http://schemas.microsoft.com/office/drawing/2014/main" xmlns="" val="156720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9-5 Some static </a:t>
                      </a:r>
                      <a:r>
                        <a:rPr lang="en-US" dirty="0" err="1" smtClean="0"/>
                        <a:t>enum</a:t>
                      </a:r>
                      <a:r>
                        <a:rPr lang="en-US" dirty="0" smtClean="0"/>
                        <a:t>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8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Example with Month Enumeration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128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valueOf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Accepts a string parameter and returns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 enumeration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Month.valueOf</a:t>
                      </a:r>
                      <a:r>
                        <a:rPr lang="en-US" dirty="0" smtClean="0"/>
                        <a:t>("DEC") returns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DEC </a:t>
                      </a:r>
                      <a:r>
                        <a:rPr lang="en-US" dirty="0" err="1" smtClean="0"/>
                        <a:t>enum</a:t>
                      </a:r>
                      <a:r>
                        <a:rPr lang="en-US" dirty="0" smtClean="0"/>
                        <a:t> constant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56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 array of the enumerated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Month.values</a:t>
                      </a:r>
                      <a:r>
                        <a:rPr lang="en-US" dirty="0" smtClean="0"/>
                        <a:t>() returns an array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with 12 elements that contain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enum</a:t>
                      </a:r>
                      <a:r>
                        <a:rPr lang="en-US" dirty="0" smtClean="0"/>
                        <a:t> constants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617208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Figure 9-24: The EnumDemo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91" y="1219200"/>
            <a:ext cx="4803218" cy="5145686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altLang="en-US" sz="3600" dirty="0"/>
              <a:t>Creating Enumerations </a:t>
            </a:r>
            <a:r>
              <a:rPr lang="en-US" altLang="en-US" sz="3600" dirty="0" smtClean="0"/>
              <a:t>(4 </a:t>
            </a:r>
            <a:r>
              <a:rPr lang="en-US" altLang="en-US" sz="3600" dirty="0"/>
              <a:t>of 7)</a:t>
            </a:r>
            <a:endParaRPr lang="en-US" sz="3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You can declare an enumerated type in its own file</a:t>
            </a:r>
          </a:p>
          <a:p>
            <a:pPr lvl="1" eaLnBrk="1" hangingPunct="1"/>
            <a:r>
              <a:rPr lang="en-US" altLang="en-US" dirty="0" smtClean="0"/>
              <a:t>Filename matches the type name and has a .java extension</a:t>
            </a:r>
          </a:p>
          <a:p>
            <a:pPr eaLnBrk="1" hangingPunct="1"/>
            <a:r>
              <a:rPr lang="en-US" altLang="en-US" dirty="0" smtClean="0"/>
              <a:t>You can use comparison operators with enumeration constants</a:t>
            </a:r>
          </a:p>
          <a:p>
            <a:pPr eaLnBrk="1" hangingPunct="1"/>
            <a:r>
              <a:rPr lang="en-US" altLang="en-US" dirty="0" smtClean="0"/>
              <a:t>You can use enumerations to control a switch structure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Creating Enumerations (5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Sorting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The process of arranging a series of objects in some logical order</a:t>
            </a:r>
          </a:p>
          <a:p>
            <a:pPr eaLnBrk="1" hangingPunct="1"/>
            <a:r>
              <a:rPr lang="en-US" altLang="en-US" b="1" dirty="0" smtClean="0"/>
              <a:t>Ascending order</a:t>
            </a:r>
          </a:p>
          <a:p>
            <a:pPr lvl="1" eaLnBrk="1" hangingPunct="1"/>
            <a:r>
              <a:rPr lang="en-US" altLang="en-US" dirty="0" smtClean="0"/>
              <a:t>Begin with the object that has the lowest value</a:t>
            </a:r>
          </a:p>
          <a:p>
            <a:pPr eaLnBrk="1" hangingPunct="1"/>
            <a:r>
              <a:rPr lang="en-US" altLang="en-US" b="1" dirty="0" smtClean="0"/>
              <a:t>Descending order</a:t>
            </a:r>
          </a:p>
          <a:p>
            <a:pPr lvl="1" eaLnBrk="1" hangingPunct="1"/>
            <a:r>
              <a:rPr lang="en-US" altLang="en-US" dirty="0" smtClean="0"/>
              <a:t>Begin with the object that has the largest value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Sorting Array Elements Using the Bubble Sort Algorithm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Figure 9-26: The EnumDemo2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371600"/>
            <a:ext cx="5105400" cy="4831082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altLang="en-US" sz="3600" dirty="0"/>
              <a:t>Creating Enumerations </a:t>
            </a:r>
            <a:r>
              <a:rPr lang="en-US" altLang="en-US" sz="3600" dirty="0" smtClean="0"/>
              <a:t>(6 </a:t>
            </a:r>
            <a:r>
              <a:rPr lang="en-US" altLang="en-US" sz="3600" dirty="0"/>
              <a:t>of 7)</a:t>
            </a:r>
            <a:endParaRPr lang="en-US" sz="3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Advantages of creating an enumeration type:</a:t>
            </a:r>
          </a:p>
          <a:p>
            <a:pPr lvl="1" eaLnBrk="1" hangingPunct="1"/>
            <a:r>
              <a:rPr lang="en-US" altLang="en-US" dirty="0" smtClean="0"/>
              <a:t>Only allowed values can be assigned</a:t>
            </a:r>
          </a:p>
          <a:p>
            <a:pPr lvl="1" eaLnBrk="1" hangingPunct="1"/>
            <a:r>
              <a:rPr lang="en-US" altLang="en-US" dirty="0" smtClean="0"/>
              <a:t>Using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 smtClean="0"/>
              <a:t>s makes the values type-safe</a:t>
            </a:r>
          </a:p>
          <a:p>
            <a:pPr lvl="1" eaLnBrk="1" hangingPunct="1"/>
            <a:r>
              <a:rPr lang="en-US" altLang="en-US" dirty="0" smtClean="0"/>
              <a:t>Provides a form of self-documentation</a:t>
            </a:r>
          </a:p>
          <a:p>
            <a:pPr lvl="1" eaLnBrk="1" hangingPunct="1"/>
            <a:r>
              <a:rPr lang="en-US" altLang="en-US" dirty="0" smtClean="0"/>
              <a:t>You can also add methods and other fields to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 smtClean="0"/>
              <a:t> type</a:t>
            </a:r>
          </a:p>
          <a:p>
            <a:pPr eaLnBrk="1" hangingPunct="1"/>
            <a:r>
              <a:rPr lang="en-US" altLang="en-US" b="1" dirty="0" smtClean="0"/>
              <a:t>Type-safe</a:t>
            </a:r>
          </a:p>
          <a:p>
            <a:pPr lvl="1" eaLnBrk="1" hangingPunct="1"/>
            <a:r>
              <a:rPr lang="en-US" altLang="en-US" dirty="0" smtClean="0"/>
              <a:t>Describes a data type for which only appropriate behaviors are allowed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Creating Enumerations (7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Don’t forget that the first subscript used with a two-dimensional array represents the row, and that the second subscript represents the column</a:t>
            </a:r>
          </a:p>
          <a:p>
            <a:pPr eaLnBrk="1" hangingPunct="1"/>
            <a:r>
              <a:rPr lang="en-US" altLang="en-US" dirty="0" smtClean="0"/>
              <a:t>Don’t try to store primitive data types in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structure</a:t>
            </a:r>
          </a:p>
          <a:p>
            <a:pPr eaLnBrk="1" hangingPunct="1"/>
            <a:r>
              <a:rPr lang="en-US" altLang="en-US" dirty="0" smtClean="0"/>
              <a:t>Don’t think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 smtClean="0"/>
              <a:t> constants are strings; they are not enclosed in quotes</a:t>
            </a:r>
          </a:p>
        </p:txBody>
      </p:sp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Don’t Do 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39015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Sorting </a:t>
            </a:r>
          </a:p>
          <a:p>
            <a:pPr lvl="1" eaLnBrk="1" hangingPunct="1"/>
            <a:r>
              <a:rPr lang="en-US" altLang="en-US" dirty="0" smtClean="0"/>
              <a:t>The process of arranging a series of objects in some logical order</a:t>
            </a:r>
          </a:p>
          <a:p>
            <a:pPr lvl="1" eaLnBrk="1" hangingPunct="1"/>
            <a:r>
              <a:rPr lang="en-US" altLang="en-US" dirty="0" smtClean="0"/>
              <a:t>Bubble sort and Insertion sort</a:t>
            </a:r>
          </a:p>
          <a:p>
            <a:pPr eaLnBrk="1" hangingPunct="1"/>
            <a:r>
              <a:rPr lang="en-US" altLang="en-US" dirty="0" smtClean="0"/>
              <a:t>Two-dimensional arrays</a:t>
            </a:r>
          </a:p>
          <a:p>
            <a:pPr lvl="1" eaLnBrk="1" hangingPunct="1"/>
            <a:r>
              <a:rPr lang="en-US" altLang="en-US" dirty="0" smtClean="0"/>
              <a:t>Both rows and columns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dirty="0" smtClean="0"/>
              <a:t>A programmer-created data type with a fixed set of values is an enumerated data type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540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Simplest possible sort </a:t>
            </a:r>
          </a:p>
          <a:p>
            <a:pPr lvl="1" eaLnBrk="1" hangingPunct="1"/>
            <a:r>
              <a:rPr lang="en-US" altLang="en-US" dirty="0" smtClean="0"/>
              <a:t>Involves two values that are out of order</a:t>
            </a:r>
          </a:p>
          <a:p>
            <a:pPr lvl="1" eaLnBrk="1" hangingPunct="1"/>
            <a:r>
              <a:rPr lang="en-US" altLang="en-US" dirty="0" smtClean="0"/>
              <a:t>Swap two values (assume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valA = 16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valB = 2</a:t>
            </a:r>
            <a:r>
              <a:rPr lang="en-US" altLang="en-US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temp = valA; // 16 goes to temp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valA = valB; // 2 goes to valA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valB = temp; // 16 goes to valB</a:t>
            </a:r>
          </a:p>
          <a:p>
            <a:pPr eaLnBrk="1" hangingPunct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Sorting Array Elements Using the Bubble Sort Algorithm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Bubble sort</a:t>
            </a:r>
          </a:p>
          <a:p>
            <a:pPr lvl="1" eaLnBrk="1" hangingPunct="1"/>
            <a:r>
              <a:rPr lang="en-US" altLang="en-US" dirty="0" smtClean="0"/>
              <a:t>You continue to compare pairs of items, swapping them if they are out of order</a:t>
            </a:r>
          </a:p>
          <a:p>
            <a:pPr lvl="1" eaLnBrk="1" hangingPunct="1"/>
            <a:r>
              <a:rPr lang="en-US" altLang="en-US" dirty="0" smtClean="0"/>
              <a:t>The smallest items “bubble” to the top of the list, eventually creating a sorted list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the Bubble Sort Algorithm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9-1: Ascending bubble sort of the someNums array element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74" y="1617663"/>
            <a:ext cx="8178052" cy="3622675"/>
          </a:xfrm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the Bubble Sort Algorithm (2 of 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9-2: More efficient ascending bubble sort of the someNums array element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5" y="1446236"/>
            <a:ext cx="7250550" cy="3965528"/>
          </a:xfrm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the Bubble Sort Algorithm (3 of 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can sort arrays of objects in much the same way that you sort arrays of primitive types</a:t>
            </a:r>
          </a:p>
          <a:p>
            <a:pPr lvl="1" eaLnBrk="1" hangingPunct="1"/>
            <a:r>
              <a:rPr lang="en-US" altLang="en-US" dirty="0" smtClean="0"/>
              <a:t>Major difference </a:t>
            </a:r>
          </a:p>
          <a:p>
            <a:pPr lvl="2" eaLnBrk="1" hangingPunct="1"/>
            <a:r>
              <a:rPr lang="en-US" altLang="en-US" dirty="0" smtClean="0"/>
              <a:t>Make the comparison that determines whether to swap two array elements</a:t>
            </a:r>
          </a:p>
          <a:p>
            <a:pPr lvl="2" eaLnBrk="1" hangingPunct="1"/>
            <a:r>
              <a:rPr lang="en-US" altLang="en-US" dirty="0" smtClean="0"/>
              <a:t>Sort based on a particular object field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Sorting Arrays of Objects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Insertion sort</a:t>
            </a:r>
          </a:p>
          <a:p>
            <a:pPr lvl="1" eaLnBrk="1" hangingPunct="1"/>
            <a:r>
              <a:rPr lang="en-US" altLang="en-US" dirty="0" smtClean="0"/>
              <a:t>A sorting algorithm that enables you to look at each list element one at a time</a:t>
            </a:r>
          </a:p>
          <a:p>
            <a:pPr lvl="1" eaLnBrk="1" hangingPunct="1"/>
            <a:r>
              <a:rPr lang="en-US" altLang="en-US" dirty="0" smtClean="0"/>
              <a:t>Move items down if the tested element should be inserted prior to other elements</a:t>
            </a:r>
          </a:p>
          <a:p>
            <a:pPr eaLnBrk="1" hangingPunct="1"/>
            <a:r>
              <a:rPr lang="en-US" altLang="en-US" dirty="0" smtClean="0"/>
              <a:t>Similar to the technique that sorts a group of objects manually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Sorting Array Elements Using the Insertion Sort Algorithm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rrell_Java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Farrell_Java</Template>
  <TotalTime>0</TotalTime>
  <Words>2875</Words>
  <Application>Microsoft Office PowerPoint</Application>
  <PresentationFormat>On-screen Show (4:3)</PresentationFormat>
  <Paragraphs>271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Farrell_Java</vt:lpstr>
      <vt:lpstr>1_Farrell_PLD</vt:lpstr>
      <vt:lpstr>Java Programming, 9e   Chapter 9 </vt:lpstr>
      <vt:lpstr>Objectives</vt:lpstr>
      <vt:lpstr>Sorting Array Elements Using the Bubble Sort Algorithm (1 of 2)</vt:lpstr>
      <vt:lpstr>Sorting Array Elements Using the Bubble Sort Algorithm (2 of 2)</vt:lpstr>
      <vt:lpstr>Using the Bubble Sort Algorithm (1 of 3)</vt:lpstr>
      <vt:lpstr>Using the Bubble Sort Algorithm (2 of 3)</vt:lpstr>
      <vt:lpstr>Using the Bubble Sort Algorithm (3 of 3)</vt:lpstr>
      <vt:lpstr>Sorting Arrays of Objects</vt:lpstr>
      <vt:lpstr>Sorting Array Elements Using the Insertion Sort Algorithm (1 of 2)</vt:lpstr>
      <vt:lpstr>Sorting Array Elements Using the Insertion Sort Algorithm (2 of 2)</vt:lpstr>
      <vt:lpstr>Using Two-Dimensional and Other Multidimensional Arrays (1 of 3)</vt:lpstr>
      <vt:lpstr>Using Two-Dimensional and Other Multidimensional Arrays (2 of 3)</vt:lpstr>
      <vt:lpstr>Using Two-Dimensional and Other Multidimensional Arrays (3 of 3)</vt:lpstr>
      <vt:lpstr>Passing a Two-Dimensional Array to a Method</vt:lpstr>
      <vt:lpstr>Using the length Field with a Two-Dimensional Array</vt:lpstr>
      <vt:lpstr>Understanding Jagged Arrays</vt:lpstr>
      <vt:lpstr>Using Other Multidimensional Arrays</vt:lpstr>
      <vt:lpstr>Using the Arrays Class (1 of 4)</vt:lpstr>
      <vt:lpstr>Using the Arrays Class (2 of 4)</vt:lpstr>
      <vt:lpstr>Using the Arrays Class (3 of 4)</vt:lpstr>
      <vt:lpstr>Using the Arrays Class (4 of 4)</vt:lpstr>
      <vt:lpstr>Using the ArrayList Class (1 of 3)</vt:lpstr>
      <vt:lpstr>Using the ArrayList Class (2 of 3)</vt:lpstr>
      <vt:lpstr>Using the ArrayList Class (3 of 3)</vt:lpstr>
      <vt:lpstr>Creating Enumerations (1 of 7)</vt:lpstr>
      <vt:lpstr>Creating Enumerations (2 of 7)</vt:lpstr>
      <vt:lpstr>Creating Enumerations (3 of 7)</vt:lpstr>
      <vt:lpstr>Creating Enumerations (4 of 7)</vt:lpstr>
      <vt:lpstr>Creating Enumerations (5 of 7)</vt:lpstr>
      <vt:lpstr>Creating Enumerations (6 of 7)</vt:lpstr>
      <vt:lpstr>Creating Enumerations (7 of 7)</vt:lpstr>
      <vt:lpstr>Don’t Do It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2012-09-13T17:15:12Z</dcterms:created>
  <dcterms:modified xsi:type="dcterms:W3CDTF">2017-12-20T15:56:14Z</dcterms:modified>
</cp:coreProperties>
</file>