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4" r:id="rId1"/>
    <p:sldMasterId id="2147483873" r:id="rId2"/>
    <p:sldMasterId id="2147484075" r:id="rId3"/>
    <p:sldMasterId id="2147484081" r:id="rId4"/>
  </p:sldMasterIdLst>
  <p:notesMasterIdLst>
    <p:notesMasterId r:id="rId54"/>
  </p:notesMasterIdLst>
  <p:handoutMasterIdLst>
    <p:handoutMasterId r:id="rId55"/>
  </p:handoutMasterIdLst>
  <p:sldIdLst>
    <p:sldId id="571" r:id="rId5"/>
    <p:sldId id="257" r:id="rId6"/>
    <p:sldId id="511" r:id="rId7"/>
    <p:sldId id="528" r:id="rId8"/>
    <p:sldId id="529" r:id="rId9"/>
    <p:sldId id="530" r:id="rId10"/>
    <p:sldId id="512" r:id="rId11"/>
    <p:sldId id="554" r:id="rId12"/>
    <p:sldId id="531" r:id="rId13"/>
    <p:sldId id="532" r:id="rId14"/>
    <p:sldId id="572" r:id="rId15"/>
    <p:sldId id="555" r:id="rId16"/>
    <p:sldId id="556" r:id="rId17"/>
    <p:sldId id="557" r:id="rId18"/>
    <p:sldId id="558" r:id="rId19"/>
    <p:sldId id="513" r:id="rId20"/>
    <p:sldId id="533" r:id="rId21"/>
    <p:sldId id="534" r:id="rId22"/>
    <p:sldId id="535" r:id="rId23"/>
    <p:sldId id="559" r:id="rId24"/>
    <p:sldId id="514" r:id="rId25"/>
    <p:sldId id="552" r:id="rId26"/>
    <p:sldId id="536" r:id="rId27"/>
    <p:sldId id="515" r:id="rId28"/>
    <p:sldId id="560" r:id="rId29"/>
    <p:sldId id="561" r:id="rId30"/>
    <p:sldId id="516" r:id="rId31"/>
    <p:sldId id="562" r:id="rId32"/>
    <p:sldId id="563" r:id="rId33"/>
    <p:sldId id="517" r:id="rId34"/>
    <p:sldId id="564" r:id="rId35"/>
    <p:sldId id="565" r:id="rId36"/>
    <p:sldId id="566" r:id="rId37"/>
    <p:sldId id="573" r:id="rId38"/>
    <p:sldId id="520" r:id="rId39"/>
    <p:sldId id="543" r:id="rId40"/>
    <p:sldId id="567" r:id="rId41"/>
    <p:sldId id="568" r:id="rId42"/>
    <p:sldId id="574" r:id="rId43"/>
    <p:sldId id="521" r:id="rId44"/>
    <p:sldId id="545" r:id="rId45"/>
    <p:sldId id="575" r:id="rId46"/>
    <p:sldId id="522" r:id="rId47"/>
    <p:sldId id="523" r:id="rId48"/>
    <p:sldId id="524" r:id="rId49"/>
    <p:sldId id="570" r:id="rId50"/>
    <p:sldId id="553" r:id="rId51"/>
    <p:sldId id="508" r:id="rId52"/>
    <p:sldId id="550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6" autoAdjust="0"/>
    <p:restoredTop sz="94469" autoAdjust="0"/>
  </p:normalViewPr>
  <p:slideViewPr>
    <p:cSldViewPr>
      <p:cViewPr>
        <p:scale>
          <a:sx n="60" d="100"/>
          <a:sy n="60" d="100"/>
        </p:scale>
        <p:origin x="-965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DE5A3D6-D7FE-423D-897C-852627864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29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AAE4FC01-0912-40B8-8ED2-C4CAD673F7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9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1CE0E7-4E15-4C6A-BEDA-2507CC638A2F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278E5D2-28F1-4756-A785-B77D336B1689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6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9A4AC0-FF61-4BF2-91A1-53C7F7235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8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4B4C5A-D211-4AD6-B8E4-713B8C4AE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2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97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1E857-7DCF-46AA-8601-B9909F0815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7870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A0745C-9EFC-47CE-A671-462447FAA1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7708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0A883-D9AA-4CC7-B3ED-43CEBA5CEE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7709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78DDD6-0588-42E2-810D-AE1652B331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08363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672CAD-AC9C-4CF0-910B-2C87E2AA6A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869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4FA6C6-A37A-43EA-A27F-0029F8C6DF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84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044C4-47E6-4CED-9ED2-975E182AAD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335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4CF4E-E5B3-4AD7-B825-678C719B6D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20527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E0D62F-83F2-4750-8C7D-846A4BF771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4454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BC7EE-EED6-4B73-A6A6-221068F9D1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64882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8560C-AE6D-4098-92C1-F57BDBA55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3679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554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86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94333"/>
            <a:ext cx="6172200" cy="444737"/>
          </a:xfrm>
        </p:spPr>
        <p:txBody>
          <a:bodyPr/>
          <a:lstStyle>
            <a:lvl1pPr algn="l">
              <a:defRPr sz="34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8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1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63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0D7B1D-18DC-4E5F-B104-1BAA3FFD8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5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6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94333"/>
            <a:ext cx="6172200" cy="444737"/>
          </a:xfrm>
        </p:spPr>
        <p:txBody>
          <a:bodyPr/>
          <a:lstStyle>
            <a:lvl1pPr algn="l">
              <a:defRPr sz="34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1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95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82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9424CF-88F3-40AA-A2A5-1585084A2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8E2C2-2562-4330-A49D-61E5BFE58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AD8318-1644-42A5-9098-60E2DD21B7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0A9C33-4244-4EB8-8CDF-142AA7127E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A6478-7420-42FF-8C20-C97A39D4E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2383CF-8533-4446-B7A5-058DD986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0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charset="0"/>
              </a:defRPr>
            </a:lvl1pPr>
          </a:lstStyle>
          <a:p>
            <a:fld id="{2231001B-6677-4E0C-AC6F-078EF9C4F6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46C0A"/>
                </a:solidFill>
                <a:latin typeface="Calibri" pitchFamily="34" charset="0"/>
              </a:defRPr>
            </a:lvl1pPr>
          </a:lstStyle>
          <a:p>
            <a:fld id="{52647DE3-8774-4E9C-909C-6A5EE80457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54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fld id="{5BC72208-DB27-452E-9390-3D2C9B190048}" type="slidenum">
              <a:rPr lang="en-US" altLang="en-US" sz="8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06400"/>
            <a:ext cx="84153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600">
                <a:solidFill>
                  <a:srgbClr val="000000">
                    <a:tint val="75000"/>
                  </a:srgbClr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fld id="{5ACB0396-727A-42F9-A48A-A8A43F158474}" type="slidenum">
              <a:rPr lang="en-US" altLang="en-US" sz="80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406400"/>
            <a:ext cx="84153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600">
                <a:solidFill>
                  <a:srgbClr val="000000">
                    <a:tint val="75000"/>
                  </a:srgbClr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4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775"/>
            <a:ext cx="7747000" cy="22225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Programming, 9e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Chapter 13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0963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6888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Input and Output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Retrieving Information About a Path (2 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Content Placeholder 5" descr="Figure 13-2: The PathDemo class (continues)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90" y="2286000"/>
            <a:ext cx="6507820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Retrieving Information About a Path </a:t>
            </a:r>
            <a:r>
              <a:rPr lang="en-US" altLang="en-US" dirty="0" smtClean="0"/>
              <a:t>(3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2: The PathDemo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5" y="2102644"/>
            <a:ext cx="7366170" cy="2652712"/>
          </a:xfrm>
        </p:spPr>
      </p:pic>
    </p:spTree>
    <p:extLst>
      <p:ext uri="{BB962C8B-B14F-4D97-AF65-F5344CB8AC3E}">
        <p14:creationId xmlns:p14="http://schemas.microsoft.com/office/powerpoint/2010/main" val="2844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Converting a Relative Path to an Absolute One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4: The PathDemo2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07" y="1485900"/>
            <a:ext cx="6815587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Checking File Accessibility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6: The PathDemo3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0" y="1600200"/>
            <a:ext cx="5614041" cy="4329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8: The PathDemo4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029200" cy="4828642"/>
          </a:xfrm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Deleting a Path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Determining File Attributes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9: The PathDemo5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47800"/>
            <a:ext cx="6019800" cy="46185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624262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you need to retain data for any significant amount of time, save it on a permanent, secondary storage device</a:t>
            </a:r>
          </a:p>
          <a:p>
            <a:pPr eaLnBrk="1" hangingPunct="1"/>
            <a:r>
              <a:rPr lang="en-US" altLang="en-US" smtClean="0"/>
              <a:t>Businesses store data in hierarchy</a:t>
            </a:r>
          </a:p>
          <a:p>
            <a:pPr lvl="1" eaLnBrk="1" hangingPunct="1"/>
            <a:r>
              <a:rPr lang="en-US" altLang="en-US" b="1" smtClean="0"/>
              <a:t>Character</a:t>
            </a:r>
          </a:p>
          <a:p>
            <a:pPr lvl="1" eaLnBrk="1" hangingPunct="1"/>
            <a:r>
              <a:rPr lang="en-US" altLang="en-US" b="1" smtClean="0"/>
              <a:t>Field</a:t>
            </a:r>
          </a:p>
          <a:p>
            <a:pPr lvl="1" eaLnBrk="1" hangingPunct="1"/>
            <a:r>
              <a:rPr lang="en-US" altLang="en-US" b="1" smtClean="0"/>
              <a:t>Record</a:t>
            </a:r>
          </a:p>
          <a:p>
            <a:pPr lvl="1" eaLnBrk="1" hangingPunct="1"/>
            <a:r>
              <a:rPr lang="en-US" altLang="en-US" smtClean="0"/>
              <a:t>Files</a:t>
            </a:r>
          </a:p>
          <a:p>
            <a:pPr eaLnBrk="1" hangingPunct="1"/>
            <a:r>
              <a:rPr lang="en-US" altLang="en-US" b="1" smtClean="0"/>
              <a:t>Sequential access file</a:t>
            </a:r>
          </a:p>
          <a:p>
            <a:pPr lvl="1" eaLnBrk="1" hangingPunct="1"/>
            <a:r>
              <a:rPr lang="en-US" altLang="en-US" smtClean="0"/>
              <a:t>Each record is stored in order based on value in some field</a:t>
            </a:r>
          </a:p>
          <a:p>
            <a:pPr eaLnBrk="1" hangingPunct="1"/>
            <a:r>
              <a:rPr lang="en-US" altLang="en-US" b="1" smtClean="0"/>
              <a:t>Comma-separated values </a:t>
            </a:r>
            <a:r>
              <a:rPr lang="en-US" altLang="en-US" smtClean="0"/>
              <a:t>(</a:t>
            </a:r>
            <a:r>
              <a:rPr lang="en-US" altLang="en-US" b="1" smtClean="0"/>
              <a:t>CSV</a:t>
            </a:r>
            <a:r>
              <a:rPr lang="en-US" altLang="en-US" smtClean="0"/>
              <a:t>) file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Organization, Streams, and Buffers 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13: Data hierarchy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2" y="1607344"/>
            <a:ext cx="7008016" cy="3643312"/>
          </a:xfrm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Organization, Streams, and Buffers (2 of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Open a file</a:t>
            </a:r>
          </a:p>
          <a:p>
            <a:pPr lvl="1" eaLnBrk="1" hangingPunct="1"/>
            <a:r>
              <a:rPr lang="en-US" altLang="en-US" smtClean="0"/>
              <a:t>Create object </a:t>
            </a:r>
          </a:p>
          <a:p>
            <a:pPr lvl="1" eaLnBrk="1" hangingPunct="1"/>
            <a:r>
              <a:rPr lang="en-US" altLang="en-US" smtClean="0"/>
              <a:t>Associate a stream of bytes with it</a:t>
            </a:r>
          </a:p>
          <a:p>
            <a:pPr eaLnBrk="1" hangingPunct="1"/>
            <a:r>
              <a:rPr lang="en-US" altLang="en-US" b="1" smtClean="0"/>
              <a:t>Close the file</a:t>
            </a:r>
          </a:p>
          <a:p>
            <a:pPr lvl="1" eaLnBrk="1" hangingPunct="1"/>
            <a:r>
              <a:rPr lang="en-US" altLang="en-US" smtClean="0"/>
              <a:t>Make it no longer available to your application</a:t>
            </a:r>
          </a:p>
          <a:p>
            <a:pPr lvl="1" eaLnBrk="1" hangingPunct="1"/>
            <a:r>
              <a:rPr lang="en-US" altLang="en-US" smtClean="0"/>
              <a:t>You should always close every file you open</a:t>
            </a:r>
          </a:p>
          <a:p>
            <a:pPr eaLnBrk="1" hangingPunct="1"/>
            <a:r>
              <a:rPr lang="en-US" altLang="en-US" b="1" smtClean="0"/>
              <a:t>Stream</a:t>
            </a:r>
          </a:p>
          <a:p>
            <a:pPr lvl="1" eaLnBrk="1" hangingPunct="1"/>
            <a:r>
              <a:rPr lang="en-US" altLang="en-US" smtClean="0"/>
              <a:t>Bytes flow into your program from an input device</a:t>
            </a:r>
          </a:p>
          <a:p>
            <a:pPr lvl="1" eaLnBrk="1" hangingPunct="1"/>
            <a:r>
              <a:rPr lang="en-US" altLang="en-US" smtClean="0"/>
              <a:t>Bytes flow out of your application to an output device</a:t>
            </a:r>
          </a:p>
          <a:p>
            <a:pPr lvl="1" eaLnBrk="1" hangingPunct="1"/>
            <a:r>
              <a:rPr lang="en-US" altLang="en-US" smtClean="0"/>
              <a:t>Most streams flow in only one direction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Organization, Streams, and Buffers 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Organization, Streams, and Buffers (4 of 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14: File stream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88" y="1723581"/>
            <a:ext cx="6481424" cy="3410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308475"/>
          </a:xfrm>
        </p:spPr>
        <p:txBody>
          <a:bodyPr/>
          <a:lstStyle/>
          <a:p>
            <a:pPr eaLnBrk="1" hangingPunct="1"/>
            <a:r>
              <a:rPr lang="en-US" altLang="en-US" smtClean="0"/>
              <a:t>Describe computer files</a:t>
            </a:r>
          </a:p>
          <a:p>
            <a:pPr eaLnBrk="1" hangingPunct="1"/>
            <a:r>
              <a:rPr lang="en-US" altLang="en-US" smtClean="0"/>
              <a:t>Use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 </a:t>
            </a:r>
            <a:r>
              <a:rPr lang="en-US" altLang="en-US" smtClean="0">
                <a:cs typeface="Courier New" pitchFamily="49" charset="0"/>
              </a:rPr>
              <a:t>and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Files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smtClean="0"/>
              <a:t>Describe file organization, streams, and buffers</a:t>
            </a:r>
          </a:p>
          <a:p>
            <a:pPr eaLnBrk="1" hangingPunct="1"/>
            <a:r>
              <a:rPr lang="en-US" altLang="en-US" smtClean="0"/>
              <a:t>Use Java’s IO classes to write to and read from a file</a:t>
            </a:r>
          </a:p>
          <a:p>
            <a:pPr eaLnBrk="1" hangingPunct="1"/>
            <a:r>
              <a:rPr lang="en-US" altLang="en-US" smtClean="0"/>
              <a:t>Create and use sequential data files</a:t>
            </a:r>
          </a:p>
          <a:p>
            <a:pPr eaLnBrk="1" hangingPunct="1"/>
            <a:r>
              <a:rPr lang="en-US" altLang="en-US" smtClean="0"/>
              <a:t>Appreciate random access files</a:t>
            </a:r>
          </a:p>
          <a:p>
            <a:pPr eaLnBrk="1" hangingPunct="1"/>
            <a:r>
              <a:rPr lang="en-US" altLang="en-US" smtClean="0"/>
              <a:t>Write records to a random access data file</a:t>
            </a:r>
          </a:p>
          <a:p>
            <a:pPr eaLnBrk="1" hangingPunct="1"/>
            <a:r>
              <a:rPr lang="en-US" altLang="en-US" smtClean="0"/>
              <a:t>Read records from a random access data file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Buffer</a:t>
            </a:r>
          </a:p>
          <a:p>
            <a:pPr lvl="1" eaLnBrk="1" hangingPunct="1"/>
            <a:r>
              <a:rPr lang="en-US" altLang="en-US" smtClean="0"/>
              <a:t>Memory location where bytes are held after they are logically output, but before they are sent to the output device</a:t>
            </a:r>
          </a:p>
          <a:p>
            <a:pPr lvl="1" eaLnBrk="1" hangingPunct="1"/>
            <a:r>
              <a:rPr lang="en-US" altLang="en-US" smtClean="0"/>
              <a:t>Using a buffer improves program performance</a:t>
            </a:r>
          </a:p>
          <a:p>
            <a:pPr eaLnBrk="1" hangingPunct="1"/>
            <a:r>
              <a:rPr lang="en-US" altLang="en-US" b="1" smtClean="0"/>
              <a:t>Flushing</a:t>
            </a:r>
          </a:p>
          <a:p>
            <a:pPr lvl="1" eaLnBrk="1" hangingPunct="1"/>
            <a:r>
              <a:rPr lang="en-US" altLang="en-US" smtClean="0"/>
              <a:t>Clears any bytes that have been sent to a buffer for output, but have not yet been output to a hardware device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Organization, Streams, and Buffers 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Reader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Abstract classes that contain methods for performing input and output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System.out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altLang="en-US" smtClean="0"/>
              <a:t> object</a:t>
            </a:r>
          </a:p>
          <a:p>
            <a:pPr lvl="1" eaLnBrk="1" hangingPunct="1"/>
            <a:r>
              <a:rPr lang="en-US" altLang="en-US" smtClean="0"/>
              <a:t>Defined in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System.err</a:t>
            </a:r>
          </a:p>
          <a:p>
            <a:pPr lvl="1" eaLnBrk="1" hangingPunct="1"/>
            <a:r>
              <a:rPr lang="en-US" altLang="en-US" smtClean="0"/>
              <a:t>Usually reserved for error messages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Java’s IO Classes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r>
              <a:rPr lang="en-US" altLang="en-US" smtClean="0"/>
              <a:t>Using Java’s IO Classes 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15: Relationship of selected IO classe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95400"/>
            <a:ext cx="2667000" cy="50901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282700"/>
          <a:ext cx="8331200" cy="472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455253378"/>
                    </a:ext>
                  </a:extLst>
                </a:gridCol>
                <a:gridCol w="6121400">
                  <a:extLst>
                    <a:ext uri="{9D8B030D-6E8A-4147-A177-3AD203B41FA5}">
                      <a16:colId xmlns="" xmlns:a16="http://schemas.microsoft.com/office/drawing/2014/main" val="3251819895"/>
                    </a:ext>
                  </a:extLst>
                </a:gridCol>
              </a:tblGrid>
              <a:tr h="42664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Table 13-2 Description of selected classes used for input and output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2432467782"/>
                  </a:ext>
                </a:extLst>
              </a:tr>
              <a:tr h="370721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Class</a:t>
                      </a:r>
                      <a:endParaRPr lang="en-US" sz="1100" b="1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Description</a:t>
                      </a:r>
                      <a:endParaRPr lang="en-US" sz="1100" b="1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1221670666"/>
                  </a:ext>
                </a:extLst>
              </a:tr>
              <a:tr h="37072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InputStream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Abstract class that contains methods for performing input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2607082520"/>
                  </a:ext>
                </a:extLst>
              </a:tr>
              <a:tr h="37072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FileInputStream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 of </a:t>
                      </a:r>
                      <a:r>
                        <a:rPr lang="en-US" sz="1100" dirty="0" err="1" smtClean="0"/>
                        <a:t>InputStream</a:t>
                      </a:r>
                      <a:r>
                        <a:rPr lang="en-US" sz="1100" dirty="0" smtClean="0"/>
                        <a:t> that provides the capability to read from disk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files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1330147528"/>
                  </a:ext>
                </a:extLst>
              </a:tr>
              <a:tr h="42664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BufferedInputStream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 of </a:t>
                      </a:r>
                      <a:r>
                        <a:rPr lang="en-US" sz="1100" dirty="0" err="1" smtClean="0"/>
                        <a:t>FilterInputStream</a:t>
                      </a:r>
                      <a:r>
                        <a:rPr lang="en-US" sz="1100" dirty="0" smtClean="0"/>
                        <a:t>, which is a child of </a:t>
                      </a:r>
                      <a:r>
                        <a:rPr lang="en-US" sz="1100" dirty="0" err="1" smtClean="0"/>
                        <a:t>InputStream</a:t>
                      </a:r>
                      <a:r>
                        <a:rPr lang="en-US" sz="1100" dirty="0" smtClean="0"/>
                        <a:t>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err="1" smtClean="0"/>
                        <a:t>BufferedInputStream</a:t>
                      </a:r>
                      <a:r>
                        <a:rPr lang="en-US" sz="1100" dirty="0" smtClean="0"/>
                        <a:t> handles input from a system’s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standard (or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default) input device, usually the keyboard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4226451655"/>
                  </a:ext>
                </a:extLst>
              </a:tr>
              <a:tr h="37072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OutputStream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Abstract class that contains methods for performing output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2103054377"/>
                  </a:ext>
                </a:extLst>
              </a:tr>
              <a:tr h="37072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FileOutputStream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 of </a:t>
                      </a:r>
                      <a:r>
                        <a:rPr lang="en-US" sz="1100" dirty="0" err="1" smtClean="0"/>
                        <a:t>OutputStream</a:t>
                      </a:r>
                      <a:r>
                        <a:rPr lang="en-US" sz="1100" dirty="0" smtClean="0"/>
                        <a:t> that allows you to write to disk files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1534391954"/>
                  </a:ext>
                </a:extLst>
              </a:tr>
              <a:tr h="42664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BufferedOutputStream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 of </a:t>
                      </a:r>
                      <a:r>
                        <a:rPr lang="en-US" sz="1100" dirty="0" err="1" smtClean="0"/>
                        <a:t>FilterOutputStream</a:t>
                      </a:r>
                      <a:r>
                        <a:rPr lang="en-US" sz="1100" dirty="0" smtClean="0"/>
                        <a:t>, which is a child of </a:t>
                      </a:r>
                      <a:r>
                        <a:rPr lang="en-US" sz="1100" dirty="0" err="1" smtClean="0"/>
                        <a:t>OutputStream</a:t>
                      </a:r>
                      <a:r>
                        <a:rPr lang="en-US" sz="1100" dirty="0" smtClean="0"/>
                        <a:t>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err="1" smtClean="0"/>
                        <a:t>BufferedOutputStream</a:t>
                      </a:r>
                      <a:r>
                        <a:rPr lang="en-US" sz="1100" dirty="0" smtClean="0"/>
                        <a:t> handles input from a system’s standard (or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default) output device, usually the monitor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2743070501"/>
                  </a:ext>
                </a:extLst>
              </a:tr>
              <a:tr h="307721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PrintStream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Child of </a:t>
                      </a:r>
                      <a:r>
                        <a:rPr lang="en-US" sz="1100" dirty="0" err="1" smtClean="0"/>
                        <a:t>FilterOutputStream</a:t>
                      </a:r>
                      <a:r>
                        <a:rPr lang="en-US" sz="1100" dirty="0" smtClean="0"/>
                        <a:t>, which is a child of </a:t>
                      </a:r>
                      <a:r>
                        <a:rPr lang="en-US" sz="1100" dirty="0" err="1" smtClean="0"/>
                        <a:t>OutputStream</a:t>
                      </a:r>
                      <a:r>
                        <a:rPr lang="en-US" sz="1100" dirty="0" smtClean="0"/>
                        <a:t>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err="1" smtClean="0"/>
                        <a:t>System.out</a:t>
                      </a:r>
                      <a:r>
                        <a:rPr lang="en-US" sz="1100" dirty="0" smtClean="0"/>
                        <a:t> is a </a:t>
                      </a:r>
                      <a:r>
                        <a:rPr lang="en-US" sz="1100" dirty="0" err="1" smtClean="0"/>
                        <a:t>PrintStream</a:t>
                      </a:r>
                      <a:r>
                        <a:rPr lang="en-US" sz="1100" dirty="0" smtClean="0"/>
                        <a:t> object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3903256534"/>
                  </a:ext>
                </a:extLst>
              </a:tr>
              <a:tr h="42664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Reader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Abstract class for reading character streams; the only methods that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 subclass must implement are read (char[], </a:t>
                      </a:r>
                      <a:r>
                        <a:rPr lang="en-US" sz="1100" dirty="0" err="1" smtClean="0"/>
                        <a:t>int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int</a:t>
                      </a:r>
                      <a:r>
                        <a:rPr lang="en-US" sz="1100" dirty="0" smtClean="0"/>
                        <a:t>) and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close()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3132580105"/>
                  </a:ext>
                </a:extLst>
              </a:tr>
              <a:tr h="42664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BufferedReader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Reads text from a character-input stream, buffering characters to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provide for efficient reading of characters, arrays, and lines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3130185350"/>
                  </a:ext>
                </a:extLst>
              </a:tr>
              <a:tr h="42664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BufferedWriter</a:t>
                      </a:r>
                      <a:endParaRPr lang="en-US" sz="11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Writes text to a character-output stream, buffering characters to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provide for the efficient writing of characters, arrays, and lines</a:t>
                      </a:r>
                      <a:endParaRPr lang="en-US" sz="1100" dirty="0"/>
                    </a:p>
                  </a:txBody>
                  <a:tcPr marT="45705" marB="45705"/>
                </a:tc>
                <a:extLst>
                  <a:ext uri="{0D108BD9-81ED-4DB2-BD59-A6C34878D82A}">
                    <a16:rowId xmlns="" xmlns:a16="http://schemas.microsoft.com/office/drawing/2014/main" val="2682717020"/>
                  </a:ext>
                </a:extLst>
              </a:tr>
            </a:tbl>
          </a:graphicData>
        </a:graphic>
      </p:graphicFrame>
      <p:sp>
        <p:nvSpPr>
          <p:cNvPr id="64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Java’s IO Classes (3 of 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87637"/>
          </a:xfrm>
        </p:spPr>
        <p:txBody>
          <a:bodyPr/>
          <a:lstStyle/>
          <a:p>
            <a:pPr eaLnBrk="1" hangingPunct="1"/>
            <a:r>
              <a:rPr lang="en-US" altLang="en-US" smtClean="0"/>
              <a:t>Assign file to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</a:p>
          <a:p>
            <a:pPr lvl="1" eaLnBrk="1" hangingPunct="1"/>
            <a:r>
              <a:rPr lang="en-US" altLang="en-US" smtClean="0"/>
              <a:t>Construct 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BufferedOutputStream</a:t>
            </a:r>
            <a:r>
              <a:rPr lang="en-US" altLang="en-US" smtClean="0"/>
              <a:t> object </a:t>
            </a:r>
          </a:p>
          <a:p>
            <a:pPr lvl="1" eaLnBrk="1" hangingPunct="1"/>
            <a:r>
              <a:rPr lang="en-US" altLang="en-US" smtClean="0"/>
              <a:t>Assign it to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</a:p>
          <a:p>
            <a:pPr eaLnBrk="1" hangingPunct="1"/>
            <a:r>
              <a:rPr lang="en-US" altLang="en-US" smtClean="0"/>
              <a:t>Create a writeable file by 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class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newOutputStream()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Creates a file if it does not already exist</a:t>
            </a:r>
          </a:p>
          <a:p>
            <a:pPr lvl="1" eaLnBrk="1" hangingPunct="1"/>
            <a:r>
              <a:rPr lang="en-US" altLang="en-US" smtClean="0"/>
              <a:t>Opens the file for writing and returns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smtClean="0"/>
              <a:t> that can be used to write bytes to the file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Writing to a File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373063" y="1647825"/>
          <a:ext cx="8415337" cy="406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937">
                  <a:extLst>
                    <a:ext uri="{9D8B030D-6E8A-4147-A177-3AD203B41FA5}">
                      <a16:colId xmlns="" xmlns:a16="http://schemas.microsoft.com/office/drawing/2014/main" val="1429502185"/>
                    </a:ext>
                  </a:extLst>
                </a:gridCol>
                <a:gridCol w="5359400">
                  <a:extLst>
                    <a:ext uri="{9D8B030D-6E8A-4147-A177-3AD203B41FA5}">
                      <a16:colId xmlns="" xmlns:a16="http://schemas.microsoft.com/office/drawing/2014/main" val="1284771379"/>
                    </a:ext>
                  </a:extLst>
                </a:gridCol>
              </a:tblGrid>
              <a:tr h="518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13-4 Selected </a:t>
                      </a:r>
                      <a:r>
                        <a:rPr lang="en-US" sz="1400" dirty="0" err="1" smtClean="0"/>
                        <a:t>StandardOpenOption</a:t>
                      </a:r>
                      <a:r>
                        <a:rPr lang="en-US" sz="1400" dirty="0" smtClean="0"/>
                        <a:t> constants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2693635058"/>
                  </a:ext>
                </a:extLst>
              </a:tr>
              <a:tr h="370656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StandardOpenOption</a:t>
                      </a:r>
                      <a:endParaRPr lang="en-US" sz="1400" b="1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2426599095"/>
                  </a:ext>
                </a:extLst>
              </a:tr>
              <a:tr h="3706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WRITE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the file for writing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2343994652"/>
                  </a:ext>
                </a:extLst>
              </a:tr>
              <a:tr h="518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APPEND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Appends new data to the end of the file; use this option with WRITE 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CREATE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1415077181"/>
                  </a:ext>
                </a:extLst>
              </a:tr>
              <a:tr h="518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TRUNCATE_EXISTING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Truncates the existing file to 0 bytes so the file contents are replaced;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use this option with the WRITE option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644947936"/>
                  </a:ext>
                </a:extLst>
              </a:tr>
              <a:tr h="518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CREATE_NEW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 a new file only if it does not exist; throws an exception if the file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already exists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1091763084"/>
                  </a:ext>
                </a:extLst>
              </a:tr>
              <a:tr h="5179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the file if it exists or creates a new file if it does not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3490294921"/>
                  </a:ext>
                </a:extLst>
              </a:tr>
              <a:tr h="7311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DELETE_ON_CLOSE</a:t>
                      </a:r>
                      <a:endParaRPr lang="en-US" sz="14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Deletes the file when the stream is closed; used most often for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temporary files that exist only for the duration of the program</a:t>
                      </a:r>
                      <a:endParaRPr lang="en-US" sz="14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="" xmlns:a16="http://schemas.microsoft.com/office/drawing/2014/main" val="289864101"/>
                  </a:ext>
                </a:extLst>
              </a:tr>
            </a:tbl>
          </a:graphicData>
        </a:graphic>
      </p:graphicFrame>
      <p:sp>
        <p:nvSpPr>
          <p:cNvPr id="665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Writing to a File 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18: The FileOut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447800"/>
            <a:ext cx="5410200" cy="4601782"/>
          </a:xfrm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r>
              <a:rPr lang="en-US" altLang="en-US" smtClean="0"/>
              <a:t>Writing to a File 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smtClean="0"/>
              <a:t> as you would use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OutputStream</a:t>
            </a:r>
          </a:p>
          <a:p>
            <a:pPr eaLnBrk="1" hangingPunct="1"/>
            <a:r>
              <a:rPr lang="en-US" altLang="en-US" smtClean="0"/>
              <a:t>Open a file for reading with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newInputStream()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Returns a stream that can read bytes from a file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Reading from a File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20: The ReadFile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49" y="1447800"/>
            <a:ext cx="5745303" cy="4405312"/>
          </a:xfrm>
        </p:spPr>
      </p:pic>
      <p:sp>
        <p:nvSpPr>
          <p:cNvPr id="69635" name="Title 1"/>
          <p:cNvSpPr>
            <a:spLocks noGrp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r>
              <a:rPr lang="en-US" altLang="en-US" smtClean="0"/>
              <a:t>Reading from a File 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533400" y="1955800"/>
          <a:ext cx="7993063" cy="313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3177952489"/>
                    </a:ext>
                  </a:extLst>
                </a:gridCol>
                <a:gridCol w="5326063">
                  <a:extLst>
                    <a:ext uri="{9D8B030D-6E8A-4147-A177-3AD203B41FA5}">
                      <a16:colId xmlns="" xmlns:a16="http://schemas.microsoft.com/office/drawing/2014/main" val="3639619888"/>
                    </a:ext>
                  </a:extLst>
                </a:gridCol>
              </a:tblGrid>
              <a:tr h="6399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 13-5 Selected </a:t>
                      </a:r>
                      <a:r>
                        <a:rPr lang="en-US" sz="1800" dirty="0" err="1" smtClean="0"/>
                        <a:t>BufferedReader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methods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2977443081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BufferedReader</a:t>
                      </a:r>
                      <a:r>
                        <a:rPr lang="en-US" sz="1800" b="1" dirty="0" smtClean="0"/>
                        <a:t> Method</a:t>
                      </a:r>
                      <a:endParaRPr lang="en-US" sz="1800" b="1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Description</a:t>
                      </a:r>
                      <a:endParaRPr lang="en-US" sz="1800" b="1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3038487398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close()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Closes the stream and any resources associated with it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2127349267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read()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Reads a single character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176665574"/>
                  </a:ext>
                </a:extLst>
              </a:tr>
              <a:tr h="6399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read(char[] buffer,</a:t>
                      </a:r>
                    </a:p>
                    <a:p>
                      <a:r>
                        <a:rPr lang="en-US" sz="1800" dirty="0" smtClean="0"/>
                        <a:t>    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off,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len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Reads characters into a portion of an array from position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off for </a:t>
                      </a:r>
                      <a:r>
                        <a:rPr lang="en-US" sz="1800" dirty="0" err="1" smtClean="0"/>
                        <a:t>len</a:t>
                      </a:r>
                      <a:r>
                        <a:rPr lang="en-US" sz="1800" dirty="0" smtClean="0"/>
                        <a:t> characters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3488094259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readLine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Reads a line of text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322053973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skip(long n)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Skips the specified number of characters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="" xmlns:a16="http://schemas.microsoft.com/office/drawing/2014/main" val="3257890241"/>
                  </a:ext>
                </a:extLst>
              </a:tr>
            </a:tbl>
          </a:graphicData>
        </a:graphic>
      </p:graphicFrame>
      <p:sp>
        <p:nvSpPr>
          <p:cNvPr id="7068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Reading from a File 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8607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Volatile storage </a:t>
            </a:r>
          </a:p>
          <a:p>
            <a:pPr lvl="1" eaLnBrk="1" hangingPunct="1"/>
            <a:r>
              <a:rPr lang="en-US" altLang="en-US" smtClean="0"/>
              <a:t>Computer memory or </a:t>
            </a:r>
            <a:r>
              <a:rPr lang="en-US" altLang="en-US" b="1" smtClean="0"/>
              <a:t>random access memory</a:t>
            </a:r>
            <a:r>
              <a:rPr lang="en-US" altLang="en-US" smtClean="0"/>
              <a:t> (</a:t>
            </a:r>
            <a:r>
              <a:rPr lang="en-US" altLang="en-US" b="1" smtClean="0"/>
              <a:t>RAM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Temporary</a:t>
            </a:r>
          </a:p>
          <a:p>
            <a:pPr eaLnBrk="1" hangingPunct="1"/>
            <a:r>
              <a:rPr lang="en-US" altLang="en-US" b="1" smtClean="0"/>
              <a:t>Nonvolatile storage</a:t>
            </a:r>
          </a:p>
          <a:p>
            <a:pPr lvl="1" eaLnBrk="1" hangingPunct="1"/>
            <a:r>
              <a:rPr lang="en-US" altLang="en-US" smtClean="0"/>
              <a:t>Not lost when computer loses power</a:t>
            </a:r>
          </a:p>
          <a:p>
            <a:pPr lvl="1" eaLnBrk="1" hangingPunct="1"/>
            <a:r>
              <a:rPr lang="en-US" altLang="en-US" smtClean="0"/>
              <a:t>Permanent</a:t>
            </a:r>
          </a:p>
          <a:p>
            <a:pPr eaLnBrk="1" hangingPunct="1"/>
            <a:r>
              <a:rPr lang="en-US" altLang="en-US" b="1" smtClean="0"/>
              <a:t>Computer file </a:t>
            </a:r>
          </a:p>
          <a:p>
            <a:pPr lvl="1" eaLnBrk="1" hangingPunct="1"/>
            <a:r>
              <a:rPr lang="en-US" altLang="en-US" smtClean="0"/>
              <a:t>Collection of information stored on nonvolatile device in computer system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Understanding Computer Files (1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Counterpart 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BufferedReader</a:t>
            </a:r>
          </a:p>
          <a:p>
            <a:pPr lvl="1" eaLnBrk="1" hangingPunct="1"/>
            <a:r>
              <a:rPr lang="en-US" altLang="en-US" smtClean="0"/>
              <a:t>Writes text to an output stream, buffering the characters</a:t>
            </a:r>
          </a:p>
          <a:p>
            <a:pPr lvl="1" eaLnBrk="1" hangingPunct="1"/>
            <a:r>
              <a:rPr lang="en-US" altLang="en-US" smtClean="0"/>
              <a:t>The class has three overloaded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altLang="en-US" smtClean="0"/>
              <a:t> methods that provide for efficient writing of characters, arrays, and strings, respectively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374531"/>
            <a:ext cx="8334375" cy="4447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and Using Sequential Data Files (1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21: The WriteEmployeeFile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105918"/>
            <a:ext cx="3581400" cy="5204394"/>
          </a:xfrm>
        </p:spPr>
      </p:pic>
      <p:sp>
        <p:nvSpPr>
          <p:cNvPr id="72707" name="Title 1"/>
          <p:cNvSpPr>
            <a:spLocks noGrp="1"/>
          </p:cNvSpPr>
          <p:nvPr>
            <p:ph type="title"/>
          </p:nvPr>
        </p:nvSpPr>
        <p:spPr>
          <a:xfrm>
            <a:off x="762000" y="332463"/>
            <a:ext cx="8305800" cy="444737"/>
          </a:xfrm>
        </p:spPr>
        <p:txBody>
          <a:bodyPr/>
          <a:lstStyle/>
          <a:p>
            <a:r>
              <a:rPr lang="en-US" altLang="en-US" dirty="0" smtClean="0"/>
              <a:t>Creating and Using Sequential Data Files (2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676275" y="1828800"/>
          <a:ext cx="77120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725">
                  <a:extLst>
                    <a:ext uri="{9D8B030D-6E8A-4147-A177-3AD203B41FA5}">
                      <a16:colId xmlns="" xmlns:a16="http://schemas.microsoft.com/office/drawing/2014/main" val="638236436"/>
                    </a:ext>
                  </a:extLst>
                </a:gridCol>
                <a:gridCol w="4578350">
                  <a:extLst>
                    <a:ext uri="{9D8B030D-6E8A-4147-A177-3AD203B41FA5}">
                      <a16:colId xmlns="" xmlns:a16="http://schemas.microsoft.com/office/drawing/2014/main" val="345215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 13-6 </a:t>
                      </a:r>
                      <a:r>
                        <a:rPr lang="en-US" sz="1800" dirty="0" err="1" smtClean="0"/>
                        <a:t>BufferedWriter</a:t>
                      </a:r>
                      <a:r>
                        <a:rPr lang="en-US" sz="1800" dirty="0" smtClean="0"/>
                        <a:t> methods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49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BufferedWriter</a:t>
                      </a:r>
                      <a:r>
                        <a:rPr lang="en-US" sz="1800" b="1" dirty="0" smtClean="0"/>
                        <a:t> Method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Description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927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Closes the stream, flushing it first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94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flush()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Flushes the stream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1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newline()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Writes a line separator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402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write(String s,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off,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len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Writes a String from position off for length </a:t>
                      </a:r>
                      <a:r>
                        <a:rPr lang="en-US" sz="1800" dirty="0" err="1" smtClean="0"/>
                        <a:t>len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477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write(char[] array,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off,</a:t>
                      </a:r>
                    </a:p>
                    <a:p>
                      <a:r>
                        <a:rPr lang="en-US" sz="1800" dirty="0" smtClean="0"/>
                        <a:t>     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len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Writes a character array from position off for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length </a:t>
                      </a:r>
                      <a:r>
                        <a:rPr lang="en-US" sz="1800" dirty="0" err="1" smtClean="0"/>
                        <a:t>len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07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c)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Writes a single character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6891059"/>
                  </a:ext>
                </a:extLst>
              </a:tr>
            </a:tbl>
          </a:graphicData>
        </a:graphic>
      </p:graphicFrame>
      <p:sp>
        <p:nvSpPr>
          <p:cNvPr id="737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669"/>
            <a:ext cx="8305800" cy="4447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and Using Sequential Data Files (3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24: The ReadEmployeeFile class (continues)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5" y="2216944"/>
            <a:ext cx="6905171" cy="2424112"/>
          </a:xfrm>
        </p:spPr>
      </p:pic>
      <p:sp>
        <p:nvSpPr>
          <p:cNvPr id="74755" name="Title 1"/>
          <p:cNvSpPr>
            <a:spLocks noGrp="1"/>
          </p:cNvSpPr>
          <p:nvPr>
            <p:ph type="title"/>
          </p:nvPr>
        </p:nvSpPr>
        <p:spPr>
          <a:xfrm>
            <a:off x="762000" y="332463"/>
            <a:ext cx="8305800" cy="444737"/>
          </a:xfrm>
        </p:spPr>
        <p:txBody>
          <a:bodyPr/>
          <a:lstStyle/>
          <a:p>
            <a:r>
              <a:rPr lang="en-US" altLang="en-US" dirty="0" smtClean="0"/>
              <a:t>Creating and Using Sequential Data Files (4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1"/>
          <p:cNvSpPr>
            <a:spLocks noGrp="1"/>
          </p:cNvSpPr>
          <p:nvPr>
            <p:ph type="title"/>
          </p:nvPr>
        </p:nvSpPr>
        <p:spPr>
          <a:xfrm>
            <a:off x="762000" y="332463"/>
            <a:ext cx="8305800" cy="444737"/>
          </a:xfrm>
        </p:spPr>
        <p:txBody>
          <a:bodyPr/>
          <a:lstStyle/>
          <a:p>
            <a:r>
              <a:rPr lang="en-US" altLang="en-US" dirty="0" smtClean="0"/>
              <a:t>Creating and Using Sequential Data Files </a:t>
            </a:r>
            <a:r>
              <a:rPr lang="en-US" altLang="en-US" dirty="0" smtClean="0"/>
              <a:t>(5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Content Placeholder 4" descr="Figure 13-24: The ReadEmployeeFile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368131"/>
            <a:ext cx="6477000" cy="4484981"/>
          </a:xfrm>
        </p:spPr>
      </p:pic>
    </p:spTree>
    <p:extLst>
      <p:ext uri="{BB962C8B-B14F-4D97-AF65-F5344CB8AC3E}">
        <p14:creationId xmlns:p14="http://schemas.microsoft.com/office/powerpoint/2010/main" val="17763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722562"/>
          </a:xfrm>
        </p:spPr>
        <p:txBody>
          <a:bodyPr/>
          <a:lstStyle/>
          <a:p>
            <a:pPr eaLnBrk="1" hangingPunct="1"/>
            <a:r>
              <a:rPr lang="en-US" altLang="en-US" smtClean="0"/>
              <a:t>Sequential access files</a:t>
            </a:r>
          </a:p>
          <a:p>
            <a:pPr lvl="1" eaLnBrk="1" hangingPunct="1"/>
            <a:r>
              <a:rPr lang="en-US" altLang="en-US" smtClean="0"/>
              <a:t>Access records sequentially from beginning to end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b="1" smtClean="0"/>
              <a:t>batch processing</a:t>
            </a:r>
          </a:p>
          <a:p>
            <a:pPr lvl="2" eaLnBrk="1" hangingPunct="1"/>
            <a:r>
              <a:rPr lang="en-US" altLang="en-US" smtClean="0"/>
              <a:t>Same tasks with many records one after the other</a:t>
            </a:r>
          </a:p>
          <a:p>
            <a:pPr lvl="1" eaLnBrk="1" hangingPunct="1"/>
            <a:r>
              <a:rPr lang="en-US" altLang="en-US" smtClean="0"/>
              <a:t>Inefficient for many applications</a:t>
            </a:r>
          </a:p>
          <a:p>
            <a:pPr eaLnBrk="1" hangingPunct="1"/>
            <a:r>
              <a:rPr lang="en-US" altLang="en-US" b="1" smtClean="0"/>
              <a:t>Real-time</a:t>
            </a:r>
            <a:r>
              <a:rPr lang="en-US" altLang="en-US" smtClean="0"/>
              <a:t> applications</a:t>
            </a:r>
          </a:p>
          <a:p>
            <a:pPr lvl="1" eaLnBrk="1" hangingPunct="1"/>
            <a:r>
              <a:rPr lang="en-US" altLang="en-US" smtClean="0"/>
              <a:t>Require immediate record access while client waits</a:t>
            </a:r>
          </a:p>
          <a:p>
            <a:pPr lvl="1" eaLnBrk="1" hangingPunct="1"/>
            <a:r>
              <a:rPr lang="en-US" altLang="en-US" b="1" smtClean="0"/>
              <a:t>Interactive program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About Random Access Files (1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5277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Random access files</a:t>
            </a:r>
          </a:p>
          <a:p>
            <a:pPr lvl="1" eaLnBrk="1" hangingPunct="1"/>
            <a:r>
              <a:rPr lang="en-US" altLang="en-US" smtClean="0"/>
              <a:t>Records can be located in any order</a:t>
            </a:r>
          </a:p>
          <a:p>
            <a:pPr lvl="1" eaLnBrk="1" hangingPunct="1"/>
            <a:r>
              <a:rPr lang="en-US" altLang="en-US" smtClean="0"/>
              <a:t>Also called </a:t>
            </a:r>
            <a:r>
              <a:rPr lang="en-US" altLang="en-US" b="1" smtClean="0"/>
              <a:t>direct access files </a:t>
            </a:r>
            <a:r>
              <a:rPr lang="en-US" altLang="en-US" smtClean="0"/>
              <a:t>or </a:t>
            </a:r>
            <a:r>
              <a:rPr lang="en-US" altLang="en-US" b="1" smtClean="0"/>
              <a:t>instant access files</a:t>
            </a:r>
          </a:p>
          <a:p>
            <a:pPr eaLnBrk="1" hangingPunct="1"/>
            <a:r>
              <a:rPr lang="en-US" altLang="en-US" b="1" smtClean="0"/>
              <a:t>File channel </a:t>
            </a:r>
            <a:r>
              <a:rPr lang="en-US" altLang="en-US" smtClean="0"/>
              <a:t>object</a:t>
            </a:r>
          </a:p>
          <a:p>
            <a:pPr lvl="1" eaLnBrk="1" hangingPunct="1"/>
            <a:r>
              <a:rPr lang="en-US" altLang="en-US" smtClean="0"/>
              <a:t>An avenue for reading and writing a file</a:t>
            </a:r>
          </a:p>
          <a:p>
            <a:pPr lvl="1" eaLnBrk="1" hangingPunct="1"/>
            <a:r>
              <a:rPr lang="en-US" altLang="en-US" smtClean="0"/>
              <a:t>You can search for a specific file location (</a:t>
            </a:r>
            <a:r>
              <a:rPr lang="en-US" altLang="en-US" b="1" smtClean="0"/>
              <a:t>seekable</a:t>
            </a:r>
            <a:r>
              <a:rPr lang="en-US" altLang="en-US" smtClean="0"/>
              <a:t>), and operations can start at any specified position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ByteBuffer wrap()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Encompasses (</a:t>
            </a:r>
            <a:r>
              <a:rPr lang="en-US" altLang="en-US" b="1" smtClean="0"/>
              <a:t>wraps</a:t>
            </a:r>
            <a:r>
              <a:rPr lang="en-US" altLang="en-US" smtClean="0"/>
              <a:t>) an array of bytes into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ByteBuffer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About Random Access Files (2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31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140">
                  <a:extLst>
                    <a:ext uri="{9D8B030D-6E8A-4147-A177-3AD203B41FA5}">
                      <a16:colId xmlns="" xmlns:a16="http://schemas.microsoft.com/office/drawing/2014/main" val="3722693784"/>
                    </a:ext>
                  </a:extLst>
                </a:gridCol>
                <a:gridCol w="4787460">
                  <a:extLst>
                    <a:ext uri="{9D8B030D-6E8A-4147-A177-3AD203B41FA5}">
                      <a16:colId xmlns="" xmlns:a16="http://schemas.microsoft.com/office/drawing/2014/main" val="3316777605"/>
                    </a:ext>
                  </a:extLst>
                </a:gridCol>
              </a:tblGrid>
              <a:tr h="6401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Table 13-7 Selected </a:t>
                      </a:r>
                      <a:r>
                        <a:rPr lang="en-US" sz="1800" dirty="0" err="1" smtClean="0"/>
                        <a:t>FileChannel</a:t>
                      </a:r>
                      <a:r>
                        <a:rPr lang="en-US" sz="1800" dirty="0" smtClean="0"/>
                        <a:t> methods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2011197530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FileChannel</a:t>
                      </a:r>
                      <a:r>
                        <a:rPr lang="en-US" sz="1800" b="1" dirty="0" smtClean="0"/>
                        <a:t> Method</a:t>
                      </a:r>
                      <a:endParaRPr lang="en-US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Description</a:t>
                      </a:r>
                      <a:endParaRPr lang="en-US" sz="1800" b="1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2221758071"/>
                  </a:ext>
                </a:extLst>
              </a:tr>
              <a:tr h="64012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FileChannel</a:t>
                      </a:r>
                      <a:r>
                        <a:rPr lang="en-US" sz="1800" dirty="0" smtClean="0"/>
                        <a:t> open(Path file,</a:t>
                      </a:r>
                    </a:p>
                    <a:p>
                      <a:r>
                        <a:rPr lang="en-US" sz="1800" dirty="0" smtClean="0"/>
                        <a:t>      </a:t>
                      </a:r>
                      <a:r>
                        <a:rPr lang="en-US" sz="1800" dirty="0" err="1" smtClean="0"/>
                        <a:t>OpenOption</a:t>
                      </a:r>
                      <a:r>
                        <a:rPr lang="en-US" sz="1800" dirty="0" smtClean="0"/>
                        <a:t>... options)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Opens or creates a file, returning a file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channel to access the file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706955731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position()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channel’s file position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3482389000"/>
                  </a:ext>
                </a:extLst>
              </a:tr>
              <a:tr h="64012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FileChannel</a:t>
                      </a:r>
                      <a:r>
                        <a:rPr lang="en-US" sz="1800" dirty="0" smtClean="0"/>
                        <a:t> position(long </a:t>
                      </a:r>
                      <a:r>
                        <a:rPr lang="en-US" sz="1800" dirty="0" err="1" smtClean="0"/>
                        <a:t>newPosition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Sets the channel’s file position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4108877064"/>
                  </a:ext>
                </a:extLst>
              </a:tr>
              <a:tr h="64012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read(</a:t>
                      </a:r>
                      <a:r>
                        <a:rPr lang="en-US" sz="1800" dirty="0" err="1" smtClean="0"/>
                        <a:t>ByteBuffer</a:t>
                      </a:r>
                      <a:r>
                        <a:rPr lang="en-US" sz="1800" dirty="0" smtClean="0"/>
                        <a:t> buffer)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Reads a sequence of bytes from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channel into the buffer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1085833107"/>
                  </a:ext>
                </a:extLst>
              </a:tr>
              <a:tr h="3708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size()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the size of the channel’s file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3515204066"/>
                  </a:ext>
                </a:extLst>
              </a:tr>
              <a:tr h="64012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write(</a:t>
                      </a:r>
                      <a:r>
                        <a:rPr lang="en-US" sz="1800" dirty="0" err="1" smtClean="0"/>
                        <a:t>ByteBuffer</a:t>
                      </a:r>
                      <a:r>
                        <a:rPr lang="en-US" sz="1800" dirty="0" smtClean="0"/>
                        <a:t> buffer)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Writes a sequence of bytes to the channel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from the buffer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="" xmlns:a16="http://schemas.microsoft.com/office/drawing/2014/main" val="1632985011"/>
                  </a:ext>
                </a:extLst>
              </a:tr>
            </a:tbl>
          </a:graphicData>
        </a:graphic>
      </p:graphicFrame>
      <p:sp>
        <p:nvSpPr>
          <p:cNvPr id="778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About Random Access Files (3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28: The RandomAccessTest class (continues)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7" y="2057400"/>
            <a:ext cx="6749367" cy="3490912"/>
          </a:xfrm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r>
              <a:rPr lang="en-US" altLang="en-US" dirty="0" smtClean="0"/>
              <a:t>Learning About Random Access Files (4 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r>
              <a:rPr lang="en-US" altLang="en-US" dirty="0" smtClean="0"/>
              <a:t>Learning About Random Access Files </a:t>
            </a:r>
            <a:r>
              <a:rPr lang="en-US" altLang="en-US" dirty="0" smtClean="0"/>
              <a:t>(5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5)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Content Placeholder 4" descr="Figure 13-28: The RandomAccessTest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85" y="1600200"/>
            <a:ext cx="5918630" cy="4423775"/>
          </a:xfrm>
        </p:spPr>
      </p:pic>
    </p:spTree>
    <p:extLst>
      <p:ext uri="{BB962C8B-B14F-4D97-AF65-F5344CB8AC3E}">
        <p14:creationId xmlns:p14="http://schemas.microsoft.com/office/powerpoint/2010/main" val="31363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19437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Permanent storage devices</a:t>
            </a:r>
          </a:p>
          <a:p>
            <a:pPr lvl="1" eaLnBrk="1" hangingPunct="1"/>
            <a:r>
              <a:rPr lang="en-US" altLang="en-US" smtClean="0"/>
              <a:t>Hard disks</a:t>
            </a:r>
          </a:p>
          <a:p>
            <a:pPr lvl="1" eaLnBrk="1" hangingPunct="1"/>
            <a:r>
              <a:rPr lang="en-US" altLang="en-US" smtClean="0"/>
              <a:t>Zip disks</a:t>
            </a:r>
          </a:p>
          <a:p>
            <a:pPr lvl="1" eaLnBrk="1" hangingPunct="1"/>
            <a:r>
              <a:rPr lang="en-US" altLang="en-US" smtClean="0"/>
              <a:t>USB drives</a:t>
            </a:r>
          </a:p>
          <a:p>
            <a:pPr lvl="1" eaLnBrk="1" hangingPunct="1"/>
            <a:r>
              <a:rPr lang="en-US" altLang="en-US" smtClean="0"/>
              <a:t>Reels or cassettes of magnetic tape</a:t>
            </a:r>
          </a:p>
          <a:p>
            <a:pPr lvl="1" eaLnBrk="1" hangingPunct="1"/>
            <a:r>
              <a:rPr lang="en-US" altLang="en-US" smtClean="0"/>
              <a:t>Compact discs</a:t>
            </a:r>
          </a:p>
          <a:p>
            <a:pPr eaLnBrk="1" hangingPunct="1"/>
            <a:r>
              <a:rPr lang="en-US" altLang="en-US" smtClean="0"/>
              <a:t>Categories of files by the way they store data</a:t>
            </a:r>
          </a:p>
          <a:p>
            <a:pPr lvl="1" eaLnBrk="1" hangingPunct="1"/>
            <a:r>
              <a:rPr lang="en-US" altLang="en-US" b="1" smtClean="0"/>
              <a:t>Text files</a:t>
            </a:r>
          </a:p>
          <a:p>
            <a:pPr lvl="1" eaLnBrk="1" hangingPunct="1"/>
            <a:r>
              <a:rPr lang="en-US" altLang="en-US" b="1" smtClean="0"/>
              <a:t>Binary files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Understanding Computer Files (2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Access a particular record</a:t>
            </a:r>
          </a:p>
          <a:p>
            <a:pPr lvl="1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fc.position((n-1) * 50);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Place records into the file based on a key field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Key field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A field that makes a record unique from all others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9538"/>
            <a:ext cx="8026400" cy="889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Writing Records to a Random Access Data File (1 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762000" y="107950"/>
            <a:ext cx="8026400" cy="893763"/>
          </a:xfrm>
        </p:spPr>
        <p:txBody>
          <a:bodyPr/>
          <a:lstStyle/>
          <a:p>
            <a:r>
              <a:rPr lang="en-US" altLang="en-US" dirty="0" smtClean="0"/>
              <a:t>Writing Records to a Random Access Data File (2 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Content Placeholder 2" descr="Figure 13-30: The CreateEmptyEmployeesFile class (continues)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4" y="2667000"/>
            <a:ext cx="7185812" cy="152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762000" y="107950"/>
            <a:ext cx="8026400" cy="893763"/>
          </a:xfrm>
        </p:spPr>
        <p:txBody>
          <a:bodyPr/>
          <a:lstStyle/>
          <a:p>
            <a:r>
              <a:rPr lang="en-US" altLang="en-US" dirty="0" smtClean="0"/>
              <a:t>Writing Records to a Random Access Data File </a:t>
            </a:r>
            <a:r>
              <a:rPr lang="en-US" altLang="en-US" dirty="0" smtClean="0"/>
              <a:t>(3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4" name="Content Placeholder 3" descr="Figure 13-30: The CreateEmptyEmployeesFile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00200"/>
            <a:ext cx="4953000" cy="4387370"/>
          </a:xfrm>
        </p:spPr>
      </p:pic>
    </p:spTree>
    <p:extLst>
      <p:ext uri="{BB962C8B-B14F-4D97-AF65-F5344CB8AC3E}">
        <p14:creationId xmlns:p14="http://schemas.microsoft.com/office/powerpoint/2010/main" val="10258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process a random access file either sequentially or randomly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Reading Records from a Random Access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ReadEmployeesSequentially</a:t>
            </a:r>
            <a:r>
              <a:rPr lang="en-US" altLang="en-US" smtClean="0"/>
              <a:t> application</a:t>
            </a:r>
          </a:p>
          <a:p>
            <a:pPr lvl="1" eaLnBrk="1" hangingPunct="1"/>
            <a:r>
              <a:rPr lang="en-US" altLang="en-US" smtClean="0"/>
              <a:t>Reads through 1,000-record RandomEmployees.txt file sequentially in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 (shaded)</a:t>
            </a:r>
          </a:p>
          <a:p>
            <a:pPr lvl="1" eaLnBrk="1" hangingPunct="1"/>
            <a:r>
              <a:rPr lang="en-US" altLang="en-US" smtClean="0"/>
              <a:t>When ID number value is 0:</a:t>
            </a:r>
          </a:p>
          <a:p>
            <a:pPr lvl="2" eaLnBrk="1" hangingPunct="1"/>
            <a:r>
              <a:rPr lang="en-US" altLang="en-US" smtClean="0"/>
              <a:t>No user-entered records are stored at that point</a:t>
            </a:r>
          </a:p>
          <a:p>
            <a:pPr lvl="2" eaLnBrk="1" hangingPunct="1"/>
            <a:r>
              <a:rPr lang="en-US" altLang="en-US" smtClean="0"/>
              <a:t>The application does not bother to print it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a Random Access File Sequentially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display records in order based on the key field, you do not need to create a random access file and waste unneeded storage</a:t>
            </a:r>
          </a:p>
          <a:p>
            <a:pPr lvl="1" eaLnBrk="1" hangingPunct="1"/>
            <a:r>
              <a:rPr lang="en-US" altLang="en-US" smtClean="0"/>
              <a:t>Instead, sort the records</a:t>
            </a:r>
          </a:p>
          <a:p>
            <a:pPr eaLnBrk="1" hangingPunct="1"/>
            <a:r>
              <a:rPr lang="en-US" altLang="en-US" smtClean="0"/>
              <a:t>By using a random access file, you retrieve specific record from the file directly without reading through other records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9538"/>
            <a:ext cx="8026400" cy="889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a Random Access File Randomly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13-39: The ReadEmployeesRandomly clas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295400"/>
            <a:ext cx="3276600" cy="4690192"/>
          </a:xfrm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762000" y="107950"/>
            <a:ext cx="8026400" cy="893763"/>
          </a:xfrm>
        </p:spPr>
        <p:txBody>
          <a:bodyPr/>
          <a:lstStyle/>
          <a:p>
            <a:r>
              <a:rPr lang="en-US" altLang="en-US" smtClean="0"/>
              <a:t>Accessing a Random Access File Randomly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forget that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name might be relative and that you might need to make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absolute before accessing it</a:t>
            </a:r>
          </a:p>
          <a:p>
            <a:pPr eaLnBrk="1" hangingPunct="1"/>
            <a:r>
              <a:rPr lang="en-US" altLang="en-US" smtClean="0"/>
              <a:t>Don’t forget that the backslash character starts the escape sequence in Java</a:t>
            </a:r>
          </a:p>
          <a:p>
            <a:pPr lvl="1" eaLnBrk="1" hangingPunct="1"/>
            <a:r>
              <a:rPr lang="en-US" altLang="en-US" smtClean="0"/>
              <a:t>You must use two backslashes in a string that describes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in the DOS operating system</a:t>
            </a:r>
          </a:p>
        </p:txBody>
      </p:sp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564062"/>
          </a:xfrm>
        </p:spPr>
        <p:txBody>
          <a:bodyPr/>
          <a:lstStyle/>
          <a:p>
            <a:pPr eaLnBrk="1" hangingPunct="1"/>
            <a:r>
              <a:rPr lang="en-US" altLang="en-US" smtClean="0"/>
              <a:t>Two types of storage</a:t>
            </a:r>
          </a:p>
          <a:p>
            <a:pPr lvl="1" eaLnBrk="1" hangingPunct="1"/>
            <a:r>
              <a:rPr lang="en-US" altLang="en-US" smtClean="0"/>
              <a:t>Temporary (volatile)</a:t>
            </a:r>
          </a:p>
          <a:p>
            <a:pPr lvl="1" eaLnBrk="1" hangingPunct="1"/>
            <a:r>
              <a:rPr lang="en-US" altLang="en-US" smtClean="0"/>
              <a:t>Permanent (nonvolatile)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class helps gather information about files</a:t>
            </a:r>
          </a:p>
          <a:p>
            <a:pPr eaLnBrk="1" hangingPunct="1"/>
            <a:r>
              <a:rPr lang="en-US" altLang="en-US" smtClean="0"/>
              <a:t>Files </a:t>
            </a:r>
          </a:p>
          <a:p>
            <a:pPr lvl="1" eaLnBrk="1" hangingPunct="1"/>
            <a:r>
              <a:rPr lang="en-US" altLang="en-US" smtClean="0"/>
              <a:t>Objects stored on nonvolatile, permanent storage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Gather file information</a:t>
            </a:r>
          </a:p>
          <a:p>
            <a:pPr eaLnBrk="1" hangingPunct="1"/>
            <a:r>
              <a:rPr lang="en-US" altLang="en-US" smtClean="0"/>
              <a:t>Java views file as a series of bytes</a:t>
            </a:r>
          </a:p>
          <a:p>
            <a:pPr lvl="1" eaLnBrk="1" hangingPunct="1"/>
            <a:r>
              <a:rPr lang="en-US" altLang="en-US" smtClean="0"/>
              <a:t>Views a stream as an object through which input and output data flows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Accomplishes formatted output 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09867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altLang="en-US" smtClean="0"/>
              <a:t> objects </a:t>
            </a:r>
          </a:p>
          <a:p>
            <a:pPr lvl="1" eaLnBrk="1" hangingPunct="1"/>
            <a:r>
              <a:rPr lang="en-US" altLang="en-US" smtClean="0"/>
              <a:t>Read binary data from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InputStream</a:t>
            </a:r>
          </a:p>
          <a:p>
            <a:pPr eaLnBrk="1" hangingPunct="1"/>
            <a:r>
              <a:rPr lang="en-US" altLang="en-US" smtClean="0"/>
              <a:t>Random access files</a:t>
            </a:r>
          </a:p>
          <a:p>
            <a:pPr lvl="1" eaLnBrk="1" hangingPunct="1"/>
            <a:r>
              <a:rPr lang="en-US" altLang="en-US" smtClean="0"/>
              <a:t>Records can be located in any order</a:t>
            </a:r>
          </a:p>
          <a:p>
            <a:pPr lvl="1" eaLnBrk="1" hangingPunct="1"/>
            <a:r>
              <a:rPr lang="en-US" altLang="en-US" smtClean="0"/>
              <a:t>Use a key field to distinguish each record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RandomAccessFile</a:t>
            </a:r>
            <a:r>
              <a:rPr lang="en-US" altLang="en-US" smtClean="0"/>
              <a:t> class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files</a:t>
            </a:r>
          </a:p>
          <a:p>
            <a:pPr lvl="1" eaLnBrk="1" hangingPunct="1"/>
            <a:r>
              <a:rPr lang="en-US" altLang="en-US" smtClean="0"/>
              <a:t>Contain facts and figures</a:t>
            </a:r>
          </a:p>
          <a:p>
            <a:pPr eaLnBrk="1" hangingPunct="1"/>
            <a:r>
              <a:rPr lang="en-US" altLang="en-US" b="1" smtClean="0"/>
              <a:t>Program files </a:t>
            </a:r>
            <a:r>
              <a:rPr lang="en-US" altLang="en-US" smtClean="0"/>
              <a:t>or </a:t>
            </a:r>
            <a:r>
              <a:rPr lang="en-US" altLang="en-US" b="1" smtClean="0"/>
              <a:t>application files </a:t>
            </a:r>
          </a:p>
          <a:p>
            <a:pPr lvl="1" eaLnBrk="1" hangingPunct="1"/>
            <a:r>
              <a:rPr lang="en-US" altLang="en-US" smtClean="0"/>
              <a:t>Store software instructions</a:t>
            </a:r>
          </a:p>
          <a:p>
            <a:pPr eaLnBrk="1" hangingPunct="1"/>
            <a:r>
              <a:rPr lang="en-US" altLang="en-US" b="1" smtClean="0"/>
              <a:t>Root directory</a:t>
            </a:r>
          </a:p>
          <a:p>
            <a:pPr eaLnBrk="1" hangingPunct="1"/>
            <a:r>
              <a:rPr lang="en-US" altLang="en-US" b="1" smtClean="0"/>
              <a:t>Folders</a:t>
            </a:r>
            <a:r>
              <a:rPr lang="en-US" altLang="en-US" smtClean="0"/>
              <a:t> or </a:t>
            </a:r>
            <a:r>
              <a:rPr lang="en-US" altLang="en-US" b="1" smtClean="0"/>
              <a:t>directories</a:t>
            </a:r>
          </a:p>
          <a:p>
            <a:pPr eaLnBrk="1" hangingPunct="1"/>
            <a:r>
              <a:rPr lang="en-US" altLang="en-US" b="1" smtClean="0"/>
              <a:t>Path</a:t>
            </a:r>
          </a:p>
          <a:p>
            <a:pPr lvl="1" eaLnBrk="1" hangingPunct="1"/>
            <a:r>
              <a:rPr lang="en-US" altLang="en-US" smtClean="0"/>
              <a:t>A complete list of disk drive plus the hierarchy of directories in which a file resides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Understanding Computer Files (3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work with stored files in an application, you perform the following tasks:</a:t>
            </a:r>
          </a:p>
          <a:p>
            <a:pPr lvl="1" eaLnBrk="1" hangingPunct="1"/>
            <a:r>
              <a:rPr lang="en-US" altLang="en-US" smtClean="0"/>
              <a:t>Determine whether and where a path or file exists</a:t>
            </a:r>
          </a:p>
          <a:p>
            <a:pPr lvl="1" eaLnBrk="1" hangingPunct="1"/>
            <a:r>
              <a:rPr lang="en-US" altLang="en-US" smtClean="0"/>
              <a:t>Open a file</a:t>
            </a:r>
          </a:p>
          <a:p>
            <a:pPr lvl="1" eaLnBrk="1" hangingPunct="1"/>
            <a:r>
              <a:rPr lang="en-US" altLang="en-US" smtClean="0"/>
              <a:t>Write information to a file</a:t>
            </a:r>
          </a:p>
          <a:p>
            <a:pPr lvl="1" eaLnBrk="1" hangingPunct="1"/>
            <a:r>
              <a:rPr lang="en-US" altLang="en-US" smtClean="0"/>
              <a:t>Read data from a file</a:t>
            </a:r>
          </a:p>
          <a:p>
            <a:pPr lvl="1" eaLnBrk="1" hangingPunct="1"/>
            <a:r>
              <a:rPr lang="en-US" altLang="en-US" smtClean="0"/>
              <a:t>Close a file</a:t>
            </a:r>
          </a:p>
          <a:p>
            <a:pPr lvl="1" eaLnBrk="1" hangingPunct="1"/>
            <a:r>
              <a:rPr lang="en-US" altLang="en-US" smtClean="0"/>
              <a:t>Delete a file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0200"/>
            <a:ext cx="8026400" cy="449263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Understanding Computer Files (4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b="1" smtClean="0"/>
              <a:t> class </a:t>
            </a:r>
          </a:p>
          <a:p>
            <a:pPr lvl="1" eaLnBrk="1" hangingPunct="1"/>
            <a:r>
              <a:rPr lang="en-US" altLang="en-US" smtClean="0"/>
              <a:t>Use it to create objects that contain information about files or directories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b="1" smtClean="0"/>
              <a:t> class</a:t>
            </a:r>
          </a:p>
          <a:p>
            <a:pPr lvl="1" eaLnBrk="1" hangingPunct="1"/>
            <a:r>
              <a:rPr lang="en-US" altLang="en-US" smtClean="0"/>
              <a:t>Use it to perform operations on files and directories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java.nio.file</a:t>
            </a:r>
            <a:r>
              <a:rPr lang="en-US" altLang="en-US" smtClean="0"/>
              <a:t> package</a:t>
            </a:r>
          </a:p>
          <a:p>
            <a:pPr lvl="1" eaLnBrk="1" hangingPunct="1"/>
            <a:r>
              <a:rPr lang="en-US" altLang="en-US" smtClean="0"/>
              <a:t>Include it to use both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smtClean="0"/>
              <a:t> classes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altLang="en-US" smtClean="0"/>
              <a:t>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5447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First, </a:t>
            </a:r>
            <a:r>
              <a:rPr lang="en-US" dirty="0"/>
              <a:t>determine the default file system on the host computer</a:t>
            </a:r>
            <a:endParaRPr lang="en-US" b="1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FileSystem fs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FileSystems.getDefault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742950" lvl="1" indent="-285750" eaLnBrk="1" hangingPunct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FileSystems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contains </a:t>
            </a:r>
            <a:r>
              <a:rPr lang="en-US" b="1" dirty="0" smtClean="0">
                <a:cs typeface="Courier New" pitchFamily="49" charset="0"/>
              </a:rPr>
              <a:t>factory methods </a:t>
            </a:r>
            <a:r>
              <a:rPr lang="en-US" dirty="0" smtClean="0">
                <a:cs typeface="Courier New" pitchFamily="49" charset="0"/>
              </a:rPr>
              <a:t>for object creation</a:t>
            </a:r>
            <a:endParaRPr lang="en-US" dirty="0" smtClean="0"/>
          </a:p>
          <a:p>
            <a:pPr eaLnBrk="1" hangingPunct="1">
              <a:buFont typeface="Arial" panose="020B0604020202020204" pitchFamily="34" charset="0"/>
              <a:buChar char="–"/>
              <a:defRPr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getPath()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Path path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fs.getPath ("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C:\\Java\\Chapter.13\\Data.txt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 typeface="Arial" panose="020B0604020202020204" pitchFamily="34" charset="0"/>
              <a:buChar char="–"/>
              <a:defRPr/>
            </a:pPr>
            <a:r>
              <a:rPr lang="en-US" dirty="0"/>
              <a:t>Every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either </a:t>
            </a:r>
            <a:r>
              <a:rPr lang="en-US" dirty="0" smtClean="0"/>
              <a:t>an </a:t>
            </a:r>
            <a:r>
              <a:rPr lang="en-US" b="1" dirty="0" smtClean="0"/>
              <a:t>absolute path </a:t>
            </a:r>
            <a:r>
              <a:rPr lang="en-US" dirty="0" smtClean="0"/>
              <a:t>or a </a:t>
            </a:r>
            <a:r>
              <a:rPr lang="en-US" b="1" dirty="0" smtClean="0"/>
              <a:t>relative</a:t>
            </a:r>
            <a:r>
              <a:rPr lang="en-US" dirty="0" smtClean="0"/>
              <a:t> </a:t>
            </a:r>
            <a:r>
              <a:rPr lang="en-US" b="1" dirty="0" smtClean="0"/>
              <a:t>path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a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373063" y="2133600"/>
          <a:ext cx="8415337" cy="284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875">
                  <a:extLst>
                    <a:ext uri="{9D8B030D-6E8A-4147-A177-3AD203B41FA5}">
                      <a16:colId xmlns="" xmlns:a16="http://schemas.microsoft.com/office/drawing/2014/main" val="1516778625"/>
                    </a:ext>
                  </a:extLst>
                </a:gridCol>
                <a:gridCol w="5351462">
                  <a:extLst>
                    <a:ext uri="{9D8B030D-6E8A-4147-A177-3AD203B41FA5}">
                      <a16:colId xmlns="" xmlns:a16="http://schemas.microsoft.com/office/drawing/2014/main" val="2756603549"/>
                    </a:ext>
                  </a:extLst>
                </a:gridCol>
              </a:tblGrid>
              <a:tr h="37077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Table 13-1 Selected class methods</a:t>
                      </a:r>
                      <a:endParaRPr lang="en-US" sz="16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150717449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Method</a:t>
                      </a:r>
                      <a:endParaRPr lang="en-US" sz="16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3473747138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String representation of the Path, eliminating double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backslashes</a:t>
                      </a:r>
                      <a:endParaRPr lang="en-US" sz="16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3478417094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</a:t>
                      </a:r>
                      <a:r>
                        <a:rPr lang="en-US" sz="1600" dirty="0" err="1" smtClean="0"/>
                        <a:t>getFileName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file or directory denoted by this Path; this is the last item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the sequence of name elements</a:t>
                      </a:r>
                      <a:endParaRPr lang="en-US" sz="16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205773618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getNameCount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number of name elements in the Path</a:t>
                      </a:r>
                      <a:endParaRPr lang="en-US" sz="16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314552569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</a:t>
                      </a:r>
                      <a:r>
                        <a:rPr lang="en-US" sz="1600" dirty="0" err="1" smtClean="0"/>
                        <a:t>getName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name in the position of the Path specified by the integer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="" xmlns:a16="http://schemas.microsoft.com/office/drawing/2014/main" val="3758888147"/>
                  </a:ext>
                </a:extLst>
              </a:tr>
            </a:tbl>
          </a:graphicData>
        </a:graphic>
      </p:graphicFrame>
      <p:sp>
        <p:nvSpPr>
          <p:cNvPr id="51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1788"/>
            <a:ext cx="8026400" cy="444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Retrieving Information About a Path (1 of </a:t>
            </a:r>
            <a:r>
              <a:rPr lang="en-US" altLang="en-US" dirty="0" smtClean="0"/>
              <a:t>3)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4186</Words>
  <Application>Microsoft Office PowerPoint</Application>
  <PresentationFormat>On-screen Show (4:3)</PresentationFormat>
  <Paragraphs>342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Farrell_Java</vt:lpstr>
      <vt:lpstr>1_Farrell_PLD</vt:lpstr>
      <vt:lpstr>Office Theme</vt:lpstr>
      <vt:lpstr>1_Office Theme</vt:lpstr>
      <vt:lpstr>Java Programming, 9e   Chapter 13  </vt:lpstr>
      <vt:lpstr>Objectives</vt:lpstr>
      <vt:lpstr>Understanding Computer Files (1 of 4)</vt:lpstr>
      <vt:lpstr>Understanding Computer Files (2 of 4)</vt:lpstr>
      <vt:lpstr>Understanding Computer Files (3 of 4)</vt:lpstr>
      <vt:lpstr>Understanding Computer Files (4 of 4)</vt:lpstr>
      <vt:lpstr>Using the Path and Files Classes</vt:lpstr>
      <vt:lpstr>Creating a Path</vt:lpstr>
      <vt:lpstr>Retrieving Information About a Path (1 of 3)</vt:lpstr>
      <vt:lpstr>Retrieving Information About a Path (2 of 3)</vt:lpstr>
      <vt:lpstr>Retrieving Information About a Path (3 of 3)</vt:lpstr>
      <vt:lpstr>Converting a Relative Path to an Absolute One</vt:lpstr>
      <vt:lpstr>Checking File Accessibility</vt:lpstr>
      <vt:lpstr>Deleting a Path</vt:lpstr>
      <vt:lpstr>Determining File Attributes</vt:lpstr>
      <vt:lpstr>File Organization, Streams, and Buffers (1 of 5)</vt:lpstr>
      <vt:lpstr>File Organization, Streams, and Buffers (2 of 5)</vt:lpstr>
      <vt:lpstr>File Organization, Streams, and Buffers (3 of 5)</vt:lpstr>
      <vt:lpstr>File Organization, Streams, and Buffers (4 of 5)</vt:lpstr>
      <vt:lpstr>File Organization, Streams, and Buffers (5 of 5)</vt:lpstr>
      <vt:lpstr>Using Java’s IO Classes (1 of 3)</vt:lpstr>
      <vt:lpstr>Using Java’s IO Classes (2 of 3)</vt:lpstr>
      <vt:lpstr>Using Java’s IO Classes (3 of 3)</vt:lpstr>
      <vt:lpstr>Writing to a File (1 of 3)</vt:lpstr>
      <vt:lpstr>Writing to a File (2 of 3)</vt:lpstr>
      <vt:lpstr>Writing to a File (3 of 3)</vt:lpstr>
      <vt:lpstr>Reading from a File (1 of 3)</vt:lpstr>
      <vt:lpstr>Reading from a File (2 of 3)</vt:lpstr>
      <vt:lpstr>Reading from a File (3 of 3)</vt:lpstr>
      <vt:lpstr>Creating and Using Sequential Data Files (1 of 5)</vt:lpstr>
      <vt:lpstr>Creating and Using Sequential Data Files (2 of 5)</vt:lpstr>
      <vt:lpstr>Creating and Using Sequential Data Files (3 of 5)</vt:lpstr>
      <vt:lpstr>Creating and Using Sequential Data Files (4 of 5)</vt:lpstr>
      <vt:lpstr>Creating and Using Sequential Data Files (5 of 5)</vt:lpstr>
      <vt:lpstr>Learning About Random Access Files (1 of 5)</vt:lpstr>
      <vt:lpstr>Learning About Random Access Files (2 of 5)</vt:lpstr>
      <vt:lpstr>Learning About Random Access Files (3 of 5)</vt:lpstr>
      <vt:lpstr>Learning About Random Access Files (4 of 5)</vt:lpstr>
      <vt:lpstr>Learning About Random Access Files (5 of 5)</vt:lpstr>
      <vt:lpstr>Writing Records to a Random Access Data File (1 of 3)</vt:lpstr>
      <vt:lpstr>Writing Records to a Random Access Data File (2 of 3)</vt:lpstr>
      <vt:lpstr>Writing Records to a Random Access Data File (3 of 3)</vt:lpstr>
      <vt:lpstr>Reading Records from a Random Access File</vt:lpstr>
      <vt:lpstr>Accessing a Random Access File Sequentially</vt:lpstr>
      <vt:lpstr>Accessing a Random Access File Randomly (1 of 2)</vt:lpstr>
      <vt:lpstr>Accessing a Random Access File Randomly (2 of 2)</vt:lpstr>
      <vt:lpstr>Don’t Do It</vt:lpstr>
      <vt:lpstr>Summary (1 of 2)</vt:lpstr>
      <vt:lpstr>Summary (2 of 2)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/>
  <cp:lastModifiedBy/>
  <cp:revision>554</cp:revision>
  <dcterms:created xsi:type="dcterms:W3CDTF">2002-09-27T23:29:22Z</dcterms:created>
  <dcterms:modified xsi:type="dcterms:W3CDTF">2018-01-23T19:20:15Z</dcterms:modified>
</cp:coreProperties>
</file>