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4" r:id="rId4"/>
    <p:sldId id="257" r:id="rId5"/>
    <p:sldId id="258" r:id="rId6"/>
    <p:sldId id="259" r:id="rId7"/>
    <p:sldId id="275" r:id="rId8"/>
    <p:sldId id="260" r:id="rId9"/>
    <p:sldId id="266" r:id="rId10"/>
    <p:sldId id="261" r:id="rId11"/>
    <p:sldId id="263" r:id="rId12"/>
    <p:sldId id="262" r:id="rId13"/>
    <p:sldId id="264" r:id="rId14"/>
    <p:sldId id="265" r:id="rId15"/>
    <p:sldId id="267" r:id="rId16"/>
    <p:sldId id="268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1022-92E4-473C-8734-1E7CD2B7A784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0D04-494C-4AD0-8DB5-EAE049B90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56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1022-92E4-473C-8734-1E7CD2B7A784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0D04-494C-4AD0-8DB5-EAE049B90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43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1022-92E4-473C-8734-1E7CD2B7A784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0D04-494C-4AD0-8DB5-EAE049B90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35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1022-92E4-473C-8734-1E7CD2B7A784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0D04-494C-4AD0-8DB5-EAE049B90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92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1022-92E4-473C-8734-1E7CD2B7A784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0D04-494C-4AD0-8DB5-EAE049B90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03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1022-92E4-473C-8734-1E7CD2B7A784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0D04-494C-4AD0-8DB5-EAE049B90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86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1022-92E4-473C-8734-1E7CD2B7A784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0D04-494C-4AD0-8DB5-EAE049B90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84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1022-92E4-473C-8734-1E7CD2B7A784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0D04-494C-4AD0-8DB5-EAE049B90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62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1022-92E4-473C-8734-1E7CD2B7A784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0D04-494C-4AD0-8DB5-EAE049B90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01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1022-92E4-473C-8734-1E7CD2B7A784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0D04-494C-4AD0-8DB5-EAE049B90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39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1022-92E4-473C-8734-1E7CD2B7A784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0D04-494C-4AD0-8DB5-EAE049B90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63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91022-92E4-473C-8734-1E7CD2B7A784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E0D04-494C-4AD0-8DB5-EAE049B90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30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essential/io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Week </a:t>
            </a:r>
            <a:r>
              <a:rPr lang="en-GB" dirty="0"/>
              <a:t>9</a:t>
            </a:r>
            <a:r>
              <a:rPr lang="en-GB" dirty="0" smtClean="0"/>
              <a:t>, Lecture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Files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496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code for paths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289304" y="1690688"/>
            <a:ext cx="96286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i</a:t>
            </a:r>
            <a:r>
              <a:rPr lang="en-GB" b="1" dirty="0" smtClean="0">
                <a:latin typeface="Consolas" panose="020B0609020204030204" pitchFamily="49" charset="0"/>
              </a:rPr>
              <a:t>mport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java.nio.file</a:t>
            </a:r>
            <a:r>
              <a:rPr lang="en-GB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.*</a:t>
            </a:r>
            <a:r>
              <a:rPr lang="en-GB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</a:rPr>
              <a:t>p</a:t>
            </a:r>
            <a:r>
              <a:rPr lang="en-GB" b="1" dirty="0" smtClean="0">
                <a:latin typeface="Consolas" panose="020B0609020204030204" pitchFamily="49" charset="0"/>
              </a:rPr>
              <a:t>ublic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b="1" dirty="0" smtClean="0">
                <a:latin typeface="Consolas" panose="020B0609020204030204" pitchFamily="49" charset="0"/>
              </a:rPr>
              <a:t>class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latin typeface="Consolas" panose="020B0609020204030204" pitchFamily="49" charset="0"/>
              </a:rPr>
              <a:t>FileTest</a:t>
            </a:r>
            <a:r>
              <a:rPr lang="en-GB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b="1" dirty="0" smtClean="0">
                <a:latin typeface="Consolas" panose="020B0609020204030204" pitchFamily="49" charset="0"/>
              </a:rPr>
              <a:t>public</a:t>
            </a:r>
            <a:r>
              <a:rPr lang="en-GB" dirty="0" smtClean="0">
                <a:latin typeface="Consolas" panose="020B0609020204030204" pitchFamily="49" charset="0"/>
              </a:rPr>
              <a:t> static void main(String[] </a:t>
            </a:r>
            <a:r>
              <a:rPr lang="en-GB" dirty="0" err="1" smtClean="0">
                <a:latin typeface="Consolas" panose="020B0609020204030204" pitchFamily="49" charset="0"/>
              </a:rPr>
              <a:t>args</a:t>
            </a:r>
            <a:r>
              <a:rPr lang="en-GB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 String </a:t>
            </a:r>
            <a:r>
              <a:rPr lang="en-GB" dirty="0" err="1" smtClean="0">
                <a:latin typeface="Consolas" panose="020B0609020204030204" pitchFamily="49" charset="0"/>
              </a:rPr>
              <a:t>pathString</a:t>
            </a:r>
            <a:r>
              <a:rPr lang="en-GB" dirty="0" smtClean="0">
                <a:latin typeface="Consolas" panose="020B0609020204030204" pitchFamily="49" charset="0"/>
              </a:rPr>
              <a:t> = “C:\\Temp\\teaching\\Java\\data.txt”;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  </a:t>
            </a:r>
            <a:r>
              <a:rPr lang="en-GB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myPath</a:t>
            </a:r>
            <a:r>
              <a:rPr lang="en-GB" dirty="0" smtClean="0">
                <a:latin typeface="Consolas" panose="020B0609020204030204" pitchFamily="49" charset="0"/>
              </a:rPr>
              <a:t> = </a:t>
            </a:r>
            <a:r>
              <a:rPr lang="en-GB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Paths.get</a:t>
            </a:r>
            <a:r>
              <a:rPr lang="en-GB" dirty="0" smtClean="0">
                <a:latin typeface="Consolas" panose="020B0609020204030204" pitchFamily="49" charset="0"/>
              </a:rPr>
              <a:t>(</a:t>
            </a:r>
            <a:r>
              <a:rPr lang="en-GB" dirty="0" err="1" smtClean="0">
                <a:latin typeface="Consolas" panose="020B0609020204030204" pitchFamily="49" charset="0"/>
              </a:rPr>
              <a:t>pathString</a:t>
            </a:r>
            <a:r>
              <a:rPr lang="en-GB" dirty="0" smtClean="0">
                <a:latin typeface="Consolas" panose="020B0609020204030204" pitchFamily="49" charset="0"/>
              </a:rPr>
              <a:t>); // </a:t>
            </a:r>
            <a:r>
              <a:rPr lang="en-GB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make it into a Path object</a:t>
            </a:r>
            <a:endParaRPr lang="en-GB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    </a:t>
            </a:r>
            <a:r>
              <a:rPr lang="en-GB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easyPath</a:t>
            </a:r>
            <a:r>
              <a:rPr lang="en-GB" dirty="0" smtClean="0">
                <a:latin typeface="Consolas" panose="020B0609020204030204" pitchFamily="49" charset="0"/>
              </a:rPr>
              <a:t> = </a:t>
            </a:r>
            <a:r>
              <a:rPr lang="en-GB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Paths.get</a:t>
            </a:r>
            <a:r>
              <a:rPr lang="en-GB" dirty="0" smtClean="0">
                <a:latin typeface="Consolas" panose="020B0609020204030204" pitchFamily="49" charset="0"/>
              </a:rPr>
              <a:t>(“C:\\Temp”, “teaching”, “Java”, “data.txt”);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    // </a:t>
            </a:r>
            <a:r>
              <a:rPr lang="en-GB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Decomposing the path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  int count = </a:t>
            </a:r>
            <a:r>
              <a:rPr lang="en-GB" dirty="0" err="1" smtClean="0">
                <a:latin typeface="Consolas" panose="020B0609020204030204" pitchFamily="49" charset="0"/>
              </a:rPr>
              <a:t>myPath.</a:t>
            </a:r>
            <a:r>
              <a:rPr lang="en-GB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getNameCount</a:t>
            </a:r>
            <a:r>
              <a:rPr lang="en-GB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  </a:t>
            </a:r>
            <a:r>
              <a:rPr lang="en-GB" b="1" dirty="0" smtClean="0">
                <a:latin typeface="Consolas" panose="020B0609020204030204" pitchFamily="49" charset="0"/>
              </a:rPr>
              <a:t>for</a:t>
            </a:r>
            <a:r>
              <a:rPr lang="en-GB" dirty="0" smtClean="0">
                <a:latin typeface="Consolas" panose="020B0609020204030204" pitchFamily="49" charset="0"/>
              </a:rPr>
              <a:t> (int </a:t>
            </a:r>
            <a:r>
              <a:rPr lang="en-GB" dirty="0" err="1" smtClean="0">
                <a:latin typeface="Consolas" panose="020B0609020204030204" pitchFamily="49" charset="0"/>
              </a:rPr>
              <a:t>i</a:t>
            </a:r>
            <a:r>
              <a:rPr lang="en-GB" dirty="0" smtClean="0">
                <a:latin typeface="Consolas" panose="020B0609020204030204" pitchFamily="49" charset="0"/>
              </a:rPr>
              <a:t>=0; </a:t>
            </a:r>
            <a:r>
              <a:rPr lang="en-GB" dirty="0" err="1" smtClean="0">
                <a:latin typeface="Consolas" panose="020B0609020204030204" pitchFamily="49" charset="0"/>
              </a:rPr>
              <a:t>i</a:t>
            </a:r>
            <a:r>
              <a:rPr lang="en-GB" dirty="0" smtClean="0">
                <a:latin typeface="Consolas" panose="020B0609020204030204" pitchFamily="49" charset="0"/>
              </a:rPr>
              <a:t> &lt; count; </a:t>
            </a:r>
            <a:r>
              <a:rPr lang="en-GB" dirty="0" err="1" smtClean="0">
                <a:latin typeface="Consolas" panose="020B0609020204030204" pitchFamily="49" charset="0"/>
              </a:rPr>
              <a:t>i</a:t>
            </a:r>
            <a:r>
              <a:rPr lang="en-GB" dirty="0" smtClean="0">
                <a:latin typeface="Consolas" panose="020B0609020204030204" pitchFamily="49" charset="0"/>
              </a:rPr>
              <a:t>++)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     System.out.println(</a:t>
            </a:r>
            <a:r>
              <a:rPr lang="en-GB" dirty="0" err="1" smtClean="0">
                <a:latin typeface="Consolas" panose="020B0609020204030204" pitchFamily="49" charset="0"/>
              </a:rPr>
              <a:t>myPath.</a:t>
            </a:r>
            <a:r>
              <a:rPr lang="en-GB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getName</a:t>
            </a:r>
            <a:r>
              <a:rPr lang="en-GB" dirty="0" smtClean="0">
                <a:latin typeface="Consolas" panose="020B0609020204030204" pitchFamily="49" charset="0"/>
              </a:rPr>
              <a:t>(</a:t>
            </a:r>
            <a:r>
              <a:rPr lang="en-GB" dirty="0" err="1" smtClean="0">
                <a:latin typeface="Consolas" panose="020B0609020204030204" pitchFamily="49" charset="0"/>
              </a:rPr>
              <a:t>i</a:t>
            </a:r>
            <a:r>
              <a:rPr lang="en-GB" dirty="0" smtClean="0">
                <a:latin typeface="Consolas" panose="020B0609020204030204" pitchFamily="49" charset="0"/>
              </a:rPr>
              <a:t>));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  // </a:t>
            </a:r>
            <a:r>
              <a:rPr lang="en-GB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should print</a:t>
            </a:r>
            <a:r>
              <a:rPr lang="en-GB" dirty="0" smtClean="0">
                <a:latin typeface="Consolas" panose="020B0609020204030204" pitchFamily="49" charset="0"/>
              </a:rPr>
              <a:t> Temp, teaching, Java </a:t>
            </a:r>
            <a:r>
              <a:rPr lang="en-GB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GB" dirty="0" smtClean="0">
                <a:latin typeface="Consolas" panose="020B0609020204030204" pitchFamily="49" charset="0"/>
              </a:rPr>
              <a:t> data.txt </a:t>
            </a:r>
            <a:r>
              <a:rPr lang="en-GB" sz="2000" i="1" dirty="0" smtClean="0"/>
              <a:t>on separate lines</a:t>
            </a:r>
            <a:r>
              <a:rPr lang="en-GB" dirty="0" smtClean="0">
                <a:latin typeface="Consolas" panose="020B0609020204030204" pitchFamily="49" charset="0"/>
              </a:rPr>
              <a:t>.</a:t>
            </a:r>
          </a:p>
          <a:p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  </a:t>
            </a:r>
            <a:r>
              <a:rPr lang="en-GB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GB" dirty="0" smtClean="0">
                <a:latin typeface="Consolas" panose="020B0609020204030204" pitchFamily="49" charset="0"/>
              </a:rPr>
              <a:t> directory = </a:t>
            </a:r>
            <a:r>
              <a:rPr lang="en-GB" dirty="0" err="1" smtClean="0">
                <a:latin typeface="Consolas" panose="020B0609020204030204" pitchFamily="49" charset="0"/>
              </a:rPr>
              <a:t>myPath.</a:t>
            </a:r>
            <a:r>
              <a:rPr lang="en-GB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subpath</a:t>
            </a:r>
            <a:r>
              <a:rPr lang="en-GB" dirty="0" smtClean="0">
                <a:latin typeface="Consolas" panose="020B0609020204030204" pitchFamily="49" charset="0"/>
              </a:rPr>
              <a:t>(0, count-1);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  System.out.println(directory); // </a:t>
            </a:r>
            <a:r>
              <a:rPr lang="en-GB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prints </a:t>
            </a:r>
            <a:r>
              <a:rPr lang="en-GB" dirty="0" smtClean="0">
                <a:latin typeface="Consolas" panose="020B0609020204030204" pitchFamily="49" charset="0"/>
              </a:rPr>
              <a:t>\Temp\teaching\Java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}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885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Operations on files</a:t>
            </a:r>
          </a:p>
          <a:p>
            <a:pPr lvl="1"/>
            <a:r>
              <a:rPr lang="en-GB" dirty="0" smtClean="0">
                <a:solidFill>
                  <a:srgbClr val="7030A0"/>
                </a:solidFill>
              </a:rPr>
              <a:t>Checking</a:t>
            </a:r>
            <a:r>
              <a:rPr lang="en-GB" dirty="0" smtClean="0"/>
              <a:t> if a file exists and is readable/writable</a:t>
            </a:r>
          </a:p>
          <a:p>
            <a:pPr lvl="1"/>
            <a:r>
              <a:rPr lang="en-GB" dirty="0" smtClean="0">
                <a:solidFill>
                  <a:srgbClr val="7030A0"/>
                </a:solidFill>
              </a:rPr>
              <a:t>Opening</a:t>
            </a:r>
            <a:r>
              <a:rPr lang="en-GB" dirty="0" smtClean="0"/>
              <a:t> file (before you actually do any I/O, usually automatic)</a:t>
            </a:r>
          </a:p>
          <a:p>
            <a:pPr lvl="1"/>
            <a:r>
              <a:rPr lang="en-GB" dirty="0" smtClean="0">
                <a:solidFill>
                  <a:srgbClr val="7030A0"/>
                </a:solidFill>
              </a:rPr>
              <a:t>Closing</a:t>
            </a:r>
            <a:r>
              <a:rPr lang="en-GB" dirty="0" smtClean="0"/>
              <a:t> file (after you finish the I/O)</a:t>
            </a:r>
          </a:p>
          <a:p>
            <a:pPr lvl="1"/>
            <a:r>
              <a:rPr lang="en-GB" dirty="0" smtClean="0">
                <a:solidFill>
                  <a:srgbClr val="7030A0"/>
                </a:solidFill>
              </a:rPr>
              <a:t>Sequential access </a:t>
            </a:r>
            <a:r>
              <a:rPr lang="en-GB" dirty="0" smtClean="0"/>
              <a:t>(read/write the data in sequence)</a:t>
            </a:r>
          </a:p>
          <a:p>
            <a:pPr lvl="1"/>
            <a:r>
              <a:rPr lang="en-GB" dirty="0" smtClean="0">
                <a:solidFill>
                  <a:srgbClr val="7030A0"/>
                </a:solidFill>
              </a:rPr>
              <a:t>Random access </a:t>
            </a:r>
            <a:r>
              <a:rPr lang="en-GB" dirty="0" smtClean="0"/>
              <a:t>(read/write arbitrary elements in the file)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1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Checking if a file exists</a:t>
            </a:r>
          </a:p>
          <a:p>
            <a:pPr marL="457200" lvl="1" indent="0">
              <a:buNone/>
            </a:pPr>
            <a:r>
              <a:rPr lang="en-GB" sz="2000" dirty="0" err="1" smtClean="0">
                <a:latin typeface="Consolas" panose="020B0609020204030204" pitchFamily="49" charset="0"/>
              </a:rPr>
              <a:t>Files.</a:t>
            </a:r>
            <a:r>
              <a:rPr lang="en-GB" sz="20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exists</a:t>
            </a:r>
            <a:r>
              <a:rPr lang="en-GB" sz="2000" dirty="0" smtClean="0">
                <a:latin typeface="Consolas" panose="020B0609020204030204" pitchFamily="49" charset="0"/>
              </a:rPr>
              <a:t>(</a:t>
            </a:r>
            <a:r>
              <a:rPr lang="en-GB" sz="2000" i="1" dirty="0" smtClean="0">
                <a:latin typeface="Consolas" panose="020B0609020204030204" pitchFamily="49" charset="0"/>
              </a:rPr>
              <a:t>path-object</a:t>
            </a:r>
            <a:r>
              <a:rPr lang="en-GB" sz="2000" dirty="0" smtClean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GB" sz="2000" dirty="0" err="1" smtClean="0">
                <a:latin typeface="Consolas" panose="020B0609020204030204" pitchFamily="49" charset="0"/>
              </a:rPr>
              <a:t>Files.</a:t>
            </a:r>
            <a:r>
              <a:rPr lang="en-GB" sz="20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isReadable</a:t>
            </a:r>
            <a:r>
              <a:rPr lang="en-GB" sz="2000" dirty="0" smtClean="0">
                <a:latin typeface="Consolas" panose="020B0609020204030204" pitchFamily="49" charset="0"/>
              </a:rPr>
              <a:t>(</a:t>
            </a:r>
            <a:r>
              <a:rPr lang="en-GB" sz="2000" i="1" dirty="0" smtClean="0">
                <a:latin typeface="Consolas" panose="020B0609020204030204" pitchFamily="49" charset="0"/>
              </a:rPr>
              <a:t>path-object</a:t>
            </a:r>
            <a:r>
              <a:rPr lang="en-GB" sz="20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GB" sz="2000" dirty="0" err="1" smtClean="0">
                <a:latin typeface="Consolas" panose="020B0609020204030204" pitchFamily="49" charset="0"/>
              </a:rPr>
              <a:t>Files.</a:t>
            </a:r>
            <a:r>
              <a:rPr lang="en-GB" sz="2000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isWritabe</a:t>
            </a:r>
            <a:r>
              <a:rPr lang="en-GB" sz="2000" dirty="0" smtClean="0">
                <a:latin typeface="Consolas" panose="020B0609020204030204" pitchFamily="49" charset="0"/>
              </a:rPr>
              <a:t>(</a:t>
            </a:r>
            <a:r>
              <a:rPr lang="en-GB" sz="2000" i="1" dirty="0" smtClean="0">
                <a:latin typeface="Consolas" panose="020B0609020204030204" pitchFamily="49" charset="0"/>
              </a:rPr>
              <a:t>path-object</a:t>
            </a:r>
            <a:r>
              <a:rPr lang="en-GB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Character files – sequential access</a:t>
            </a:r>
          </a:p>
          <a:p>
            <a:pPr lvl="1"/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 Reader/Writer, BufferedReader/</a:t>
            </a:r>
            <a:r>
              <a:rPr lang="en-GB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BufferedWriter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classes</a:t>
            </a:r>
          </a:p>
          <a:p>
            <a:pPr lvl="1"/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“</a:t>
            </a:r>
            <a:r>
              <a:rPr lang="en-GB" sz="20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Buffered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 versions are used just for efficiency</a:t>
            </a:r>
          </a:p>
          <a:p>
            <a:pPr lvl="1"/>
            <a:r>
              <a:rPr lang="en-GB" sz="20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Flushing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the output buffer may be necessary before closing it.</a:t>
            </a:r>
          </a:p>
          <a:p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Binary files – sequential access</a:t>
            </a:r>
          </a:p>
          <a:p>
            <a:pPr lvl="1"/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 InputStream/</a:t>
            </a:r>
            <a:r>
              <a:rPr lang="en-GB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OutputStream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other related classes</a:t>
            </a:r>
          </a:p>
          <a:p>
            <a:r>
              <a:rPr lang="en-GB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Opening/closing files can be usually done automatically, but not always.</a:t>
            </a:r>
          </a:p>
          <a:p>
            <a:endParaRPr lang="en-GB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9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Many ways of working with files (Java tutorial)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28" y="1787823"/>
            <a:ext cx="8311896" cy="4311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51960" y="5733288"/>
            <a:ext cx="384048" cy="3657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747004" y="5733288"/>
            <a:ext cx="384048" cy="3657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862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Many ways of working with files (textbook)</a:t>
            </a:r>
            <a:endParaRPr lang="en-GB" dirty="0"/>
          </a:p>
        </p:txBody>
      </p:sp>
      <p:pic>
        <p:nvPicPr>
          <p:cNvPr id="3" name="Content Placeholder 2" descr="Figure 13-15: Relationship of selected IO classe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80" y="1560576"/>
            <a:ext cx="2667000" cy="50901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74736" y="5129784"/>
            <a:ext cx="226771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There should be a </a:t>
            </a:r>
            <a:r>
              <a:rPr lang="en-GB" dirty="0" smtClean="0">
                <a:solidFill>
                  <a:srgbClr val="7030A0"/>
                </a:solidFill>
              </a:rPr>
              <a:t>Writer</a:t>
            </a:r>
            <a:r>
              <a:rPr lang="en-GB" dirty="0" smtClean="0"/>
              <a:t> class here</a:t>
            </a:r>
            <a:endParaRPr lang="en-GB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4361688" y="5452950"/>
            <a:ext cx="3813048" cy="323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06640" y="2648489"/>
            <a:ext cx="303580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You have already seen examples of these: </a:t>
            </a:r>
          </a:p>
          <a:p>
            <a:r>
              <a:rPr lang="en-GB" dirty="0" smtClean="0">
                <a:solidFill>
                  <a:srgbClr val="7030A0"/>
                </a:solidFill>
                <a:latin typeface="Consolas" panose="020B0609020204030204" pitchFamily="49" charset="0"/>
              </a:rPr>
              <a:t>System.in</a:t>
            </a:r>
            <a:r>
              <a:rPr lang="en-GB" dirty="0" smtClean="0">
                <a:latin typeface="Consolas" panose="020B0609020204030204" pitchFamily="49" charset="0"/>
              </a:rPr>
              <a:t>, </a:t>
            </a:r>
            <a:r>
              <a:rPr lang="en-GB" dirty="0" smtClean="0">
                <a:solidFill>
                  <a:srgbClr val="7030A0"/>
                </a:solidFill>
                <a:latin typeface="Consolas" panose="020B0609020204030204" pitchFamily="49" charset="0"/>
              </a:rPr>
              <a:t>System.out</a:t>
            </a:r>
            <a:endParaRPr lang="en-GB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568696" y="2148840"/>
            <a:ext cx="1837944" cy="885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096000" y="3456432"/>
            <a:ext cx="1310640" cy="1377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7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Try-with-resources (exceptions and resources)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Almost all I/O operations throw </a:t>
            </a:r>
            <a:r>
              <a:rPr lang="en-GB" dirty="0" err="1" smtClean="0">
                <a:solidFill>
                  <a:srgbClr val="7030A0"/>
                </a:solidFill>
              </a:rPr>
              <a:t>IOException</a:t>
            </a:r>
            <a:r>
              <a:rPr lang="en-GB" dirty="0" smtClean="0"/>
              <a:t> or its subclasses.</a:t>
            </a:r>
          </a:p>
          <a:p>
            <a:r>
              <a:rPr lang="en-GB" dirty="0" smtClean="0"/>
              <a:t>They are </a:t>
            </a:r>
            <a:r>
              <a:rPr lang="en-GB" i="1" dirty="0" smtClean="0"/>
              <a:t>checked exceptions</a:t>
            </a:r>
            <a:r>
              <a:rPr lang="en-GB" dirty="0" smtClean="0"/>
              <a:t>, subject to “catch-or-declare” requirement.</a:t>
            </a:r>
          </a:p>
          <a:p>
            <a:r>
              <a:rPr lang="en-GB" dirty="0" smtClean="0"/>
              <a:t>Good idea to use the </a:t>
            </a:r>
            <a:r>
              <a:rPr lang="en-GB" dirty="0" smtClean="0">
                <a:solidFill>
                  <a:srgbClr val="7030A0"/>
                </a:solidFill>
              </a:rPr>
              <a:t>try-with-resources</a:t>
            </a:r>
            <a:r>
              <a:rPr lang="en-GB" dirty="0" smtClean="0"/>
              <a:t> statement:</a:t>
            </a:r>
          </a:p>
          <a:p>
            <a:pPr marL="457200" lvl="1" indent="0">
              <a:buNone/>
            </a:pPr>
            <a:r>
              <a:rPr lang="en-GB" sz="2000" b="1" dirty="0">
                <a:latin typeface="Consolas" panose="020B0609020204030204" pitchFamily="49" charset="0"/>
              </a:rPr>
              <a:t>t</a:t>
            </a:r>
            <a:r>
              <a:rPr lang="en-GB" sz="2000" b="1" dirty="0" smtClean="0">
                <a:latin typeface="Consolas" panose="020B0609020204030204" pitchFamily="49" charset="0"/>
              </a:rPr>
              <a:t>ry</a:t>
            </a:r>
            <a:r>
              <a:rPr lang="en-GB" sz="2000" dirty="0" smtClean="0">
                <a:latin typeface="Consolas" panose="020B0609020204030204" pitchFamily="49" charset="0"/>
              </a:rPr>
              <a:t> (Resource r1 = … ; // </a:t>
            </a:r>
            <a:r>
              <a:rPr lang="en-GB" sz="2200" i="1" dirty="0" smtClean="0"/>
              <a:t>These will be automatically closed at the end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latin typeface="Consolas" panose="020B0609020204030204" pitchFamily="49" charset="0"/>
              </a:rPr>
              <a:t>    Resource r2 = … ;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latin typeface="Consolas" panose="020B0609020204030204" pitchFamily="49" charset="0"/>
              </a:rPr>
              <a:t>   )</a:t>
            </a:r>
          </a:p>
          <a:p>
            <a:pPr marL="457200" lvl="1" indent="0">
              <a:buNone/>
            </a:pPr>
            <a:r>
              <a:rPr lang="en-GB" sz="2000" dirty="0" smtClean="0">
                <a:latin typeface="Consolas" panose="020B0609020204030204" pitchFamily="49" charset="0"/>
              </a:rPr>
              <a:t>{… … </a:t>
            </a:r>
            <a:r>
              <a:rPr lang="en-GB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Code with I/O operations</a:t>
            </a:r>
          </a:p>
          <a:p>
            <a:pPr marL="457200" lvl="1" indent="0">
              <a:buNone/>
            </a:pPr>
            <a:r>
              <a:rPr lang="en-GB" sz="2000" dirty="0" smtClean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GB" sz="2000" b="1" dirty="0">
                <a:latin typeface="Consolas" panose="020B0609020204030204" pitchFamily="49" charset="0"/>
              </a:rPr>
              <a:t>c</a:t>
            </a:r>
            <a:r>
              <a:rPr lang="en-GB" sz="2000" b="1" dirty="0" smtClean="0">
                <a:latin typeface="Consolas" panose="020B0609020204030204" pitchFamily="49" charset="0"/>
              </a:rPr>
              <a:t>atch</a:t>
            </a:r>
            <a:r>
              <a:rPr lang="en-GB" sz="2000" dirty="0" smtClean="0">
                <a:latin typeface="Consolas" panose="020B0609020204030204" pitchFamily="49" charset="0"/>
              </a:rPr>
              <a:t> (</a:t>
            </a:r>
            <a:r>
              <a:rPr lang="en-GB" sz="2000" dirty="0" err="1" smtClean="0">
                <a:latin typeface="Consolas" panose="020B0609020204030204" pitchFamily="49" charset="0"/>
              </a:rPr>
              <a:t>IOException</a:t>
            </a:r>
            <a:r>
              <a:rPr lang="en-GB" sz="2000" dirty="0" smtClean="0">
                <a:latin typeface="Consolas" panose="020B0609020204030204" pitchFamily="49" charset="0"/>
              </a:rPr>
              <a:t> e) {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latin typeface="Consolas" panose="020B0609020204030204" pitchFamily="49" charset="0"/>
              </a:rPr>
              <a:t>   </a:t>
            </a:r>
            <a:r>
              <a:rPr lang="en-GB" sz="2000" dirty="0" err="1" smtClean="0">
                <a:latin typeface="Consolas" panose="020B0609020204030204" pitchFamily="49" charset="0"/>
              </a:rPr>
              <a:t>System.err.println</a:t>
            </a:r>
            <a:r>
              <a:rPr lang="en-GB" sz="2000" dirty="0" smtClean="0">
                <a:latin typeface="Consolas" panose="020B0609020204030204" pitchFamily="49" charset="0"/>
              </a:rPr>
              <a:t>(“Something went wrong”);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latin typeface="Consolas" panose="020B0609020204030204" pitchFamily="49" charset="0"/>
              </a:rPr>
              <a:t>   </a:t>
            </a:r>
            <a:r>
              <a:rPr lang="en-GB" sz="2000" dirty="0" err="1" smtClean="0">
                <a:latin typeface="Consolas" panose="020B0609020204030204" pitchFamily="49" charset="0"/>
              </a:rPr>
              <a:t>e.printStackTrace</a:t>
            </a:r>
            <a:r>
              <a:rPr lang="en-GB" sz="2000" dirty="0" smtClean="0">
                <a:latin typeface="Consolas" panose="020B0609020204030204" pitchFamily="49" charset="0"/>
              </a:rPr>
              <a:t>(</a:t>
            </a:r>
            <a:r>
              <a:rPr lang="en-GB" sz="2000" dirty="0" err="1" smtClean="0">
                <a:latin typeface="Consolas" panose="020B0609020204030204" pitchFamily="49" charset="0"/>
              </a:rPr>
              <a:t>System.err</a:t>
            </a:r>
            <a:r>
              <a:rPr lang="en-GB" sz="2000" dirty="0" smtClean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GB" sz="2000" dirty="0" smtClean="0">
                <a:latin typeface="Consolas" panose="020B0609020204030204" pitchFamily="49" charset="0"/>
              </a:rPr>
              <a:t>} </a:t>
            </a: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5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Or, standard try block (exceptions only)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Closing needs to be done separately in a finally clause:</a:t>
            </a:r>
          </a:p>
          <a:p>
            <a:pPr marL="457200" lvl="1" indent="0">
              <a:buNone/>
            </a:pPr>
            <a:r>
              <a:rPr lang="en-GB" sz="2000" dirty="0" smtClean="0">
                <a:latin typeface="Consolas" panose="020B0609020204030204" pitchFamily="49" charset="0"/>
              </a:rPr>
              <a:t>Resource r1 = … ; // </a:t>
            </a:r>
            <a:r>
              <a:rPr lang="en-GB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These will not be closed automatically</a:t>
            </a:r>
            <a:endParaRPr lang="en-GB" sz="20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GB" sz="2000" dirty="0" smtClean="0">
                <a:latin typeface="Consolas" panose="020B0609020204030204" pitchFamily="49" charset="0"/>
              </a:rPr>
              <a:t>Resource r2 = … ;</a:t>
            </a:r>
          </a:p>
          <a:p>
            <a:pPr marL="457200" lvl="1" indent="0">
              <a:buNone/>
            </a:pPr>
            <a:r>
              <a:rPr lang="en-GB" sz="2000" b="1" dirty="0">
                <a:latin typeface="Consolas" panose="020B0609020204030204" pitchFamily="49" charset="0"/>
              </a:rPr>
              <a:t>t</a:t>
            </a:r>
            <a:r>
              <a:rPr lang="en-GB" sz="2000" b="1" dirty="0" smtClean="0">
                <a:latin typeface="Consolas" panose="020B0609020204030204" pitchFamily="49" charset="0"/>
              </a:rPr>
              <a:t>ry</a:t>
            </a:r>
            <a:r>
              <a:rPr lang="en-GB" sz="2000" dirty="0" smtClean="0">
                <a:latin typeface="Consolas" panose="020B0609020204030204" pitchFamily="49" charset="0"/>
              </a:rPr>
              <a:t> {… … </a:t>
            </a:r>
            <a:r>
              <a:rPr lang="en-GB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Code with I/O operations</a:t>
            </a:r>
          </a:p>
          <a:p>
            <a:pPr marL="457200" lvl="1" indent="0">
              <a:buNone/>
            </a:pPr>
            <a:r>
              <a:rPr lang="en-GB" sz="2000" dirty="0" smtClean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GB" sz="2000" b="1" dirty="0">
                <a:latin typeface="Consolas" panose="020B0609020204030204" pitchFamily="49" charset="0"/>
              </a:rPr>
              <a:t>c</a:t>
            </a:r>
            <a:r>
              <a:rPr lang="en-GB" sz="2000" b="1" dirty="0" smtClean="0">
                <a:latin typeface="Consolas" panose="020B0609020204030204" pitchFamily="49" charset="0"/>
              </a:rPr>
              <a:t>atch</a:t>
            </a:r>
            <a:r>
              <a:rPr lang="en-GB" sz="2000" dirty="0" smtClean="0">
                <a:latin typeface="Consolas" panose="020B0609020204030204" pitchFamily="49" charset="0"/>
              </a:rPr>
              <a:t> (</a:t>
            </a:r>
            <a:r>
              <a:rPr lang="en-GB" sz="2000" dirty="0" err="1" smtClean="0">
                <a:latin typeface="Consolas" panose="020B0609020204030204" pitchFamily="49" charset="0"/>
              </a:rPr>
              <a:t>IOException</a:t>
            </a:r>
            <a:r>
              <a:rPr lang="en-GB" sz="2000" dirty="0" smtClean="0">
                <a:latin typeface="Consolas" panose="020B0609020204030204" pitchFamily="49" charset="0"/>
              </a:rPr>
              <a:t> e) {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latin typeface="Consolas" panose="020B0609020204030204" pitchFamily="49" charset="0"/>
              </a:rPr>
              <a:t>   </a:t>
            </a:r>
            <a:r>
              <a:rPr lang="en-GB" sz="2000" dirty="0" err="1" smtClean="0">
                <a:latin typeface="Consolas" panose="020B0609020204030204" pitchFamily="49" charset="0"/>
              </a:rPr>
              <a:t>System.err.println</a:t>
            </a:r>
            <a:r>
              <a:rPr lang="en-GB" sz="2000" dirty="0" smtClean="0">
                <a:latin typeface="Consolas" panose="020B0609020204030204" pitchFamily="49" charset="0"/>
              </a:rPr>
              <a:t>(“Something went wrong”);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latin typeface="Consolas" panose="020B0609020204030204" pitchFamily="49" charset="0"/>
              </a:rPr>
              <a:t>   </a:t>
            </a:r>
            <a:r>
              <a:rPr lang="en-GB" sz="2000" dirty="0" err="1" smtClean="0">
                <a:latin typeface="Consolas" panose="020B0609020204030204" pitchFamily="49" charset="0"/>
              </a:rPr>
              <a:t>e.printStackTrace</a:t>
            </a:r>
            <a:r>
              <a:rPr lang="en-GB" sz="2000" dirty="0" smtClean="0">
                <a:latin typeface="Consolas" panose="020B0609020204030204" pitchFamily="49" charset="0"/>
              </a:rPr>
              <a:t>(</a:t>
            </a:r>
            <a:r>
              <a:rPr lang="en-GB" sz="2000" dirty="0" err="1" smtClean="0">
                <a:latin typeface="Consolas" panose="020B0609020204030204" pitchFamily="49" charset="0"/>
              </a:rPr>
              <a:t>System.err</a:t>
            </a:r>
            <a:r>
              <a:rPr lang="en-GB" sz="2000" dirty="0" smtClean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GB" sz="2000" dirty="0" smtClean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GB" sz="2000" b="1" dirty="0">
                <a:latin typeface="Consolas" panose="020B0609020204030204" pitchFamily="49" charset="0"/>
              </a:rPr>
              <a:t>f</a:t>
            </a:r>
            <a:r>
              <a:rPr lang="en-GB" sz="2000" b="1" dirty="0" smtClean="0">
                <a:latin typeface="Consolas" panose="020B0609020204030204" pitchFamily="49" charset="0"/>
              </a:rPr>
              <a:t>inally</a:t>
            </a:r>
            <a:r>
              <a:rPr lang="en-GB" sz="2000" dirty="0" smtClean="0">
                <a:latin typeface="Consolas" panose="020B0609020204030204" pitchFamily="49" charset="0"/>
              </a:rPr>
              <a:t> { // </a:t>
            </a:r>
            <a:r>
              <a:rPr lang="en-GB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Flushing may also be needed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smtClean="0">
                <a:latin typeface="Consolas" panose="020B0609020204030204" pitchFamily="49" charset="0"/>
              </a:rPr>
              <a:t>   r1.close();</a:t>
            </a:r>
          </a:p>
          <a:p>
            <a:pPr marL="457200" lvl="1" indent="0">
              <a:buNone/>
            </a:pPr>
            <a:r>
              <a:rPr lang="en-GB" sz="2000" dirty="0" smtClean="0">
                <a:latin typeface="Consolas" panose="020B0609020204030204" pitchFamily="49" charset="0"/>
              </a:rPr>
              <a:t>    r2.close();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}</a:t>
            </a:r>
            <a:r>
              <a:rPr lang="en-GB" sz="2000" dirty="0" smtClean="0">
                <a:latin typeface="Consolas" panose="020B0609020204030204" pitchFamily="49" charset="0"/>
              </a:rPr>
              <a:t> </a:t>
            </a: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11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Sample code (read names, sort and write)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292376"/>
            <a:ext cx="10363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try</a:t>
            </a:r>
            <a:r>
              <a:rPr lang="en-GB" dirty="0">
                <a:latin typeface="Consolas" panose="020B0609020204030204" pitchFamily="49" charset="0"/>
              </a:rPr>
              <a:t> (Scanner </a:t>
            </a:r>
            <a:r>
              <a:rPr lang="en-GB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scanner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= </a:t>
            </a:r>
            <a:r>
              <a:rPr lang="en-GB" b="1" dirty="0">
                <a:latin typeface="Consolas" panose="020B0609020204030204" pitchFamily="49" charset="0"/>
              </a:rPr>
              <a:t>new</a:t>
            </a:r>
            <a:r>
              <a:rPr lang="en-GB" dirty="0">
                <a:latin typeface="Consolas" panose="020B0609020204030204" pitchFamily="49" charset="0"/>
              </a:rPr>
              <a:t> Scanner(</a:t>
            </a:r>
            <a:r>
              <a:rPr lang="en-GB" dirty="0" err="1">
                <a:solidFill>
                  <a:srgbClr val="7030A0"/>
                </a:solidFill>
                <a:latin typeface="Consolas" panose="020B0609020204030204" pitchFamily="49" charset="0"/>
              </a:rPr>
              <a:t>readPath</a:t>
            </a:r>
            <a:r>
              <a:rPr lang="en-GB" dirty="0"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latin typeface="Consolas" panose="020B0609020204030204" pitchFamily="49" charset="0"/>
              </a:rPr>
              <a:t>      </a:t>
            </a:r>
            <a:r>
              <a:rPr lang="en-GB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BufferedWriter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</a:rPr>
              <a:t>writer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Files.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</a:rPr>
              <a:t>newBufferedWriter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7030A0"/>
                </a:solidFill>
                <a:latin typeface="Consolas" panose="020B0609020204030204" pitchFamily="49" charset="0"/>
              </a:rPr>
              <a:t>writePath</a:t>
            </a:r>
            <a:r>
              <a:rPr lang="en-GB" dirty="0"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latin typeface="Consolas" panose="020B0609020204030204" pitchFamily="49" charset="0"/>
              </a:rPr>
              <a:t>     </a:t>
            </a:r>
            <a:r>
              <a:rPr lang="en-GB" dirty="0" smtClean="0">
                <a:latin typeface="Consolas" panose="020B0609020204030204" pitchFamily="49" charset="0"/>
              </a:rPr>
              <a:t>)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{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  </a:t>
            </a:r>
            <a:r>
              <a:rPr lang="en-GB" dirty="0" smtClean="0">
                <a:latin typeface="Consolas" panose="020B0609020204030204" pitchFamily="49" charset="0"/>
              </a:rPr>
              <a:t>   </a:t>
            </a:r>
            <a:r>
              <a:rPr lang="en-GB" dirty="0">
                <a:latin typeface="Consolas" panose="020B0609020204030204" pitchFamily="49" charset="0"/>
              </a:rPr>
              <a:t>Name[] </a:t>
            </a:r>
            <a:r>
              <a:rPr lang="en-GB" dirty="0">
                <a:solidFill>
                  <a:srgbClr val="7030A0"/>
                </a:solidFill>
                <a:latin typeface="Consolas" panose="020B0609020204030204" pitchFamily="49" charset="0"/>
              </a:rPr>
              <a:t>names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b="1" dirty="0">
                <a:latin typeface="Consolas" panose="020B0609020204030204" pitchFamily="49" charset="0"/>
              </a:rPr>
              <a:t>new</a:t>
            </a:r>
            <a:r>
              <a:rPr lang="en-GB" dirty="0">
                <a:latin typeface="Consolas" panose="020B0609020204030204" pitchFamily="49" charset="0"/>
              </a:rPr>
              <a:t> Name[100</a:t>
            </a:r>
            <a:r>
              <a:rPr lang="en-GB" dirty="0" smtClean="0">
                <a:latin typeface="Consolas" panose="020B0609020204030204" pitchFamily="49" charset="0"/>
              </a:rPr>
              <a:t>];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     </a:t>
            </a:r>
            <a:r>
              <a:rPr lang="en-GB" dirty="0">
                <a:latin typeface="Consolas" panose="020B0609020204030204" pitchFamily="49" charset="0"/>
              </a:rPr>
              <a:t>int </a:t>
            </a:r>
            <a:r>
              <a:rPr lang="en-GB" dirty="0" err="1">
                <a:solidFill>
                  <a:srgbClr val="7030A0"/>
                </a:solidFill>
                <a:latin typeface="Consolas" panose="020B0609020204030204" pitchFamily="49" charset="0"/>
              </a:rPr>
              <a:t>nameCount</a:t>
            </a:r>
            <a:r>
              <a:rPr lang="en-GB" dirty="0">
                <a:latin typeface="Consolas" panose="020B0609020204030204" pitchFamily="49" charset="0"/>
              </a:rPr>
              <a:t> = 0;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</a:rPr>
              <a:t>while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(</a:t>
            </a:r>
            <a:r>
              <a:rPr lang="en-GB" dirty="0" err="1" smtClean="0">
                <a:latin typeface="Consolas" panose="020B0609020204030204" pitchFamily="49" charset="0"/>
              </a:rPr>
              <a:t>scanner.hasNext</a:t>
            </a:r>
            <a:r>
              <a:rPr lang="en-GB" dirty="0">
                <a:latin typeface="Consolas" panose="020B0609020204030204" pitchFamily="49" charset="0"/>
              </a:rPr>
              <a:t>()) {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         </a:t>
            </a:r>
            <a:r>
              <a:rPr lang="en-GB" dirty="0">
                <a:latin typeface="Consolas" panose="020B0609020204030204" pitchFamily="49" charset="0"/>
              </a:rPr>
              <a:t>String </a:t>
            </a:r>
            <a:r>
              <a:rPr lang="en-GB" dirty="0" err="1">
                <a:latin typeface="Consolas" panose="020B0609020204030204" pitchFamily="49" charset="0"/>
              </a:rPr>
              <a:t>firstName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 smtClean="0">
                <a:latin typeface="Consolas" panose="020B0609020204030204" pitchFamily="49" charset="0"/>
              </a:rPr>
              <a:t>scanner.next</a:t>
            </a:r>
            <a:r>
              <a:rPr lang="en-GB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          </a:t>
            </a:r>
            <a:r>
              <a:rPr lang="en-GB" dirty="0">
                <a:latin typeface="Consolas" panose="020B0609020204030204" pitchFamily="49" charset="0"/>
              </a:rPr>
              <a:t>String </a:t>
            </a:r>
            <a:r>
              <a:rPr lang="en-GB" dirty="0" err="1">
                <a:latin typeface="Consolas" panose="020B0609020204030204" pitchFamily="49" charset="0"/>
              </a:rPr>
              <a:t>lastName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 smtClean="0">
                <a:latin typeface="Consolas" panose="020B0609020204030204" pitchFamily="49" charset="0"/>
              </a:rPr>
              <a:t>scanner.next</a:t>
            </a:r>
            <a:r>
              <a:rPr lang="en-GB" dirty="0">
                <a:latin typeface="Consolas" panose="020B0609020204030204" pitchFamily="49" charset="0"/>
              </a:rPr>
              <a:t>();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         </a:t>
            </a:r>
            <a:r>
              <a:rPr lang="en-GB" dirty="0">
                <a:latin typeface="Consolas" panose="020B0609020204030204" pitchFamily="49" charset="0"/>
              </a:rPr>
              <a:t>names[</a:t>
            </a:r>
            <a:r>
              <a:rPr lang="en-GB" dirty="0" err="1">
                <a:latin typeface="Consolas" panose="020B0609020204030204" pitchFamily="49" charset="0"/>
              </a:rPr>
              <a:t>nameCount</a:t>
            </a:r>
            <a:r>
              <a:rPr lang="en-GB" dirty="0">
                <a:latin typeface="Consolas" panose="020B0609020204030204" pitchFamily="49" charset="0"/>
              </a:rPr>
              <a:t>++] = </a:t>
            </a:r>
            <a:r>
              <a:rPr lang="en-GB" b="1" dirty="0">
                <a:latin typeface="Consolas" panose="020B0609020204030204" pitchFamily="49" charset="0"/>
              </a:rPr>
              <a:t>new</a:t>
            </a:r>
            <a:r>
              <a:rPr lang="en-GB" dirty="0">
                <a:latin typeface="Consolas" panose="020B0609020204030204" pitchFamily="49" charset="0"/>
              </a:rPr>
              <a:t> Name(</a:t>
            </a:r>
            <a:r>
              <a:rPr lang="en-GB" dirty="0" err="1">
                <a:latin typeface="Consolas" panose="020B0609020204030204" pitchFamily="49" charset="0"/>
              </a:rPr>
              <a:t>firstName</a:t>
            </a:r>
            <a:r>
              <a:rPr lang="en-GB" dirty="0">
                <a:latin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</a:rPr>
              <a:t>lastName</a:t>
            </a:r>
            <a:r>
              <a:rPr lang="en-GB" dirty="0">
                <a:latin typeface="Consolas" panose="020B0609020204030204" pitchFamily="49" charset="0"/>
              </a:rPr>
              <a:t>);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         }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      </a:t>
            </a:r>
            <a:r>
              <a:rPr lang="en-GB" dirty="0" err="1" smtClean="0">
                <a:latin typeface="Consolas" panose="020B0609020204030204" pitchFamily="49" charset="0"/>
              </a:rPr>
              <a:t>Arrays.sort</a:t>
            </a:r>
            <a:r>
              <a:rPr lang="en-GB" dirty="0" smtClean="0">
                <a:latin typeface="Consolas" panose="020B0609020204030204" pitchFamily="49" charset="0"/>
              </a:rPr>
              <a:t>(names</a:t>
            </a:r>
            <a:r>
              <a:rPr lang="en-GB" dirty="0">
                <a:latin typeface="Consolas" panose="020B0609020204030204" pitchFamily="49" charset="0"/>
              </a:rPr>
              <a:t>, 0, </a:t>
            </a:r>
            <a:r>
              <a:rPr lang="en-GB" dirty="0" err="1">
                <a:latin typeface="Consolas" panose="020B0609020204030204" pitchFamily="49" charset="0"/>
              </a:rPr>
              <a:t>nameCount</a:t>
            </a:r>
            <a:r>
              <a:rPr lang="en-GB" dirty="0"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latin typeface="Consolas" panose="020B0609020204030204" pitchFamily="49" charset="0"/>
              </a:rPr>
              <a:t>         </a:t>
            </a:r>
            <a:r>
              <a:rPr lang="en-GB" b="1" dirty="0" smtClean="0">
                <a:latin typeface="Consolas" panose="020B0609020204030204" pitchFamily="49" charset="0"/>
              </a:rPr>
              <a:t>for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(int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=0;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 &lt; </a:t>
            </a:r>
            <a:r>
              <a:rPr lang="en-GB" dirty="0" err="1">
                <a:latin typeface="Consolas" panose="020B0609020204030204" pitchFamily="49" charset="0"/>
              </a:rPr>
              <a:t>nameCount</a:t>
            </a:r>
            <a:r>
              <a:rPr lang="en-GB" dirty="0">
                <a:latin typeface="Consolas" panose="020B0609020204030204" pitchFamily="49" charset="0"/>
              </a:rPr>
              <a:t>;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++) {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</a:t>
            </a:r>
            <a:r>
              <a:rPr lang="en-GB" dirty="0" smtClean="0">
                <a:latin typeface="Consolas" panose="020B0609020204030204" pitchFamily="49" charset="0"/>
              </a:rPr>
              <a:t>String </a:t>
            </a:r>
            <a:r>
              <a:rPr lang="en-GB" dirty="0">
                <a:latin typeface="Consolas" panose="020B0609020204030204" pitchFamily="49" charset="0"/>
              </a:rPr>
              <a:t>name = names[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].</a:t>
            </a:r>
            <a:r>
              <a:rPr lang="en-GB" dirty="0" err="1">
                <a:latin typeface="Consolas" panose="020B0609020204030204" pitchFamily="49" charset="0"/>
              </a:rPr>
              <a:t>toString</a:t>
            </a:r>
            <a:r>
              <a:rPr lang="en-GB" dirty="0"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</a:t>
            </a:r>
            <a:r>
              <a:rPr lang="en-GB" dirty="0" err="1" smtClean="0">
                <a:latin typeface="Consolas" panose="020B0609020204030204" pitchFamily="49" charset="0"/>
              </a:rPr>
              <a:t>writer.</a:t>
            </a:r>
            <a:r>
              <a:rPr lang="en-GB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write</a:t>
            </a:r>
            <a:r>
              <a:rPr lang="en-GB" dirty="0" smtClean="0">
                <a:latin typeface="Consolas" panose="020B0609020204030204" pitchFamily="49" charset="0"/>
              </a:rPr>
              <a:t>(name</a:t>
            </a:r>
            <a:r>
              <a:rPr lang="en-GB" dirty="0">
                <a:latin typeface="Consolas" panose="020B0609020204030204" pitchFamily="49" charset="0"/>
              </a:rPr>
              <a:t>, 0, </a:t>
            </a:r>
            <a:r>
              <a:rPr lang="en-GB" dirty="0" err="1">
                <a:latin typeface="Consolas" panose="020B0609020204030204" pitchFamily="49" charset="0"/>
              </a:rPr>
              <a:t>name.length</a:t>
            </a:r>
            <a:r>
              <a:rPr lang="en-GB" dirty="0">
                <a:latin typeface="Consolas" panose="020B0609020204030204" pitchFamily="49" charset="0"/>
              </a:rPr>
              <a:t>());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</a:t>
            </a:r>
            <a:r>
              <a:rPr lang="en-GB" dirty="0" err="1" smtClean="0">
                <a:latin typeface="Consolas" panose="020B0609020204030204" pitchFamily="49" charset="0"/>
              </a:rPr>
              <a:t>writer.</a:t>
            </a:r>
            <a:r>
              <a:rPr lang="en-GB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newLine</a:t>
            </a:r>
            <a:r>
              <a:rPr lang="en-GB" dirty="0">
                <a:latin typeface="Consolas" panose="020B0609020204030204" pitchFamily="49" charset="0"/>
              </a:rPr>
              <a:t>();</a:t>
            </a:r>
          </a:p>
          <a:p>
            <a:r>
              <a:rPr lang="en-GB" dirty="0">
                <a:latin typeface="Consolas" panose="020B0609020204030204" pitchFamily="49" charset="0"/>
              </a:rPr>
              <a:t>         </a:t>
            </a:r>
            <a:r>
              <a:rPr lang="en-GB" dirty="0" smtClean="0">
                <a:latin typeface="Consolas" panose="020B0609020204030204" pitchFamily="49" charset="0"/>
              </a:rPr>
              <a:t>}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}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b="1" dirty="0" smtClean="0">
                <a:latin typeface="Consolas" panose="020B0609020204030204" pitchFamily="49" charset="0"/>
              </a:rPr>
              <a:t>catch</a:t>
            </a:r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IOException</a:t>
            </a:r>
            <a:r>
              <a:rPr lang="en-GB" dirty="0">
                <a:latin typeface="Consolas" panose="020B0609020204030204" pitchFamily="49" charset="0"/>
              </a:rPr>
              <a:t> e) </a:t>
            </a:r>
            <a:r>
              <a:rPr lang="en-GB" dirty="0" smtClean="0">
                <a:latin typeface="Consolas" panose="020B0609020204030204" pitchFamily="49" charset="0"/>
              </a:rPr>
              <a:t>{ … }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09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Files exist on </a:t>
            </a:r>
            <a:r>
              <a:rPr lang="en-GB" dirty="0" smtClean="0">
                <a:solidFill>
                  <a:srgbClr val="7030A0"/>
                </a:solidFill>
              </a:rPr>
              <a:t>secondary storage </a:t>
            </a:r>
            <a:r>
              <a:rPr lang="en-GB" dirty="0" smtClean="0"/>
              <a:t>(larger, slower, non-volatile)</a:t>
            </a:r>
          </a:p>
          <a:p>
            <a:r>
              <a:rPr lang="en-GB" dirty="0" smtClean="0"/>
              <a:t>Files are organised into </a:t>
            </a:r>
            <a:r>
              <a:rPr lang="en-GB" dirty="0" smtClean="0">
                <a:solidFill>
                  <a:srgbClr val="7030A0"/>
                </a:solidFill>
              </a:rPr>
              <a:t>directory hierarchies </a:t>
            </a:r>
            <a:r>
              <a:rPr lang="en-GB" dirty="0" smtClean="0"/>
              <a:t>(or folder hierarchies)</a:t>
            </a:r>
          </a:p>
          <a:p>
            <a:r>
              <a:rPr lang="en-GB" dirty="0" smtClean="0"/>
              <a:t>Files are accessed by </a:t>
            </a:r>
            <a:r>
              <a:rPr lang="en-GB" dirty="0" smtClean="0">
                <a:solidFill>
                  <a:srgbClr val="7030A0"/>
                </a:solidFill>
              </a:rPr>
              <a:t>paths</a:t>
            </a:r>
            <a:r>
              <a:rPr lang="en-GB" dirty="0" smtClean="0"/>
              <a:t>, which are handled in Path and Paths classes.</a:t>
            </a:r>
          </a:p>
          <a:p>
            <a:r>
              <a:rPr lang="en-GB" dirty="0" smtClean="0"/>
              <a:t>Reading and writing of files can be done at many levels of abstraction.</a:t>
            </a:r>
          </a:p>
          <a:p>
            <a:pPr lvl="1"/>
            <a:r>
              <a:rPr lang="en-GB" dirty="0" smtClean="0"/>
              <a:t>Text files using </a:t>
            </a:r>
            <a:r>
              <a:rPr lang="en-GB" dirty="0" smtClean="0">
                <a:solidFill>
                  <a:srgbClr val="7030A0"/>
                </a:solidFill>
              </a:rPr>
              <a:t>Reader/Writer</a:t>
            </a:r>
            <a:r>
              <a:rPr lang="en-GB" dirty="0" smtClean="0"/>
              <a:t> classes</a:t>
            </a:r>
          </a:p>
          <a:p>
            <a:r>
              <a:rPr lang="en-GB" dirty="0" smtClean="0">
                <a:solidFill>
                  <a:srgbClr val="7030A0"/>
                </a:solidFill>
              </a:rPr>
              <a:t>Buffering</a:t>
            </a:r>
            <a:r>
              <a:rPr lang="en-GB" dirty="0" smtClean="0"/>
              <a:t> is used for efficiency, may need flushing.</a:t>
            </a:r>
          </a:p>
          <a:p>
            <a:r>
              <a:rPr lang="en-GB" dirty="0" smtClean="0">
                <a:solidFill>
                  <a:srgbClr val="7030A0"/>
                </a:solidFill>
              </a:rPr>
              <a:t>Try-with-resources</a:t>
            </a:r>
            <a:r>
              <a:rPr lang="en-GB" dirty="0" smtClean="0"/>
              <a:t> statement allows automatic closing of resources.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423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week’s topics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7030A0"/>
                </a:solidFill>
              </a:rPr>
              <a:t>Files concepts </a:t>
            </a:r>
            <a:r>
              <a:rPr lang="en-GB" dirty="0" smtClean="0"/>
              <a:t>(Chapter 13: sec. 1, Tutorial: </a:t>
            </a:r>
            <a:r>
              <a:rPr lang="en-GB" i="1" dirty="0" smtClean="0"/>
              <a:t>File I/O</a:t>
            </a:r>
            <a:r>
              <a:rPr lang="en-GB" dirty="0" smtClean="0"/>
              <a:t>)</a:t>
            </a:r>
            <a:endParaRPr lang="en-GB" dirty="0" smtClean="0">
              <a:solidFill>
                <a:srgbClr val="7030A0"/>
              </a:solidFill>
            </a:endParaRPr>
          </a:p>
          <a:p>
            <a:r>
              <a:rPr lang="en-GB" dirty="0" smtClean="0">
                <a:solidFill>
                  <a:srgbClr val="7030A0"/>
                </a:solidFill>
              </a:rPr>
              <a:t>File handling classes</a:t>
            </a:r>
            <a:r>
              <a:rPr lang="en-GB" dirty="0" smtClean="0"/>
              <a:t> (Chapter 13: sec. 2-4, Tutorial: </a:t>
            </a:r>
            <a:r>
              <a:rPr lang="en-GB" i="1" dirty="0" smtClean="0"/>
              <a:t>File I/O</a:t>
            </a:r>
            <a:r>
              <a:rPr lang="en-GB" dirty="0" smtClean="0"/>
              <a:t>)</a:t>
            </a:r>
            <a:endParaRPr lang="en-GB" dirty="0" smtClean="0">
              <a:solidFill>
                <a:srgbClr val="7030A0"/>
              </a:solidFill>
            </a:endParaRPr>
          </a:p>
          <a:p>
            <a:r>
              <a:rPr lang="en-GB" dirty="0" smtClean="0"/>
              <a:t>Stream handling classes (Chapter 13: sec. 3-4, Tutorial: </a:t>
            </a:r>
            <a:r>
              <a:rPr lang="en-GB" i="1" dirty="0" smtClean="0"/>
              <a:t>I/O streams</a:t>
            </a:r>
            <a:r>
              <a:rPr lang="en-GB" dirty="0" smtClean="0"/>
              <a:t>)</a:t>
            </a:r>
          </a:p>
          <a:p>
            <a:r>
              <a:rPr lang="en-GB" dirty="0" smtClean="0"/>
              <a:t>Random access files (Chapter 13: sec. 6-7, Tutorial: </a:t>
            </a:r>
            <a:r>
              <a:rPr lang="en-GB" i="1" dirty="0" smtClean="0"/>
              <a:t>File I/O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Reading material:</a:t>
            </a:r>
          </a:p>
          <a:p>
            <a:pPr lvl="1"/>
            <a:r>
              <a:rPr lang="en-GB" dirty="0" smtClean="0"/>
              <a:t>Chapter 13 of the textbook (a bit disorganised)</a:t>
            </a:r>
          </a:p>
          <a:p>
            <a:pPr lvl="1"/>
            <a:r>
              <a:rPr lang="en-GB" dirty="0" smtClean="0"/>
              <a:t>Java tutorial on I/O</a:t>
            </a:r>
          </a:p>
          <a:p>
            <a:pPr marL="914400" lvl="2" indent="0">
              <a:buNone/>
            </a:pPr>
            <a:r>
              <a:rPr lang="en-GB" dirty="0">
                <a:hlinkClick r:id="rId2"/>
              </a:rPr>
              <a:t>https://docs.oracle.com/javase/tutorial/essential/io/index.html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102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concepts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7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5020055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Files are collections of data that exist on </a:t>
            </a:r>
            <a:r>
              <a:rPr lang="en-GB" dirty="0" smtClean="0">
                <a:solidFill>
                  <a:srgbClr val="7030A0"/>
                </a:solidFill>
              </a:rPr>
              <a:t>secondary storage</a:t>
            </a:r>
            <a:r>
              <a:rPr lang="en-GB" dirty="0" smtClean="0"/>
              <a:t>.</a:t>
            </a:r>
          </a:p>
          <a:p>
            <a:r>
              <a:rPr lang="en-GB" dirty="0" smtClean="0">
                <a:solidFill>
                  <a:srgbClr val="7030A0"/>
                </a:solidFill>
              </a:rPr>
              <a:t>Secondary storage</a:t>
            </a:r>
          </a:p>
          <a:p>
            <a:pPr lvl="1"/>
            <a:r>
              <a:rPr lang="en-GB" dirty="0" smtClean="0"/>
              <a:t>Larger (256 Gigabytes on this laptop)</a:t>
            </a:r>
          </a:p>
          <a:p>
            <a:pPr lvl="1"/>
            <a:r>
              <a:rPr lang="en-GB" dirty="0" smtClean="0"/>
              <a:t>Slower, but better for sequential access</a:t>
            </a:r>
          </a:p>
          <a:p>
            <a:pPr lvl="1"/>
            <a:r>
              <a:rPr lang="en-GB" dirty="0" smtClean="0"/>
              <a:t>Non-volatile (stays when powered off)</a:t>
            </a:r>
          </a:p>
          <a:p>
            <a:r>
              <a:rPr lang="en-GB" dirty="0" smtClean="0"/>
              <a:t>All this contrasts with the </a:t>
            </a:r>
            <a:r>
              <a:rPr lang="en-GB" dirty="0" smtClean="0">
                <a:solidFill>
                  <a:srgbClr val="7030A0"/>
                </a:solidFill>
              </a:rPr>
              <a:t>main memory </a:t>
            </a:r>
            <a:r>
              <a:rPr lang="en-GB" dirty="0" smtClean="0"/>
              <a:t>(or </a:t>
            </a:r>
            <a:r>
              <a:rPr lang="en-GB" dirty="0" smtClean="0">
                <a:solidFill>
                  <a:srgbClr val="7030A0"/>
                </a:solidFill>
              </a:rPr>
              <a:t>primary storage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Smaller (16 Gigabytes on this laptop)</a:t>
            </a:r>
          </a:p>
          <a:p>
            <a:pPr lvl="1"/>
            <a:r>
              <a:rPr lang="en-GB" dirty="0" smtClean="0"/>
              <a:t>Faster (about 1-100 cycles of 2.6 Gigahertz clock)</a:t>
            </a:r>
          </a:p>
          <a:p>
            <a:pPr lvl="1"/>
            <a:r>
              <a:rPr lang="en-GB" dirty="0" smtClean="0"/>
              <a:t>Volatile (disappears when powered off)</a:t>
            </a:r>
          </a:p>
          <a:p>
            <a:r>
              <a:rPr lang="en-GB" dirty="0" smtClean="0"/>
              <a:t>The main memory is accessed by “random access”</a:t>
            </a:r>
          </a:p>
          <a:p>
            <a:pPr lvl="1"/>
            <a:r>
              <a:rPr lang="en-GB" dirty="0" smtClean="0"/>
              <a:t>Specify an address, receive data (or write data)</a:t>
            </a:r>
          </a:p>
          <a:p>
            <a:r>
              <a:rPr lang="en-GB" dirty="0" smtClean="0"/>
              <a:t>The secondary storage is often accessed by sequential </a:t>
            </a:r>
            <a:r>
              <a:rPr lang="en-GB" dirty="0"/>
              <a:t>access (but not always) </a:t>
            </a:r>
            <a:endParaRPr lang="en-GB" dirty="0" smtClean="0"/>
          </a:p>
          <a:p>
            <a:pPr lvl="1"/>
            <a:r>
              <a:rPr lang="en-GB" dirty="0" smtClean="0"/>
              <a:t>Find a file location, then read all of it (or write all of it) one piece at a time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05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folders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7904"/>
            <a:ext cx="10515600" cy="4974335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On a Windows PC, you generally find:</a:t>
            </a:r>
          </a:p>
          <a:p>
            <a:pPr lvl="1"/>
            <a:r>
              <a:rPr lang="en-GB" dirty="0" smtClean="0"/>
              <a:t>“C:” (refers to the main disk drive)</a:t>
            </a:r>
          </a:p>
          <a:p>
            <a:pPr lvl="2"/>
            <a:r>
              <a:rPr lang="en-GB" dirty="0" smtClean="0"/>
              <a:t>Users</a:t>
            </a:r>
          </a:p>
          <a:p>
            <a:pPr lvl="3"/>
            <a:r>
              <a:rPr lang="en-GB" dirty="0" smtClean="0"/>
              <a:t>User-name</a:t>
            </a:r>
          </a:p>
          <a:p>
            <a:pPr lvl="4"/>
            <a:r>
              <a:rPr lang="en-GB" dirty="0" smtClean="0"/>
              <a:t>Courses</a:t>
            </a:r>
          </a:p>
          <a:p>
            <a:pPr lvl="5"/>
            <a:r>
              <a:rPr lang="en-GB" dirty="0" smtClean="0"/>
              <a:t>Java</a:t>
            </a:r>
          </a:p>
          <a:p>
            <a:pPr lvl="2"/>
            <a:r>
              <a:rPr lang="en-GB" dirty="0" smtClean="0"/>
              <a:t>Temp</a:t>
            </a:r>
          </a:p>
          <a:p>
            <a:pPr lvl="3"/>
            <a:r>
              <a:rPr lang="en-GB" dirty="0" smtClean="0"/>
              <a:t>Teaching</a:t>
            </a:r>
          </a:p>
          <a:p>
            <a:pPr lvl="4"/>
            <a:r>
              <a:rPr lang="en-GB" dirty="0" smtClean="0"/>
              <a:t>Java</a:t>
            </a:r>
          </a:p>
          <a:p>
            <a:r>
              <a:rPr lang="en-GB" dirty="0" smtClean="0">
                <a:solidFill>
                  <a:srgbClr val="7030A0"/>
                </a:solidFill>
              </a:rPr>
              <a:t>Path names</a:t>
            </a:r>
          </a:p>
          <a:p>
            <a:pPr lvl="1"/>
            <a:r>
              <a:rPr lang="en-GB" dirty="0" smtClean="0"/>
              <a:t>E.g. “C:\Temp\Teaching\Java\data.txt”</a:t>
            </a:r>
          </a:p>
          <a:p>
            <a:pPr lvl="1"/>
            <a:r>
              <a:rPr lang="en-GB" dirty="0" smtClean="0"/>
              <a:t>If you use a Unix-style file system, use </a:t>
            </a:r>
            <a:r>
              <a:rPr lang="en-GB" dirty="0" smtClean="0">
                <a:solidFill>
                  <a:srgbClr val="7030A0"/>
                </a:solidFill>
              </a:rPr>
              <a:t>forward-slash</a:t>
            </a:r>
            <a:r>
              <a:rPr lang="en-GB" dirty="0" smtClean="0"/>
              <a:t> (/) instead of back-slash (\)</a:t>
            </a:r>
          </a:p>
          <a:p>
            <a:r>
              <a:rPr lang="en-GB" dirty="0" smtClean="0">
                <a:solidFill>
                  <a:srgbClr val="7030A0"/>
                </a:solidFill>
              </a:rPr>
              <a:t>Relative path </a:t>
            </a:r>
            <a:r>
              <a:rPr lang="en-GB" dirty="0" smtClean="0"/>
              <a:t>– Path relative to the current directory</a:t>
            </a:r>
          </a:p>
          <a:p>
            <a:pPr lvl="1"/>
            <a:r>
              <a:rPr lang="en-GB" dirty="0" smtClean="0"/>
              <a:t>E.g., If the current directory is “C:\Temp\Teaching” then “Java\data.txt” is a relative path.</a:t>
            </a:r>
          </a:p>
          <a:p>
            <a:r>
              <a:rPr lang="en-GB" dirty="0" smtClean="0">
                <a:solidFill>
                  <a:srgbClr val="7030A0"/>
                </a:solidFill>
              </a:rPr>
              <a:t>Absolute path </a:t>
            </a:r>
            <a:r>
              <a:rPr lang="en-GB" dirty="0" smtClean="0"/>
              <a:t>– is the full path (i.e., non-relative path)</a:t>
            </a:r>
          </a:p>
          <a:p>
            <a:pPr lvl="1"/>
            <a:endParaRPr lang="en-GB" dirty="0" smtClean="0"/>
          </a:p>
          <a:p>
            <a:pPr lvl="4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97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202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rgbClr val="7030A0"/>
                </a:solidFill>
              </a:rPr>
              <a:t>Access</a:t>
            </a:r>
            <a:r>
              <a:rPr lang="en-GB" dirty="0" smtClean="0"/>
              <a:t> a file using a file path.</a:t>
            </a:r>
          </a:p>
          <a:p>
            <a:r>
              <a:rPr lang="en-GB" dirty="0" smtClean="0">
                <a:solidFill>
                  <a:srgbClr val="7030A0"/>
                </a:solidFill>
              </a:rPr>
              <a:t>Open</a:t>
            </a:r>
            <a:r>
              <a:rPr lang="en-GB" dirty="0" smtClean="0"/>
              <a:t> the file (either for reading or for writing, may be automatic)</a:t>
            </a:r>
          </a:p>
          <a:p>
            <a:r>
              <a:rPr lang="en-GB" dirty="0" smtClean="0">
                <a:solidFill>
                  <a:srgbClr val="7030A0"/>
                </a:solidFill>
              </a:rPr>
              <a:t>Read/write</a:t>
            </a:r>
          </a:p>
          <a:p>
            <a:pPr lvl="1"/>
            <a:r>
              <a:rPr lang="en-GB" dirty="0" smtClean="0"/>
              <a:t>Text files (contain characters – Java’s Unicode or ASCII for English)</a:t>
            </a:r>
          </a:p>
          <a:p>
            <a:pPr lvl="1"/>
            <a:r>
              <a:rPr lang="en-GB" dirty="0" smtClean="0"/>
              <a:t>Binary files (other kinds of data)</a:t>
            </a:r>
          </a:p>
          <a:p>
            <a:pPr lvl="1"/>
            <a:r>
              <a:rPr lang="en-GB" dirty="0" smtClean="0"/>
              <a:t>Do this using </a:t>
            </a:r>
            <a:r>
              <a:rPr lang="en-GB" dirty="0" smtClean="0">
                <a:solidFill>
                  <a:srgbClr val="7030A0"/>
                </a:solidFill>
              </a:rPr>
              <a:t>I/O streams</a:t>
            </a:r>
          </a:p>
          <a:p>
            <a:r>
              <a:rPr lang="en-GB" dirty="0" smtClean="0">
                <a:solidFill>
                  <a:srgbClr val="7030A0"/>
                </a:solidFill>
              </a:rPr>
              <a:t>Close</a:t>
            </a:r>
            <a:r>
              <a:rPr lang="en-GB" dirty="0" smtClean="0"/>
              <a:t> the file.</a:t>
            </a:r>
          </a:p>
          <a:p>
            <a:r>
              <a:rPr lang="en-GB" dirty="0" smtClean="0">
                <a:solidFill>
                  <a:srgbClr val="7030A0"/>
                </a:solidFill>
              </a:rPr>
              <a:t>Handle</a:t>
            </a:r>
            <a:r>
              <a:rPr lang="en-GB" dirty="0" smtClean="0"/>
              <a:t> IOExceptions.</a:t>
            </a:r>
          </a:p>
          <a:p>
            <a:r>
              <a:rPr lang="en-GB" dirty="0" smtClean="0"/>
              <a:t>There are also other </a:t>
            </a:r>
            <a:r>
              <a:rPr lang="en-GB" dirty="0" smtClean="0">
                <a:solidFill>
                  <a:srgbClr val="7030A0"/>
                </a:solidFill>
              </a:rPr>
              <a:t>file operations</a:t>
            </a:r>
          </a:p>
          <a:p>
            <a:pPr lvl="1"/>
            <a:r>
              <a:rPr lang="en-GB" dirty="0" smtClean="0"/>
              <a:t>Delete file</a:t>
            </a:r>
          </a:p>
          <a:p>
            <a:pPr lvl="1"/>
            <a:r>
              <a:rPr lang="en-GB" dirty="0" smtClean="0"/>
              <a:t>Rename file</a:t>
            </a:r>
          </a:p>
          <a:p>
            <a:pPr lvl="1"/>
            <a:r>
              <a:rPr lang="en-GB" dirty="0" smtClean="0"/>
              <a:t>Move file within the file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60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handling classes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52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classes for File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will use </a:t>
            </a:r>
            <a:r>
              <a:rPr lang="en-GB" dirty="0" smtClean="0">
                <a:solidFill>
                  <a:srgbClr val="7030A0"/>
                </a:solidFill>
              </a:rPr>
              <a:t>two packages</a:t>
            </a:r>
            <a:r>
              <a:rPr lang="en-GB" dirty="0" smtClean="0"/>
              <a:t>: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i</a:t>
            </a:r>
            <a:r>
              <a:rPr lang="en-GB" sz="2000" dirty="0" smtClean="0">
                <a:latin typeface="Consolas" panose="020B0609020204030204" pitchFamily="49" charset="0"/>
              </a:rPr>
              <a:t>mport java.io.*;</a:t>
            </a:r>
          </a:p>
          <a:p>
            <a:pPr marL="457200" lvl="1" indent="0">
              <a:buNone/>
            </a:pPr>
            <a:r>
              <a:rPr lang="en-GB" sz="2000" dirty="0" smtClean="0">
                <a:latin typeface="Consolas" panose="020B0609020204030204" pitchFamily="49" charset="0"/>
              </a:rPr>
              <a:t>import </a:t>
            </a:r>
            <a:r>
              <a:rPr lang="en-GB" sz="2000" dirty="0" err="1" smtClean="0">
                <a:latin typeface="Consolas" panose="020B0609020204030204" pitchFamily="49" charset="0"/>
              </a:rPr>
              <a:t>java.nio.file</a:t>
            </a:r>
            <a:r>
              <a:rPr lang="en-GB" sz="2000" dirty="0" smtClean="0">
                <a:latin typeface="Consolas" panose="020B0609020204030204" pitchFamily="49" charset="0"/>
              </a:rPr>
              <a:t>.*;  </a:t>
            </a:r>
            <a:r>
              <a:rPr lang="en-GB" dirty="0" smtClean="0"/>
              <a:t>// </a:t>
            </a:r>
            <a:r>
              <a:rPr lang="en-GB" i="1" dirty="0" err="1" smtClean="0"/>
              <a:t>nio</a:t>
            </a:r>
            <a:r>
              <a:rPr lang="en-GB" i="1" dirty="0" smtClean="0"/>
              <a:t> stands for “new I/O”, added in Java 1.7</a:t>
            </a:r>
          </a:p>
          <a:p>
            <a:r>
              <a:rPr lang="en-GB" dirty="0" smtClean="0"/>
              <a:t>The classes you will need to use:</a:t>
            </a:r>
          </a:p>
          <a:p>
            <a:pPr lvl="1"/>
            <a:r>
              <a:rPr lang="en-GB" sz="2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FileSystem</a:t>
            </a:r>
            <a:r>
              <a:rPr lang="en-GB" dirty="0" smtClean="0"/>
              <a:t> – a bureaucratic class needed for the top level (but we can suppress it)</a:t>
            </a:r>
          </a:p>
          <a:p>
            <a:pPr lvl="1"/>
            <a:r>
              <a:rPr lang="en-GB" sz="2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Path</a:t>
            </a:r>
            <a:r>
              <a:rPr lang="en-GB" dirty="0" smtClean="0"/>
              <a:t> – class for file paths, as well as files themselves!</a:t>
            </a:r>
          </a:p>
          <a:p>
            <a:pPr lvl="1"/>
            <a:r>
              <a:rPr lang="en-GB" sz="2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Paths</a:t>
            </a:r>
            <a:r>
              <a:rPr lang="en-GB" dirty="0" smtClean="0"/>
              <a:t> (note the plural) – utility functions for paths</a:t>
            </a:r>
          </a:p>
          <a:p>
            <a:pPr lvl="1"/>
            <a:r>
              <a:rPr lang="en-GB" sz="2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Files</a:t>
            </a:r>
            <a:r>
              <a:rPr lang="en-GB" dirty="0" smtClean="0"/>
              <a:t> (note the plural) – file operations on paths, i.e., files</a:t>
            </a:r>
          </a:p>
          <a:p>
            <a:r>
              <a:rPr lang="en-GB" dirty="0" smtClean="0"/>
              <a:t>Is there a </a:t>
            </a:r>
            <a:r>
              <a:rPr lang="en-GB" dirty="0" smtClean="0">
                <a:solidFill>
                  <a:srgbClr val="7030A0"/>
                </a:solidFill>
              </a:rPr>
              <a:t>File</a:t>
            </a:r>
            <a:r>
              <a:rPr lang="en-GB" dirty="0" smtClean="0"/>
              <a:t> class (without the plural)?</a:t>
            </a:r>
          </a:p>
          <a:p>
            <a:pPr lvl="1"/>
            <a:r>
              <a:rPr lang="en-GB" dirty="0" smtClean="0"/>
              <a:t>There is, but the Path class from the </a:t>
            </a:r>
            <a:r>
              <a:rPr lang="en-GB" dirty="0" err="1" smtClean="0"/>
              <a:t>nio</a:t>
            </a:r>
            <a:r>
              <a:rPr lang="en-GB" dirty="0" smtClean="0"/>
              <a:t> package can do all of its work.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41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paths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Operations on paths</a:t>
            </a:r>
          </a:p>
          <a:p>
            <a:pPr lvl="1"/>
            <a:r>
              <a:rPr lang="en-GB" dirty="0"/>
              <a:t>Creating paths</a:t>
            </a:r>
          </a:p>
          <a:p>
            <a:pPr lvl="1"/>
            <a:r>
              <a:rPr lang="en-GB" dirty="0"/>
              <a:t>Extracting components of paths</a:t>
            </a:r>
          </a:p>
          <a:p>
            <a:pPr lvl="1"/>
            <a:r>
              <a:rPr lang="en-GB" dirty="0"/>
              <a:t>Extracting subpaths</a:t>
            </a:r>
          </a:p>
          <a:p>
            <a:pPr lvl="1"/>
            <a:r>
              <a:rPr lang="en-GB" dirty="0"/>
              <a:t>Comparing paths (check if one is a subpath of another)</a:t>
            </a:r>
          </a:p>
          <a:p>
            <a:pPr lvl="1"/>
            <a:r>
              <a:rPr lang="en-GB" dirty="0"/>
              <a:t>Converting relative paths to absolute paths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559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5841</TotalTime>
  <Words>1202</Words>
  <Application>Microsoft Office PowerPoint</Application>
  <PresentationFormat>Widescreen</PresentationFormat>
  <Paragraphs>173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Week 9, Lecture 1</vt:lpstr>
      <vt:lpstr>This week’s topics</vt:lpstr>
      <vt:lpstr>File concepts</vt:lpstr>
      <vt:lpstr>Files</vt:lpstr>
      <vt:lpstr>File folders</vt:lpstr>
      <vt:lpstr>Working with files</vt:lpstr>
      <vt:lpstr>File handling classes</vt:lpstr>
      <vt:lpstr>Java classes for File I/O</vt:lpstr>
      <vt:lpstr>Working with paths</vt:lpstr>
      <vt:lpstr>Sample code for paths</vt:lpstr>
      <vt:lpstr>Working with files</vt:lpstr>
      <vt:lpstr>Working with files</vt:lpstr>
      <vt:lpstr>Many ways of working with files (Java tutorial)</vt:lpstr>
      <vt:lpstr>Many ways of working with files (textbook)</vt:lpstr>
      <vt:lpstr>Try-with-resources (exceptions and resources)</vt:lpstr>
      <vt:lpstr>Or, standard try block (exceptions only)</vt:lpstr>
      <vt:lpstr>Sample code (read names, sort and write)</vt:lpstr>
      <vt:lpstr>Summary</vt:lpstr>
    </vt:vector>
  </TitlesOfParts>
  <Company>UoB IT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10, part 1</dc:title>
  <dc:creator>Uday Reddy</dc:creator>
  <cp:lastModifiedBy>Uday Reddy</cp:lastModifiedBy>
  <cp:revision>37</cp:revision>
  <dcterms:created xsi:type="dcterms:W3CDTF">2020-11-25T17:29:20Z</dcterms:created>
  <dcterms:modified xsi:type="dcterms:W3CDTF">2021-11-23T14:09:56Z</dcterms:modified>
</cp:coreProperties>
</file>