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4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282" r:id="rId14"/>
    <p:sldId id="280" r:id="rId15"/>
    <p:sldId id="300" r:id="rId16"/>
    <p:sldId id="285" r:id="rId17"/>
    <p:sldId id="284" r:id="rId18"/>
    <p:sldId id="283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56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3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35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0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6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4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62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01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39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6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91022-92E4-473C-8734-1E7CD2B7A784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30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io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Week </a:t>
            </a:r>
            <a:r>
              <a:rPr lang="en-GB" dirty="0"/>
              <a:t>9</a:t>
            </a:r>
            <a:r>
              <a:rPr lang="en-GB" dirty="0" smtClean="0"/>
              <a:t>, Lecture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4000" dirty="0" smtClean="0"/>
              <a:t>Files (</a:t>
            </a:r>
            <a:r>
              <a:rPr lang="en-GB" sz="4000" dirty="0" err="1" smtClean="0"/>
              <a:t>contd</a:t>
            </a:r>
            <a:r>
              <a:rPr lang="en-GB" sz="4000" dirty="0" smtClean="0"/>
              <a:t>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0496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I/O (advanced topic)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>
                <a:latin typeface="Consolas" panose="020B0609020204030204" pitchFamily="49" charset="0"/>
              </a:rPr>
              <a:t>ObjectInputStream</a:t>
            </a:r>
            <a:r>
              <a:rPr lang="en-GB" dirty="0" smtClean="0"/>
              <a:t> and </a:t>
            </a:r>
            <a:r>
              <a:rPr lang="en-GB" sz="2400" dirty="0" smtClean="0">
                <a:latin typeface="Consolas" panose="020B0609020204030204" pitchFamily="49" charset="0"/>
              </a:rPr>
              <a:t>ObjectOutputStream</a:t>
            </a:r>
            <a:r>
              <a:rPr lang="en-GB" dirty="0" smtClean="0"/>
              <a:t> allow arbitrary objects to be written into files and read back. </a:t>
            </a:r>
          </a:p>
          <a:p>
            <a:r>
              <a:rPr lang="en-GB" dirty="0" smtClean="0"/>
              <a:t>So you can write entire data structures into files: e.g., Linked Lists, Binary Trees etc.</a:t>
            </a:r>
          </a:p>
          <a:p>
            <a:r>
              <a:rPr lang="en-GB" dirty="0" smtClean="0"/>
              <a:t>To do this, the class of the object must say </a:t>
            </a:r>
          </a:p>
          <a:p>
            <a:pPr marL="457200" lvl="1" indent="0">
              <a:buNone/>
            </a:pPr>
            <a:r>
              <a:rPr lang="en-GB" b="1" dirty="0">
                <a:latin typeface="Consolas" panose="020B0609020204030204" pitchFamily="49" charset="0"/>
              </a:rPr>
              <a:t>p</a:t>
            </a:r>
            <a:r>
              <a:rPr lang="en-GB" b="1" dirty="0" smtClean="0">
                <a:latin typeface="Consolas" panose="020B0609020204030204" pitchFamily="49" charset="0"/>
              </a:rPr>
              <a:t>ublic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b="1" dirty="0" smtClean="0">
                <a:latin typeface="Consolas" panose="020B0609020204030204" pitchFamily="49" charset="0"/>
              </a:rPr>
              <a:t>class</a:t>
            </a:r>
            <a:r>
              <a:rPr lang="en-GB" dirty="0" smtClean="0">
                <a:latin typeface="Consolas" panose="020B0609020204030204" pitchFamily="49" charset="0"/>
              </a:rPr>
              <a:t> XYZ </a:t>
            </a:r>
            <a:r>
              <a:rPr lang="en-GB" b="1" dirty="0" smtClean="0">
                <a:latin typeface="Consolas" panose="020B0609020204030204" pitchFamily="49" charset="0"/>
              </a:rPr>
              <a:t>implements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Serializable</a:t>
            </a:r>
            <a:r>
              <a:rPr lang="en-GB" dirty="0" smtClean="0">
                <a:latin typeface="Consolas" panose="020B0609020204030204" pitchFamily="49" charset="0"/>
              </a:rPr>
              <a:t> { … }</a:t>
            </a:r>
          </a:p>
          <a:p>
            <a:r>
              <a:rPr lang="en-GB" dirty="0" smtClean="0"/>
              <a:t>No code needs to be written for “Serializable”. Java will do it for you automatically!</a:t>
            </a:r>
          </a:p>
          <a:p>
            <a:r>
              <a:rPr lang="en-GB" dirty="0" smtClean="0"/>
              <a:t>When you read it back (using </a:t>
            </a:r>
            <a:r>
              <a:rPr lang="en-GB" sz="2400" dirty="0" err="1" smtClean="0">
                <a:latin typeface="Consolas" panose="020B0609020204030204" pitchFamily="49" charset="0"/>
              </a:rPr>
              <a:t>in.readObject</a:t>
            </a:r>
            <a:r>
              <a:rPr lang="en-GB" dirty="0" smtClean="0"/>
              <a:t>), you must cast it to the right class.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3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Streams</a:t>
            </a:r>
            <a:r>
              <a:rPr lang="en-GB" dirty="0" smtClean="0"/>
              <a:t> represent a framework in Java for layering data formats for Input/Output.</a:t>
            </a:r>
          </a:p>
          <a:p>
            <a:r>
              <a:rPr lang="en-GB" dirty="0" smtClean="0"/>
              <a:t>You can create stream objects that wrap files, and then process them in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24058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access files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ByteChannel I/O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79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Byte Channel view of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617"/>
            <a:ext cx="10515600" cy="2569464"/>
          </a:xfrm>
        </p:spPr>
        <p:txBody>
          <a:bodyPr>
            <a:normAutofit/>
          </a:bodyPr>
          <a:lstStyle/>
          <a:p>
            <a:r>
              <a:rPr lang="en-GB" dirty="0" smtClean="0"/>
              <a:t>The idea is to think of a file as a </a:t>
            </a:r>
            <a:r>
              <a:rPr lang="en-GB" i="1" dirty="0" smtClean="0"/>
              <a:t>sequence of bytes</a:t>
            </a:r>
            <a:r>
              <a:rPr lang="en-GB" dirty="0" smtClean="0"/>
              <a:t>. This is called a </a:t>
            </a:r>
            <a:r>
              <a:rPr lang="en-GB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ByteChannel</a:t>
            </a:r>
            <a:r>
              <a:rPr lang="en-GB" dirty="0" smtClean="0"/>
              <a:t>.</a:t>
            </a:r>
          </a:p>
          <a:p>
            <a:r>
              <a:rPr lang="en-GB" dirty="0" smtClean="0"/>
              <a:t>On this sequence, we place a window called a </a:t>
            </a:r>
            <a:r>
              <a:rPr lang="en-GB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ByteBuffer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ByteBuffer is essentially an array of bytes. So we can read it as well as write into it. Ergo, we can read and write any part of the file.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73" y="4204017"/>
            <a:ext cx="90011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48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idea of “buffers</a:t>
            </a:r>
            <a:r>
              <a:rPr lang="en-GB" dirty="0" smtClean="0"/>
              <a:t>” -1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899"/>
            <a:ext cx="10436352" cy="2332981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 buffer allows programs or devices to communicate data to one another.</a:t>
            </a:r>
          </a:p>
          <a:p>
            <a:r>
              <a:rPr lang="en-GB" dirty="0" smtClean="0"/>
              <a:t>A 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put</a:t>
            </a:r>
            <a:r>
              <a:rPr lang="en-GB" dirty="0" smtClean="0"/>
              <a:t> operation writes a new value into the buffer at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dirty="0" smtClean="0"/>
              <a:t> and advances it. The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limit</a:t>
            </a:r>
            <a:r>
              <a:rPr lang="en-GB" dirty="0" smtClean="0"/>
              <a:t> is set to the final value of </a:t>
            </a:r>
            <a:r>
              <a:rPr lang="en-GB" sz="2400" dirty="0" smtClean="0">
                <a:latin typeface="Consolas" panose="020B0609020204030204" pitchFamily="49" charset="0"/>
              </a:rPr>
              <a:t>position</a:t>
            </a:r>
            <a:r>
              <a:rPr lang="en-GB" dirty="0" smtClean="0"/>
              <a:t>. (“relative put”)</a:t>
            </a:r>
          </a:p>
          <a:p>
            <a:r>
              <a:rPr lang="en-GB" dirty="0" smtClean="0"/>
              <a:t>A 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get</a:t>
            </a:r>
            <a:r>
              <a:rPr lang="en-GB" dirty="0" smtClean="0"/>
              <a:t> operation reads the value at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dirty="0" smtClean="0"/>
              <a:t> and advances it. When it reaches </a:t>
            </a:r>
            <a:r>
              <a:rPr lang="en-GB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limit</a:t>
            </a:r>
            <a:r>
              <a:rPr lang="en-GB" dirty="0" smtClean="0"/>
              <a:t>, the ‘getting’ is finished. (“relative get”)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364486" y="4087368"/>
            <a:ext cx="6657594" cy="2238494"/>
            <a:chOff x="2327910" y="3803904"/>
            <a:chExt cx="6657594" cy="2238494"/>
          </a:xfrm>
        </p:grpSpPr>
        <p:sp>
          <p:nvSpPr>
            <p:cNvPr id="4" name="Rectangle 3"/>
            <p:cNvSpPr/>
            <p:nvPr/>
          </p:nvSpPr>
          <p:spPr>
            <a:xfrm>
              <a:off x="2327910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15968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2624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5752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78880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55536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32192" y="3806952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08848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04566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6076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879016" y="4661654"/>
              <a:ext cx="1682496" cy="1380744"/>
              <a:chOff x="9162288" y="4471416"/>
              <a:chExt cx="1682496" cy="138074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62288" y="5221224"/>
                <a:ext cx="1682496" cy="63093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418320" y="5352026"/>
                <a:ext cx="1170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limit</a:t>
                </a:r>
                <a:endParaRPr lang="en-GB" dirty="0"/>
              </a:p>
            </p:txBody>
          </p:sp>
          <p:cxnSp>
            <p:nvCxnSpPr>
              <p:cNvPr id="24" name="Straight Arrow Connector 23"/>
              <p:cNvCxnSpPr>
                <a:stCxn id="22" idx="0"/>
              </p:cNvCxnSpPr>
              <p:nvPr/>
            </p:nvCxnSpPr>
            <p:spPr>
              <a:xfrm flipV="1">
                <a:off x="10003536" y="4471416"/>
                <a:ext cx="0" cy="7498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3852002" y="4661654"/>
              <a:ext cx="1682496" cy="1380744"/>
              <a:chOff x="9162288" y="4471416"/>
              <a:chExt cx="1682496" cy="138074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162288" y="5221224"/>
                <a:ext cx="1682496" cy="63093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418320" y="5352026"/>
                <a:ext cx="1170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position</a:t>
                </a:r>
                <a:endParaRPr lang="en-GB" dirty="0"/>
              </a:p>
            </p:txBody>
          </p:sp>
          <p:cxnSp>
            <p:nvCxnSpPr>
              <p:cNvPr id="28" name="Straight Arrow Connector 27"/>
              <p:cNvCxnSpPr>
                <a:stCxn id="26" idx="0"/>
              </p:cNvCxnSpPr>
              <p:nvPr/>
            </p:nvCxnSpPr>
            <p:spPr>
              <a:xfrm flipV="1">
                <a:off x="10003536" y="4471416"/>
                <a:ext cx="0" cy="7498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897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48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idea of “buffers</a:t>
            </a:r>
            <a:r>
              <a:rPr lang="en-GB" dirty="0" smtClean="0"/>
              <a:t>” - 2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899"/>
            <a:ext cx="10436352" cy="2332981"/>
          </a:xfrm>
        </p:spPr>
        <p:txBody>
          <a:bodyPr>
            <a:normAutofit/>
          </a:bodyPr>
          <a:lstStyle/>
          <a:p>
            <a:r>
              <a:rPr lang="en-GB" dirty="0" smtClean="0"/>
              <a:t>That means, </a:t>
            </a:r>
            <a:r>
              <a:rPr lang="en-GB" dirty="0" smtClean="0">
                <a:solidFill>
                  <a:srgbClr val="FF0000"/>
                </a:solidFill>
              </a:rPr>
              <a:t>position</a:t>
            </a:r>
            <a:r>
              <a:rPr lang="en-GB" dirty="0" smtClean="0"/>
              <a:t> is the place where the next read or write into the buffer should happen.</a:t>
            </a:r>
          </a:p>
          <a:p>
            <a:r>
              <a:rPr lang="en-GB" dirty="0" err="1" smtClean="0"/>
              <a:t>Simlarly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limit</a:t>
            </a:r>
            <a:r>
              <a:rPr lang="en-GB" dirty="0" smtClean="0"/>
              <a:t> is the place from which buffer contains no valid data.</a:t>
            </a:r>
            <a:endParaRPr lang="en-GB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2364486" y="4087368"/>
            <a:ext cx="6657594" cy="2238494"/>
            <a:chOff x="2327910" y="3803904"/>
            <a:chExt cx="6657594" cy="2238494"/>
          </a:xfrm>
        </p:grpSpPr>
        <p:sp>
          <p:nvSpPr>
            <p:cNvPr id="4" name="Rectangle 3"/>
            <p:cNvSpPr/>
            <p:nvPr/>
          </p:nvSpPr>
          <p:spPr>
            <a:xfrm>
              <a:off x="2327910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15968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2624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5752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78880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55536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32192" y="3806952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08848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04566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6076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879016" y="4661654"/>
              <a:ext cx="1682496" cy="1380744"/>
              <a:chOff x="9162288" y="4471416"/>
              <a:chExt cx="1682496" cy="138074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62288" y="5221224"/>
                <a:ext cx="1682496" cy="63093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418320" y="5352026"/>
                <a:ext cx="1170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limit</a:t>
                </a:r>
                <a:endParaRPr lang="en-GB" dirty="0"/>
              </a:p>
            </p:txBody>
          </p:sp>
          <p:cxnSp>
            <p:nvCxnSpPr>
              <p:cNvPr id="24" name="Straight Arrow Connector 23"/>
              <p:cNvCxnSpPr>
                <a:stCxn id="22" idx="0"/>
              </p:cNvCxnSpPr>
              <p:nvPr/>
            </p:nvCxnSpPr>
            <p:spPr>
              <a:xfrm flipV="1">
                <a:off x="10003536" y="4471416"/>
                <a:ext cx="0" cy="7498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3852002" y="4661654"/>
              <a:ext cx="1682496" cy="1380744"/>
              <a:chOff x="9162288" y="4471416"/>
              <a:chExt cx="1682496" cy="138074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162288" y="5221224"/>
                <a:ext cx="1682496" cy="63093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418320" y="5352026"/>
                <a:ext cx="1170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position</a:t>
                </a:r>
                <a:endParaRPr lang="en-GB" dirty="0"/>
              </a:p>
            </p:txBody>
          </p:sp>
          <p:cxnSp>
            <p:nvCxnSpPr>
              <p:cNvPr id="28" name="Straight Arrow Connector 27"/>
              <p:cNvCxnSpPr>
                <a:stCxn id="26" idx="0"/>
              </p:cNvCxnSpPr>
              <p:nvPr/>
            </p:nvCxnSpPr>
            <p:spPr>
              <a:xfrm flipV="1">
                <a:off x="10003536" y="4471416"/>
                <a:ext cx="0" cy="7498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22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48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Java’s Buffer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2677667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 </a:t>
            </a:r>
            <a:r>
              <a:rPr lang="en-GB" dirty="0" smtClean="0">
                <a:solidFill>
                  <a:srgbClr val="7030A0"/>
                </a:solidFill>
              </a:rPr>
              <a:t>Buffer</a:t>
            </a:r>
            <a:r>
              <a:rPr lang="en-GB" dirty="0" smtClean="0"/>
              <a:t> in Java </a:t>
            </a:r>
            <a:r>
              <a:rPr lang="en-GB" dirty="0" smtClean="0"/>
              <a:t>adds two </a:t>
            </a:r>
            <a:r>
              <a:rPr lang="en-GB" dirty="0" smtClean="0"/>
              <a:t>more indices into a sequence. (The sequence itself is not part of the Buffer; </a:t>
            </a:r>
            <a:r>
              <a:rPr lang="en-GB" i="1" dirty="0" smtClean="0"/>
              <a:t>only the indices</a:t>
            </a:r>
            <a:r>
              <a:rPr lang="en-GB" dirty="0" smtClean="0"/>
              <a:t>.)</a:t>
            </a:r>
          </a:p>
          <a:p>
            <a:r>
              <a:rPr lang="en-GB" dirty="0" smtClean="0"/>
              <a:t>In addition to get and put, some more operations are relevant:</a:t>
            </a:r>
          </a:p>
          <a:p>
            <a:pPr lvl="1"/>
            <a:r>
              <a:rPr lang="en-GB" sz="2000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GB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lear</a:t>
            </a:r>
            <a:r>
              <a:rPr lang="en-GB" dirty="0" smtClean="0"/>
              <a:t>: </a:t>
            </a:r>
            <a:r>
              <a:rPr lang="en-GB" i="1" dirty="0" smtClean="0"/>
              <a:t>Needed at the start of a channel read. Also, the start of a put cycle</a:t>
            </a:r>
            <a:r>
              <a:rPr lang="en-GB" dirty="0" smtClean="0"/>
              <a:t>. 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Sets the </a:t>
            </a:r>
            <a:r>
              <a:rPr lang="en-GB" sz="2100" dirty="0" smtClean="0">
                <a:latin typeface="Consolas" panose="020B0609020204030204" pitchFamily="49" charset="0"/>
              </a:rPr>
              <a:t>position</a:t>
            </a:r>
            <a:r>
              <a:rPr lang="en-GB" dirty="0" smtClean="0"/>
              <a:t> to 0 and </a:t>
            </a:r>
            <a:r>
              <a:rPr lang="en-GB" sz="2100" dirty="0" smtClean="0">
                <a:latin typeface="Consolas" panose="020B0609020204030204" pitchFamily="49" charset="0"/>
              </a:rPr>
              <a:t>limit</a:t>
            </a:r>
            <a:r>
              <a:rPr lang="en-GB" dirty="0" smtClean="0"/>
              <a:t> to the capacity.</a:t>
            </a:r>
          </a:p>
          <a:p>
            <a:pPr lvl="1"/>
            <a:r>
              <a:rPr lang="en-GB" dirty="0" smtClean="0">
                <a:solidFill>
                  <a:srgbClr val="7030A0"/>
                </a:solidFill>
              </a:rPr>
              <a:t>flip</a:t>
            </a:r>
            <a:r>
              <a:rPr lang="en-GB" dirty="0" smtClean="0"/>
              <a:t>: </a:t>
            </a:r>
            <a:r>
              <a:rPr lang="en-GB" i="1" dirty="0" smtClean="0"/>
              <a:t>Needed at the start of  a channel write. Also, the start of a get cycle.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         Sets the </a:t>
            </a:r>
            <a:r>
              <a:rPr lang="en-GB" sz="2100" dirty="0" smtClean="0">
                <a:latin typeface="Consolas" panose="020B0609020204030204" pitchFamily="49" charset="0"/>
              </a:rPr>
              <a:t>limit</a:t>
            </a:r>
            <a:r>
              <a:rPr lang="en-GB" dirty="0" smtClean="0"/>
              <a:t> to the current </a:t>
            </a:r>
            <a:r>
              <a:rPr lang="en-GB" sz="2100" dirty="0" smtClean="0">
                <a:latin typeface="Consolas" panose="020B0609020204030204" pitchFamily="49" charset="0"/>
              </a:rPr>
              <a:t>position</a:t>
            </a:r>
            <a:r>
              <a:rPr lang="en-GB" dirty="0" smtClean="0"/>
              <a:t>, and </a:t>
            </a:r>
            <a:r>
              <a:rPr lang="en-GB" sz="2100" dirty="0" smtClean="0">
                <a:latin typeface="Consolas" panose="020B0609020204030204" pitchFamily="49" charset="0"/>
              </a:rPr>
              <a:t>position</a:t>
            </a:r>
            <a:r>
              <a:rPr lang="en-GB" dirty="0" smtClean="0"/>
              <a:t> to 0.</a:t>
            </a:r>
          </a:p>
          <a:p>
            <a:pPr lvl="1"/>
            <a:r>
              <a:rPr lang="en-GB" sz="2000" dirty="0">
                <a:solidFill>
                  <a:srgbClr val="7030A0"/>
                </a:solidFill>
                <a:latin typeface="Consolas" panose="020B0609020204030204" pitchFamily="49" charset="0"/>
              </a:rPr>
              <a:t>rewind</a:t>
            </a:r>
            <a:r>
              <a:rPr lang="en-GB" dirty="0"/>
              <a:t>: </a:t>
            </a:r>
            <a:r>
              <a:rPr lang="en-GB" i="1" dirty="0"/>
              <a:t>Needed at the start of </a:t>
            </a:r>
            <a:r>
              <a:rPr lang="en-GB" i="1" dirty="0" smtClean="0"/>
              <a:t>renewed get cycle. </a:t>
            </a:r>
            <a:endParaRPr lang="en-GB" i="1" dirty="0"/>
          </a:p>
          <a:p>
            <a:pPr marL="457200" lvl="1" indent="0">
              <a:buNone/>
            </a:pPr>
            <a:r>
              <a:rPr lang="en-GB" i="1" dirty="0"/>
              <a:t>                   </a:t>
            </a:r>
            <a:r>
              <a:rPr lang="en-GB" dirty="0"/>
              <a:t>Sets the </a:t>
            </a:r>
            <a:r>
              <a:rPr lang="en-GB" sz="2100" dirty="0">
                <a:latin typeface="Consolas" panose="020B0609020204030204" pitchFamily="49" charset="0"/>
              </a:rPr>
              <a:t>position</a:t>
            </a:r>
            <a:r>
              <a:rPr lang="en-GB" dirty="0"/>
              <a:t> to 0, leaves </a:t>
            </a:r>
            <a:r>
              <a:rPr lang="en-GB" sz="2100" dirty="0">
                <a:latin typeface="Consolas" panose="020B0609020204030204" pitchFamily="49" charset="0"/>
              </a:rPr>
              <a:t>limit</a:t>
            </a:r>
            <a:r>
              <a:rPr lang="en-GB" dirty="0"/>
              <a:t> unchanged.</a:t>
            </a:r>
          </a:p>
          <a:p>
            <a:pPr marL="457200" lvl="1" indent="0">
              <a:buNone/>
            </a:pPr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1861566" y="4087368"/>
            <a:ext cx="8279886" cy="2260092"/>
            <a:chOff x="1824990" y="3803904"/>
            <a:chExt cx="8279886" cy="2260092"/>
          </a:xfrm>
        </p:grpSpPr>
        <p:sp>
          <p:nvSpPr>
            <p:cNvPr id="4" name="Rectangle 3"/>
            <p:cNvSpPr/>
            <p:nvPr/>
          </p:nvSpPr>
          <p:spPr>
            <a:xfrm>
              <a:off x="2327910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15968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2624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5752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78880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55536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32192" y="3806952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08848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04566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6076" y="3803904"/>
              <a:ext cx="676656" cy="603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422380" y="4683252"/>
              <a:ext cx="1682496" cy="1380744"/>
              <a:chOff x="9162288" y="4471416"/>
              <a:chExt cx="1682496" cy="138074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9162288" y="5221224"/>
                <a:ext cx="1682496" cy="6309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418320" y="5352026"/>
                <a:ext cx="1170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capacity</a:t>
                </a:r>
                <a:endParaRPr lang="en-GB" dirty="0"/>
              </a:p>
            </p:txBody>
          </p:sp>
          <p:cxnSp>
            <p:nvCxnSpPr>
              <p:cNvPr id="19" name="Straight Arrow Connector 18"/>
              <p:cNvCxnSpPr>
                <a:stCxn id="14" idx="0"/>
              </p:cNvCxnSpPr>
              <p:nvPr/>
            </p:nvCxnSpPr>
            <p:spPr>
              <a:xfrm flipV="1">
                <a:off x="10003536" y="4471416"/>
                <a:ext cx="0" cy="7498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879016" y="4661654"/>
              <a:ext cx="1682496" cy="1380744"/>
              <a:chOff x="9162288" y="4471416"/>
              <a:chExt cx="1682496" cy="138074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62288" y="5221224"/>
                <a:ext cx="1682496" cy="63093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418320" y="5352026"/>
                <a:ext cx="1170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limit</a:t>
                </a:r>
                <a:endParaRPr lang="en-GB" dirty="0"/>
              </a:p>
            </p:txBody>
          </p:sp>
          <p:cxnSp>
            <p:nvCxnSpPr>
              <p:cNvPr id="24" name="Straight Arrow Connector 23"/>
              <p:cNvCxnSpPr>
                <a:stCxn id="22" idx="0"/>
              </p:cNvCxnSpPr>
              <p:nvPr/>
            </p:nvCxnSpPr>
            <p:spPr>
              <a:xfrm flipV="1">
                <a:off x="10003536" y="4471416"/>
                <a:ext cx="0" cy="7498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3852002" y="4661654"/>
              <a:ext cx="1682496" cy="1380744"/>
              <a:chOff x="9162288" y="4471416"/>
              <a:chExt cx="1682496" cy="138074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162288" y="5221224"/>
                <a:ext cx="1682496" cy="63093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418320" y="5352026"/>
                <a:ext cx="1170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position</a:t>
                </a:r>
                <a:endParaRPr lang="en-GB" dirty="0"/>
              </a:p>
            </p:txBody>
          </p:sp>
          <p:cxnSp>
            <p:nvCxnSpPr>
              <p:cNvPr id="28" name="Straight Arrow Connector 27"/>
              <p:cNvCxnSpPr>
                <a:stCxn id="26" idx="0"/>
              </p:cNvCxnSpPr>
              <p:nvPr/>
            </p:nvCxnSpPr>
            <p:spPr>
              <a:xfrm flipV="1">
                <a:off x="10003536" y="4471416"/>
                <a:ext cx="0" cy="7498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24990" y="4683252"/>
              <a:ext cx="1682496" cy="1380744"/>
              <a:chOff x="9162288" y="4471416"/>
              <a:chExt cx="1682496" cy="1380744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162288" y="5221224"/>
                <a:ext cx="1682496" cy="6309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418320" y="5352026"/>
                <a:ext cx="1170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mark</a:t>
                </a:r>
                <a:endParaRPr lang="en-GB" dirty="0"/>
              </a:p>
            </p:txBody>
          </p:sp>
          <p:cxnSp>
            <p:nvCxnSpPr>
              <p:cNvPr id="32" name="Straight Arrow Connector 31"/>
              <p:cNvCxnSpPr>
                <a:stCxn id="30" idx="0"/>
              </p:cNvCxnSpPr>
              <p:nvPr/>
            </p:nvCxnSpPr>
            <p:spPr>
              <a:xfrm flipV="1">
                <a:off x="10003536" y="4471416"/>
                <a:ext cx="0" cy="7498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88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ByteBuffer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ByteBuffer is a Buffer on a sequence of bytes.</a:t>
            </a:r>
          </a:p>
          <a:p>
            <a:r>
              <a:rPr lang="en-GB" dirty="0" smtClean="0"/>
              <a:t>For reading a channel, we create a ByteBuffer that acts as a window (</a:t>
            </a:r>
            <a:r>
              <a:rPr lang="en-GB" i="1" dirty="0" smtClean="0"/>
              <a:t>without</a:t>
            </a:r>
            <a:r>
              <a:rPr lang="en-GB" dirty="0" smtClean="0"/>
              <a:t> its own data):</a:t>
            </a:r>
          </a:p>
          <a:p>
            <a:pPr marL="457200" lvl="1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ByteBuffer</a:t>
            </a:r>
            <a:r>
              <a:rPr lang="en-GB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readBuffer</a:t>
            </a:r>
            <a:r>
              <a:rPr lang="en-GB" dirty="0" smtClean="0">
                <a:latin typeface="Consolas" panose="020B0609020204030204" pitchFamily="49" charset="0"/>
              </a:rPr>
              <a:t> = </a:t>
            </a:r>
            <a:r>
              <a:rPr lang="en-GB" dirty="0" err="1" smtClean="0">
                <a:latin typeface="Consolas" panose="020B0609020204030204" pitchFamily="49" charset="0"/>
              </a:rPr>
              <a:t>ByteBuffer.</a:t>
            </a:r>
            <a:r>
              <a:rPr lang="en-GB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allocate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i="1" dirty="0" smtClean="0">
                <a:latin typeface="Consolas" panose="020B0609020204030204" pitchFamily="49" charset="0"/>
              </a:rPr>
              <a:t>capacity</a:t>
            </a:r>
            <a:r>
              <a:rPr lang="en-GB" dirty="0" smtClean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. . . </a:t>
            </a:r>
          </a:p>
          <a:p>
            <a:pPr marL="457200" lvl="1" indent="0">
              <a:buNone/>
            </a:pPr>
            <a:r>
              <a:rPr lang="en-GB" dirty="0" err="1" smtClean="0">
                <a:latin typeface="Consolas" panose="020B0609020204030204" pitchFamily="49" charset="0"/>
              </a:rPr>
              <a:t>channel.</a:t>
            </a:r>
            <a:r>
              <a:rPr lang="en-GB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read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</a:rPr>
              <a:t>readBuffer</a:t>
            </a:r>
            <a:r>
              <a:rPr lang="en-GB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/>
              <a:t>For writing to a channel, we create a ByteBuffer on an actual array of bytes:</a:t>
            </a:r>
          </a:p>
          <a:p>
            <a:pPr marL="457200" lvl="1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ByteBuffer</a:t>
            </a:r>
            <a:r>
              <a:rPr lang="en-GB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writeBuffer</a:t>
            </a:r>
            <a:r>
              <a:rPr lang="en-GB" dirty="0" smtClean="0">
                <a:latin typeface="Consolas" panose="020B0609020204030204" pitchFamily="49" charset="0"/>
              </a:rPr>
              <a:t> = </a:t>
            </a:r>
            <a:r>
              <a:rPr lang="en-GB" dirty="0" err="1" smtClean="0">
                <a:latin typeface="Consolas" panose="020B0609020204030204" pitchFamily="49" charset="0"/>
              </a:rPr>
              <a:t>ByteBuffer.</a:t>
            </a:r>
            <a:r>
              <a:rPr lang="en-GB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wrap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i="1" dirty="0" smtClean="0">
                <a:latin typeface="Consolas" panose="020B0609020204030204" pitchFamily="49" charset="0"/>
              </a:rPr>
              <a:t>byte-array</a:t>
            </a:r>
            <a:r>
              <a:rPr lang="en-GB" dirty="0" smtClean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. . . </a:t>
            </a:r>
          </a:p>
          <a:p>
            <a:pPr marL="457200" lvl="1" indent="0">
              <a:buNone/>
            </a:pPr>
            <a:r>
              <a:rPr lang="en-GB" dirty="0" err="1" smtClean="0">
                <a:latin typeface="Consolas" panose="020B0609020204030204" pitchFamily="49" charset="0"/>
              </a:rPr>
              <a:t>channel.</a:t>
            </a:r>
            <a:r>
              <a:rPr lang="en-GB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write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</a:rPr>
              <a:t>writeBuffer</a:t>
            </a:r>
            <a:r>
              <a:rPr lang="en-GB" dirty="0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021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code for reading (from Java tutorial)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40664" y="1956816"/>
            <a:ext cx="9738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   </a:t>
            </a:r>
            <a:r>
              <a:rPr lang="en-GB" b="1" dirty="0" smtClean="0">
                <a:latin typeface="Consolas" panose="020B0609020204030204" pitchFamily="49" charset="0"/>
              </a:rPr>
              <a:t>try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ByteChannel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</a:rPr>
              <a:t>channel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Files.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newByteChannel</a:t>
            </a:r>
            <a:r>
              <a:rPr lang="en-GB" dirty="0">
                <a:latin typeface="Consolas" panose="020B0609020204030204" pitchFamily="49" charset="0"/>
              </a:rPr>
              <a:t>(file))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ByteBuffer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</a:rPr>
              <a:t>buffer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ByteBuffer.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allocate</a:t>
            </a:r>
            <a:r>
              <a:rPr lang="en-GB" dirty="0">
                <a:latin typeface="Consolas" panose="020B0609020204030204" pitchFamily="49" charset="0"/>
              </a:rPr>
              <a:t>(10);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// Read the bytes with the proper encoding for this platform.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String 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</a:rPr>
              <a:t>encoding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System.getProperty</a:t>
            </a:r>
            <a:r>
              <a:rPr lang="en-GB" dirty="0">
                <a:latin typeface="Consolas" panose="020B0609020204030204" pitchFamily="49" charset="0"/>
              </a:rPr>
              <a:t>("</a:t>
            </a:r>
            <a:r>
              <a:rPr lang="en-GB" dirty="0" err="1">
                <a:latin typeface="Consolas" panose="020B0609020204030204" pitchFamily="49" charset="0"/>
              </a:rPr>
              <a:t>file.encoding</a:t>
            </a:r>
            <a:r>
              <a:rPr lang="en-GB" dirty="0">
                <a:latin typeface="Consolas" panose="020B0609020204030204" pitchFamily="49" charset="0"/>
              </a:rPr>
              <a:t>");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Charset </a:t>
            </a:r>
            <a:r>
              <a:rPr lang="en-GB" dirty="0" err="1">
                <a:solidFill>
                  <a:srgbClr val="7030A0"/>
                </a:solidFill>
                <a:latin typeface="Consolas" panose="020B0609020204030204" pitchFamily="49" charset="0"/>
              </a:rPr>
              <a:t>charset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Charset.forName</a:t>
            </a:r>
            <a:r>
              <a:rPr lang="en-GB" dirty="0">
                <a:latin typeface="Consolas" panose="020B0609020204030204" pitchFamily="49" charset="0"/>
              </a:rPr>
              <a:t>(encoding);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while (</a:t>
            </a:r>
            <a:r>
              <a:rPr lang="en-GB" dirty="0" err="1">
                <a:latin typeface="Consolas" panose="020B0609020204030204" pitchFamily="49" charset="0"/>
              </a:rPr>
              <a:t>channel.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read</a:t>
            </a:r>
            <a:r>
              <a:rPr lang="en-GB" dirty="0">
                <a:latin typeface="Consolas" panose="020B0609020204030204" pitchFamily="49" charset="0"/>
              </a:rPr>
              <a:t>(buffer) &gt; 0)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</a:t>
            </a:r>
            <a:r>
              <a:rPr lang="en-GB" dirty="0" err="1">
                <a:latin typeface="Consolas" panose="020B0609020204030204" pitchFamily="49" charset="0"/>
              </a:rPr>
              <a:t>buffer.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rewind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System.out.println(</a:t>
            </a:r>
            <a:r>
              <a:rPr lang="en-GB" dirty="0" err="1">
                <a:latin typeface="Consolas" panose="020B0609020204030204" pitchFamily="49" charset="0"/>
              </a:rPr>
              <a:t>charset.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decode</a:t>
            </a:r>
            <a:r>
              <a:rPr lang="en-GB" dirty="0">
                <a:latin typeface="Consolas" panose="020B0609020204030204" pitchFamily="49" charset="0"/>
              </a:rPr>
              <a:t>(buffer) + "$");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</a:t>
            </a:r>
            <a:r>
              <a:rPr lang="en-GB" dirty="0" err="1">
                <a:latin typeface="Consolas" panose="020B0609020204030204" pitchFamily="49" charset="0"/>
              </a:rPr>
              <a:t>buffer.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flip</a:t>
            </a:r>
            <a:r>
              <a:rPr lang="en-GB" dirty="0" smtClean="0">
                <a:latin typeface="Consolas" panose="020B0609020204030204" pitchFamily="49" charset="0"/>
              </a:rPr>
              <a:t>(); // </a:t>
            </a:r>
            <a:r>
              <a:rPr lang="en-GB" sz="2000" i="1" dirty="0" smtClean="0"/>
              <a:t>Not really needed in this case</a:t>
            </a:r>
            <a:endParaRPr lang="en-GB" i="1" dirty="0"/>
          </a:p>
          <a:p>
            <a:r>
              <a:rPr lang="en-GB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GB" dirty="0">
                <a:latin typeface="Consolas" panose="020B0609020204030204" pitchFamily="49" charset="0"/>
              </a:rPr>
              <a:t>        }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</a:rPr>
              <a:t>catch</a:t>
            </a:r>
            <a:r>
              <a:rPr lang="en-GB" dirty="0">
                <a:latin typeface="Consolas" panose="020B0609020204030204" pitchFamily="49" charset="0"/>
              </a:rPr>
              <a:t> (</a:t>
            </a:r>
            <a:r>
              <a:rPr lang="en-GB" dirty="0" err="1">
                <a:latin typeface="Consolas" panose="020B0609020204030204" pitchFamily="49" charset="0"/>
              </a:rPr>
              <a:t>IOException</a:t>
            </a:r>
            <a:r>
              <a:rPr lang="en-GB" dirty="0">
                <a:latin typeface="Consolas" panose="020B0609020204030204" pitchFamily="49" charset="0"/>
              </a:rPr>
              <a:t> e)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System.out.println("something went wrong: " + e);</a:t>
            </a:r>
          </a:p>
          <a:p>
            <a:r>
              <a:rPr lang="en-GB" dirty="0"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801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code for writing (from Chapter 13)</a:t>
            </a:r>
            <a:endParaRPr lang="en-GB" dirty="0"/>
          </a:p>
        </p:txBody>
      </p:sp>
      <p:pic>
        <p:nvPicPr>
          <p:cNvPr id="3" name="Content Placeholder 1" descr="Figure 13-28: The RandomAccessTest class (continues)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17" y="2057400"/>
            <a:ext cx="8714779" cy="45074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38744" y="4379976"/>
            <a:ext cx="348386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Create a byte array and enclose it in a ByteBuffer object.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647688" y="4709160"/>
            <a:ext cx="15819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week’s 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Files concepts (Chapter 13: sec. 1, Tutorial: </a:t>
            </a:r>
            <a:r>
              <a:rPr lang="en-GB" i="1" dirty="0" smtClean="0"/>
              <a:t>File I/O</a:t>
            </a:r>
            <a:r>
              <a:rPr lang="en-GB" dirty="0" smtClean="0"/>
              <a:t>)</a:t>
            </a:r>
            <a:endParaRPr lang="en-GB" dirty="0" smtClean="0">
              <a:solidFill>
                <a:srgbClr val="7030A0"/>
              </a:solidFill>
            </a:endParaRPr>
          </a:p>
          <a:p>
            <a:r>
              <a:rPr lang="en-GB" dirty="0" smtClean="0"/>
              <a:t>File handling classes (Chapter 13: sec. 2-4, Tutorial: </a:t>
            </a:r>
            <a:r>
              <a:rPr lang="en-GB" i="1" dirty="0" smtClean="0"/>
              <a:t>File I/O</a:t>
            </a:r>
            <a:r>
              <a:rPr lang="en-GB" dirty="0" smtClean="0"/>
              <a:t>)</a:t>
            </a:r>
            <a:endParaRPr lang="en-GB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Stream handling classes </a:t>
            </a:r>
            <a:r>
              <a:rPr lang="en-GB" dirty="0" smtClean="0"/>
              <a:t>(Chapter 13: sec. 3-4, Tutorial: </a:t>
            </a:r>
            <a:r>
              <a:rPr lang="en-GB" i="1" dirty="0" smtClean="0"/>
              <a:t>I/O streams</a:t>
            </a:r>
            <a:r>
              <a:rPr lang="en-GB" dirty="0" smtClean="0"/>
              <a:t>)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Random access files </a:t>
            </a:r>
            <a:r>
              <a:rPr lang="en-GB" dirty="0" smtClean="0"/>
              <a:t>(Chapter 13: sec. 6-7, Tutorial: </a:t>
            </a:r>
            <a:r>
              <a:rPr lang="en-GB" i="1" dirty="0" smtClean="0"/>
              <a:t>File I/O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Reading material:</a:t>
            </a:r>
          </a:p>
          <a:p>
            <a:pPr lvl="1"/>
            <a:r>
              <a:rPr lang="en-GB" dirty="0" smtClean="0"/>
              <a:t>Chapter 13 of the textbook (a bit disorganised)</a:t>
            </a:r>
          </a:p>
          <a:p>
            <a:pPr lvl="1"/>
            <a:r>
              <a:rPr lang="en-GB" dirty="0" smtClean="0"/>
              <a:t>Java tutorial on I/O</a:t>
            </a:r>
          </a:p>
          <a:p>
            <a:pPr marL="914400" lvl="2" indent="0">
              <a:buNone/>
            </a:pPr>
            <a:r>
              <a:rPr lang="en-GB" dirty="0">
                <a:hlinkClick r:id="rId2"/>
              </a:rPr>
              <a:t>https://docs.oracle.com/javase/tutorial/essential/io/index.html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0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583"/>
          </a:xfrm>
        </p:spPr>
        <p:txBody>
          <a:bodyPr/>
          <a:lstStyle/>
          <a:p>
            <a:r>
              <a:rPr lang="en-GB" dirty="0" smtClean="0"/>
              <a:t>Sample code for writing (contd.)</a:t>
            </a:r>
            <a:endParaRPr lang="en-GB" dirty="0"/>
          </a:p>
        </p:txBody>
      </p:sp>
      <p:pic>
        <p:nvPicPr>
          <p:cNvPr id="3" name="Content Placeholder 4" descr="Figure 13-28: The RandomAccessTest clas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94" y="1358708"/>
            <a:ext cx="7357579" cy="5499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9712" y="2723359"/>
            <a:ext cx="406908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Move to a particular position in the file and write the contents of the ByteBuffer there. (The same contents three times)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212080" y="2898648"/>
            <a:ext cx="1636776" cy="6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5020056" y="3185024"/>
            <a:ext cx="1819656" cy="53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72684" y="3483864"/>
            <a:ext cx="1367028" cy="85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5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Open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you create a Reader/Writer, Stream or a Channel on a file, it implicitly carries out an ‘open’ operation.</a:t>
            </a:r>
          </a:p>
          <a:p>
            <a:r>
              <a:rPr lang="en-GB" dirty="0" smtClean="0"/>
              <a:t>What kind of opening should be done is specified through </a:t>
            </a:r>
            <a:r>
              <a:rPr lang="en-GB" dirty="0" smtClean="0">
                <a:solidFill>
                  <a:srgbClr val="7030A0"/>
                </a:solidFill>
              </a:rPr>
              <a:t>StandardOpenOptions</a:t>
            </a:r>
            <a:r>
              <a:rPr lang="en-GB" dirty="0" smtClean="0"/>
              <a:t> (which are predefined constants).</a:t>
            </a:r>
          </a:p>
          <a:p>
            <a:pPr marL="457200" lvl="1" indent="0">
              <a:buNone/>
            </a:pPr>
            <a:r>
              <a:rPr lang="en-GB" sz="2000" dirty="0" smtClean="0">
                <a:latin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</a:rPr>
              <a:t>import</a:t>
            </a:r>
            <a:r>
              <a:rPr lang="en-GB" sz="2000" dirty="0" smtClean="0">
                <a:latin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</a:rPr>
              <a:t>static</a:t>
            </a:r>
            <a:r>
              <a:rPr lang="en-GB" sz="2000" dirty="0" smtClean="0"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</a:rPr>
              <a:t>java.nio.file.StandardOpenOption</a:t>
            </a:r>
            <a:r>
              <a:rPr lang="en-GB" sz="2000" dirty="0" smtClean="0">
                <a:latin typeface="Consolas" panose="020B0609020204030204" pitchFamily="49" charset="0"/>
              </a:rPr>
              <a:t>.*;</a:t>
            </a:r>
          </a:p>
          <a:p>
            <a:r>
              <a:rPr lang="en-GB" dirty="0" smtClean="0"/>
              <a:t>Examples:</a:t>
            </a:r>
          </a:p>
          <a:p>
            <a:pPr lvl="1"/>
            <a:r>
              <a:rPr lang="en-GB" dirty="0" smtClean="0"/>
              <a:t>READ – for reading</a:t>
            </a:r>
          </a:p>
          <a:p>
            <a:pPr lvl="1"/>
            <a:r>
              <a:rPr lang="en-GB" dirty="0" smtClean="0"/>
              <a:t>WRITE – for writing</a:t>
            </a:r>
          </a:p>
          <a:p>
            <a:pPr lvl="1"/>
            <a:r>
              <a:rPr lang="en-GB" dirty="0" smtClean="0"/>
              <a:t>CREATE – for creating a new file</a:t>
            </a:r>
          </a:p>
          <a:p>
            <a:pPr lvl="1"/>
            <a:r>
              <a:rPr lang="en-GB" dirty="0" smtClean="0"/>
              <a:t>CREATE_NEW – for creating a new file if it does not exist already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Streams</a:t>
            </a:r>
            <a:r>
              <a:rPr lang="en-GB" dirty="0" smtClean="0"/>
              <a:t> represent a framework in Java for layering data formats for Input/Output.</a:t>
            </a:r>
          </a:p>
          <a:p>
            <a:r>
              <a:rPr lang="en-GB" dirty="0" smtClean="0"/>
              <a:t>You can create stream objects that wrap files and then process them in different ways.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Channels</a:t>
            </a:r>
            <a:r>
              <a:rPr lang="en-GB" dirty="0" smtClean="0"/>
              <a:t> represent a framework for reading as well as writing files, through ByteBuffer windows.</a:t>
            </a:r>
          </a:p>
          <a:p>
            <a:r>
              <a:rPr lang="en-GB" dirty="0" smtClean="0"/>
              <a:t>Channels allow “random access”, i.e., read/write at any position the file.</a:t>
            </a:r>
          </a:p>
          <a:p>
            <a:r>
              <a:rPr lang="en-GB" dirty="0" smtClean="0"/>
              <a:t>Use </a:t>
            </a:r>
            <a:r>
              <a:rPr lang="en-GB" dirty="0" smtClean="0">
                <a:solidFill>
                  <a:srgbClr val="7030A0"/>
                </a:solidFill>
              </a:rPr>
              <a:t>StandardOpenOptions</a:t>
            </a:r>
            <a:r>
              <a:rPr lang="en-GB" dirty="0" smtClean="0"/>
              <a:t> while creating any of these to specify what operations on the file are permissible.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9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 ways of working with files (Java tutorial)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28" y="1787823"/>
            <a:ext cx="8311896" cy="4311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51960" y="5733288"/>
            <a:ext cx="384048" cy="3657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47004" y="5733288"/>
            <a:ext cx="384048" cy="3657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71588" y="5733288"/>
            <a:ext cx="384048" cy="3657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862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Input/Output</a:t>
            </a:r>
            <a:r>
              <a:rPr lang="en-GB" dirty="0" smtClean="0"/>
              <a:t> Streams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6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looked at Reader/Writer classes.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Streams</a:t>
            </a:r>
            <a:r>
              <a:rPr lang="en-GB" dirty="0" smtClean="0"/>
              <a:t> are a generalisation of the concept.</a:t>
            </a:r>
          </a:p>
          <a:p>
            <a:r>
              <a:rPr lang="en-GB" dirty="0" smtClean="0"/>
              <a:t>In an </a:t>
            </a:r>
            <a:r>
              <a:rPr lang="en-GB" dirty="0" smtClean="0">
                <a:solidFill>
                  <a:srgbClr val="7030A0"/>
                </a:solidFill>
              </a:rPr>
              <a:t>input stream</a:t>
            </a:r>
            <a:r>
              <a:rPr lang="en-GB" dirty="0" smtClean="0"/>
              <a:t>,</a:t>
            </a:r>
          </a:p>
          <a:p>
            <a:pPr lvl="1"/>
            <a:r>
              <a:rPr lang="en-GB" dirty="0" smtClean="0"/>
              <a:t>You have a “</a:t>
            </a:r>
            <a:r>
              <a:rPr lang="en-GB" i="1" dirty="0" smtClean="0"/>
              <a:t>has next</a:t>
            </a:r>
            <a:r>
              <a:rPr lang="en-GB" dirty="0" smtClean="0"/>
              <a:t>” method, that checks whether any more data is present.</a:t>
            </a:r>
          </a:p>
          <a:p>
            <a:pPr lvl="1"/>
            <a:r>
              <a:rPr lang="en-GB" dirty="0" smtClean="0"/>
              <a:t>You have a “</a:t>
            </a:r>
            <a:r>
              <a:rPr lang="en-GB" i="1" dirty="0" smtClean="0"/>
              <a:t>next</a:t>
            </a:r>
            <a:r>
              <a:rPr lang="en-GB" dirty="0" smtClean="0"/>
              <a:t>” method, that gives you the next piece of data.</a:t>
            </a:r>
          </a:p>
          <a:p>
            <a:r>
              <a:rPr lang="en-GB" dirty="0" smtClean="0"/>
              <a:t>In an </a:t>
            </a:r>
            <a:r>
              <a:rPr lang="en-GB" dirty="0" smtClean="0">
                <a:solidFill>
                  <a:srgbClr val="7030A0"/>
                </a:solidFill>
              </a:rPr>
              <a:t>output stream</a:t>
            </a:r>
            <a:r>
              <a:rPr lang="en-GB" dirty="0" smtClean="0"/>
              <a:t>,</a:t>
            </a:r>
          </a:p>
          <a:p>
            <a:pPr lvl="1"/>
            <a:r>
              <a:rPr lang="en-GB" dirty="0" smtClean="0"/>
              <a:t>You have a “</a:t>
            </a:r>
            <a:r>
              <a:rPr lang="en-GB" i="1" dirty="0" smtClean="0"/>
              <a:t>write</a:t>
            </a:r>
            <a:r>
              <a:rPr lang="en-GB" dirty="0" smtClean="0"/>
              <a:t>” method, that outputs a data element on the stream.</a:t>
            </a:r>
          </a:p>
          <a:p>
            <a:r>
              <a:rPr lang="en-GB" dirty="0" smtClean="0"/>
              <a:t>All of them have “close” methods.</a:t>
            </a:r>
          </a:p>
          <a:p>
            <a:r>
              <a:rPr lang="en-GB" dirty="0" smtClean="0"/>
              <a:t>Buffered versions have “flush” methods.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7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InputStream / OutputStream</a:t>
            </a:r>
          </a:p>
          <a:p>
            <a:pPr lvl="1"/>
            <a:r>
              <a:rPr lang="en-GB" dirty="0" smtClean="0"/>
              <a:t>Meant for reading or writing bytes (8-bit memory units)</a:t>
            </a:r>
          </a:p>
          <a:p>
            <a:r>
              <a:rPr lang="en-GB" dirty="0" smtClean="0"/>
              <a:t>Reader / Writer</a:t>
            </a:r>
          </a:p>
          <a:p>
            <a:pPr lvl="1"/>
            <a:r>
              <a:rPr lang="en-GB" dirty="0" smtClean="0"/>
              <a:t>Meant for reading or writing characters (in any supported character set)</a:t>
            </a:r>
          </a:p>
          <a:p>
            <a:r>
              <a:rPr lang="en-GB" dirty="0" smtClean="0"/>
              <a:t>Scanner / PrintWriter / PrintStream</a:t>
            </a:r>
          </a:p>
          <a:p>
            <a:pPr lvl="1"/>
            <a:r>
              <a:rPr lang="en-GB" dirty="0" smtClean="0"/>
              <a:t>Meant for reading or writing strings</a:t>
            </a:r>
          </a:p>
          <a:p>
            <a:r>
              <a:rPr lang="en-GB" dirty="0" smtClean="0"/>
              <a:t>DataInputStream / DataOutputStream</a:t>
            </a:r>
          </a:p>
          <a:p>
            <a:pPr lvl="1"/>
            <a:r>
              <a:rPr lang="en-GB" dirty="0" smtClean="0"/>
              <a:t>Meant for reading or writing data values (int, float, char, boolean etc.)</a:t>
            </a:r>
          </a:p>
          <a:p>
            <a:r>
              <a:rPr lang="en-GB" dirty="0" smtClean="0"/>
              <a:t>ObjectInputStream / ObjectOutputStream</a:t>
            </a:r>
          </a:p>
          <a:p>
            <a:pPr lvl="1"/>
            <a:r>
              <a:rPr lang="en-GB" dirty="0" smtClean="0"/>
              <a:t>Meant for reading or writing entire objects (of Java classes)</a:t>
            </a:r>
          </a:p>
          <a:p>
            <a:pPr lvl="1"/>
            <a:r>
              <a:rPr lang="en-GB" dirty="0" smtClean="0"/>
              <a:t>These classes need to implement </a:t>
            </a:r>
            <a:r>
              <a:rPr lang="en-GB" dirty="0" smtClean="0">
                <a:solidFill>
                  <a:srgbClr val="7030A0"/>
                </a:solidFill>
              </a:rPr>
              <a:t>serializable</a:t>
            </a:r>
            <a:r>
              <a:rPr lang="en-GB" dirty="0" smtClean="0"/>
              <a:t> interface.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Layering of stream classes (“filters”)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614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stream classes are designed to be </a:t>
            </a:r>
            <a:r>
              <a:rPr lang="en-GB" dirty="0" smtClean="0">
                <a:solidFill>
                  <a:srgbClr val="7030A0"/>
                </a:solidFill>
              </a:rPr>
              <a:t>layered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A higher-level stream class can be layered on top of a lower-level stream class.</a:t>
            </a:r>
          </a:p>
          <a:p>
            <a:pPr lvl="1"/>
            <a:r>
              <a:rPr lang="en-GB" dirty="0" smtClean="0"/>
              <a:t>Called “</a:t>
            </a:r>
            <a:r>
              <a:rPr lang="en-GB" dirty="0" smtClean="0">
                <a:solidFill>
                  <a:srgbClr val="7030A0"/>
                </a:solidFill>
              </a:rPr>
              <a:t>filters</a:t>
            </a:r>
            <a:r>
              <a:rPr lang="en-GB" dirty="0" smtClean="0"/>
              <a:t>” in Java lingo.</a:t>
            </a:r>
          </a:p>
          <a:p>
            <a:r>
              <a:rPr lang="en-GB" dirty="0" smtClean="0"/>
              <a:t>You can also extend it by adding your own layers too (needs ingenuity).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968502" y="5024005"/>
            <a:ext cx="8549640" cy="945408"/>
            <a:chOff x="838200" y="3666740"/>
            <a:chExt cx="8549640" cy="945408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3666744"/>
              <a:ext cx="1987296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File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0" y="3675880"/>
              <a:ext cx="2350008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DataInputStream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67100" y="3666740"/>
              <a:ext cx="1987296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InputStream</a:t>
              </a:r>
              <a:endParaRPr lang="en-GB" dirty="0"/>
            </a:p>
          </p:txBody>
        </p:sp>
        <p:cxnSp>
          <p:nvCxnSpPr>
            <p:cNvPr id="9" name="Straight Arrow Connector 8"/>
            <p:cNvCxnSpPr>
              <a:stCxn id="4" idx="3"/>
              <a:endCxn id="6" idx="1"/>
            </p:cNvCxnSpPr>
            <p:nvPr/>
          </p:nvCxnSpPr>
          <p:spPr>
            <a:xfrm flipV="1">
              <a:off x="2825496" y="3897573"/>
              <a:ext cx="641604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5" idx="1"/>
            </p:cNvCxnSpPr>
            <p:nvPr/>
          </p:nvCxnSpPr>
          <p:spPr>
            <a:xfrm>
              <a:off x="5454396" y="3897573"/>
              <a:ext cx="641604" cy="91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</p:cNvCxnSpPr>
            <p:nvPr/>
          </p:nvCxnSpPr>
          <p:spPr>
            <a:xfrm>
              <a:off x="8446008" y="3906713"/>
              <a:ext cx="2407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24094" y="4242816"/>
              <a:ext cx="90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bytes</a:t>
              </a:r>
              <a:endParaRPr lang="en-GB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63256" y="4242816"/>
              <a:ext cx="1624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</a:t>
              </a:r>
              <a:r>
                <a:rPr lang="en-GB" dirty="0" smtClean="0"/>
                <a:t>ata values</a:t>
              </a:r>
              <a:endParaRPr lang="en-GB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68502" y="3817874"/>
            <a:ext cx="10515600" cy="945408"/>
            <a:chOff x="838200" y="3666740"/>
            <a:chExt cx="10515600" cy="945408"/>
          </a:xfrm>
        </p:grpSpPr>
        <p:sp>
          <p:nvSpPr>
            <p:cNvPr id="26" name="TextBox 25"/>
            <p:cNvSpPr txBox="1"/>
            <p:nvPr/>
          </p:nvSpPr>
          <p:spPr>
            <a:xfrm>
              <a:off x="838200" y="3666744"/>
              <a:ext cx="1987296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File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0" y="3675880"/>
              <a:ext cx="1987296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Reader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7100" y="3666740"/>
              <a:ext cx="1987296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InputStream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86800" y="3675880"/>
              <a:ext cx="1987296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Scanner</a:t>
              </a:r>
              <a:endParaRPr lang="en-GB" dirty="0"/>
            </a:p>
          </p:txBody>
        </p:sp>
        <p:cxnSp>
          <p:nvCxnSpPr>
            <p:cNvPr id="30" name="Straight Arrow Connector 29"/>
            <p:cNvCxnSpPr>
              <a:stCxn id="26" idx="3"/>
              <a:endCxn id="28" idx="1"/>
            </p:cNvCxnSpPr>
            <p:nvPr/>
          </p:nvCxnSpPr>
          <p:spPr>
            <a:xfrm flipV="1">
              <a:off x="2825496" y="3897573"/>
              <a:ext cx="641604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8" idx="3"/>
              <a:endCxn id="27" idx="1"/>
            </p:cNvCxnSpPr>
            <p:nvPr/>
          </p:nvCxnSpPr>
          <p:spPr>
            <a:xfrm>
              <a:off x="5454396" y="3897573"/>
              <a:ext cx="641604" cy="91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3"/>
              <a:endCxn id="29" idx="1"/>
            </p:cNvCxnSpPr>
            <p:nvPr/>
          </p:nvCxnSpPr>
          <p:spPr>
            <a:xfrm>
              <a:off x="8083296" y="3906713"/>
              <a:ext cx="6035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0674096" y="3906712"/>
              <a:ext cx="6035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324094" y="4242816"/>
              <a:ext cx="90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bytes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63256" y="4242816"/>
              <a:ext cx="1216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characters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451592" y="4242816"/>
              <a:ext cx="90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strings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1896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layering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10625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Scanner s = </a:t>
            </a:r>
            <a:r>
              <a:rPr lang="en-GB" sz="2000" b="1" dirty="0">
                <a:latin typeface="Consolas" panose="020B0609020204030204" pitchFamily="49" charset="0"/>
              </a:rPr>
              <a:t>new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030A0"/>
                </a:solidFill>
                <a:latin typeface="Consolas" panose="020B0609020204030204" pitchFamily="49" charset="0"/>
              </a:rPr>
              <a:t>Scanner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     </a:t>
            </a:r>
            <a:r>
              <a:rPr lang="en-GB" sz="2000" dirty="0" smtClean="0">
                <a:latin typeface="Consolas" panose="020B0609020204030204" pitchFamily="49" charset="0"/>
              </a:rPr>
              <a:t>        </a:t>
            </a:r>
            <a:r>
              <a:rPr lang="en-GB" sz="2000" b="1" dirty="0">
                <a:latin typeface="Consolas" panose="020B0609020204030204" pitchFamily="49" charset="0"/>
              </a:rPr>
              <a:t>new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BufferedReader</a:t>
            </a:r>
            <a:r>
              <a:rPr lang="en-GB" sz="2000" dirty="0" smtClean="0"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</a:rPr>
              <a:t>               </a:t>
            </a:r>
            <a:r>
              <a:rPr lang="en-GB" sz="2000" b="1" dirty="0" smtClean="0">
                <a:latin typeface="Consolas" panose="020B0609020204030204" pitchFamily="49" charset="0"/>
              </a:rPr>
              <a:t>new</a:t>
            </a:r>
            <a:r>
              <a:rPr lang="en-GB" sz="2000" dirty="0" smtClean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FileReader</a:t>
            </a:r>
            <a:r>
              <a:rPr lang="en-GB" sz="2000" dirty="0" smtClean="0">
                <a:latin typeface="Consolas" panose="020B0609020204030204" pitchFamily="49" charset="0"/>
              </a:rPr>
              <a:t>(“data.txt”)));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461809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Scanner s = </a:t>
            </a:r>
            <a:r>
              <a:rPr lang="en-GB" sz="2000" b="1" dirty="0">
                <a:latin typeface="Consolas" panose="020B0609020204030204" pitchFamily="49" charset="0"/>
              </a:rPr>
              <a:t>new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030A0"/>
                </a:solidFill>
                <a:latin typeface="Consolas" panose="020B0609020204030204" pitchFamily="49" charset="0"/>
              </a:rPr>
              <a:t>Scanner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     </a:t>
            </a:r>
            <a:r>
              <a:rPr lang="en-GB" sz="2000" dirty="0" smtClean="0">
                <a:latin typeface="Consolas" panose="020B0609020204030204" pitchFamily="49" charset="0"/>
              </a:rPr>
              <a:t>        </a:t>
            </a:r>
            <a:r>
              <a:rPr lang="en-GB" sz="2000" b="1" dirty="0">
                <a:latin typeface="Consolas" panose="020B0609020204030204" pitchFamily="49" charset="0"/>
              </a:rPr>
              <a:t>new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BufferedReader</a:t>
            </a:r>
            <a:r>
              <a:rPr lang="en-GB" sz="2000" dirty="0" smtClean="0"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</a:rPr>
              <a:t>                </a:t>
            </a:r>
            <a:r>
              <a:rPr lang="en-GB" sz="2000" b="1" dirty="0" smtClean="0">
                <a:latin typeface="Consolas" panose="020B0609020204030204" pitchFamily="49" charset="0"/>
              </a:rPr>
              <a:t>new</a:t>
            </a:r>
            <a:r>
              <a:rPr lang="en-GB" sz="2000" dirty="0" smtClean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InputStreamReader</a:t>
            </a:r>
            <a:r>
              <a:rPr lang="en-GB" sz="2000" dirty="0" smtClean="0"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</a:rPr>
              <a:t>                   </a:t>
            </a:r>
            <a:r>
              <a:rPr lang="en-GB" sz="2000" b="1" dirty="0" smtClean="0">
                <a:latin typeface="Consolas" panose="020B0609020204030204" pitchFamily="49" charset="0"/>
              </a:rPr>
              <a:t>new</a:t>
            </a:r>
            <a:r>
              <a:rPr lang="en-GB" sz="2000" dirty="0" smtClean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FileInputStream</a:t>
            </a:r>
            <a:r>
              <a:rPr lang="en-GB" sz="2000" dirty="0" smtClean="0">
                <a:latin typeface="Consolas" panose="020B0609020204030204" pitchFamily="49" charset="0"/>
              </a:rPr>
              <a:t>(“data.txt”))));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02076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</a:rPr>
              <a:t>DataInputStream </a:t>
            </a:r>
            <a:r>
              <a:rPr lang="en-GB" sz="2000" dirty="0">
                <a:latin typeface="Consolas" panose="020B0609020204030204" pitchFamily="49" charset="0"/>
              </a:rPr>
              <a:t>s = </a:t>
            </a:r>
            <a:r>
              <a:rPr lang="en-GB" sz="2000" b="1" dirty="0">
                <a:latin typeface="Consolas" panose="020B0609020204030204" pitchFamily="49" charset="0"/>
              </a:rPr>
              <a:t>new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DataInputStream</a:t>
            </a:r>
            <a:r>
              <a:rPr lang="en-GB" sz="2000" dirty="0" smtClean="0">
                <a:latin typeface="Consolas" panose="020B0609020204030204" pitchFamily="49" charset="0"/>
              </a:rPr>
              <a:t>(</a:t>
            </a:r>
            <a:endParaRPr lang="en-GB" sz="2000" dirty="0">
              <a:latin typeface="Consolas" panose="020B0609020204030204" pitchFamily="49" charset="0"/>
            </a:endParaRPr>
          </a:p>
          <a:p>
            <a:pPr lvl="1"/>
            <a:r>
              <a:rPr lang="en-GB" sz="2000" b="1" dirty="0" smtClean="0">
                <a:latin typeface="Consolas" panose="020B0609020204030204" pitchFamily="49" charset="0"/>
              </a:rPr>
              <a:t>                   new</a:t>
            </a:r>
            <a:r>
              <a:rPr lang="en-GB" sz="2000" dirty="0" smtClean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FileInputStream</a:t>
            </a:r>
            <a:r>
              <a:rPr lang="en-GB" sz="2000" dirty="0" smtClean="0">
                <a:latin typeface="Consolas" panose="020B0609020204030204" pitchFamily="49" charset="0"/>
              </a:rPr>
              <a:t>(“data.txt”)));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examples of layering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14806" y="3509103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</a:rPr>
              <a:t>PrintStream </a:t>
            </a:r>
            <a:r>
              <a:rPr lang="en-GB" sz="2000" dirty="0">
                <a:latin typeface="Consolas" panose="020B0609020204030204" pitchFamily="49" charset="0"/>
              </a:rPr>
              <a:t>s = </a:t>
            </a:r>
            <a:r>
              <a:rPr lang="en-GB" sz="2000" b="1" dirty="0">
                <a:latin typeface="Consolas" panose="020B0609020204030204" pitchFamily="49" charset="0"/>
              </a:rPr>
              <a:t>new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PrintStream</a:t>
            </a:r>
            <a:r>
              <a:rPr lang="en-GB" sz="2000" dirty="0" smtClean="0">
                <a:latin typeface="Consolas" panose="020B0609020204030204" pitchFamily="49" charset="0"/>
              </a:rPr>
              <a:t>(</a:t>
            </a:r>
            <a:endParaRPr lang="en-GB" sz="2000" dirty="0">
              <a:latin typeface="Consolas" panose="020B0609020204030204" pitchFamily="49" charset="0"/>
            </a:endParaRPr>
          </a:p>
          <a:p>
            <a:pPr lvl="1"/>
            <a:r>
              <a:rPr lang="en-GB" sz="2000" b="1" dirty="0" smtClean="0">
                <a:latin typeface="Consolas" panose="020B0609020204030204" pitchFamily="49" charset="0"/>
              </a:rPr>
              <a:t>                   new</a:t>
            </a:r>
            <a:r>
              <a:rPr lang="en-GB" sz="2000" dirty="0" smtClean="0"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FileOutputStream</a:t>
            </a:r>
            <a:r>
              <a:rPr lang="en-GB" sz="2000" dirty="0" smtClean="0">
                <a:latin typeface="Consolas" panose="020B0609020204030204" pitchFamily="49" charset="0"/>
              </a:rPr>
              <a:t>(“output.txt”)));</a:t>
            </a:r>
            <a:endParaRPr lang="en-GB" sz="2000" dirty="0"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37513" y="2095123"/>
            <a:ext cx="8092440" cy="857198"/>
            <a:chOff x="-294894" y="3666740"/>
            <a:chExt cx="8092440" cy="857198"/>
          </a:xfrm>
        </p:grpSpPr>
        <p:sp>
          <p:nvSpPr>
            <p:cNvPr id="7" name="TextBox 6"/>
            <p:cNvSpPr txBox="1"/>
            <p:nvPr/>
          </p:nvSpPr>
          <p:spPr>
            <a:xfrm>
              <a:off x="838200" y="3666744"/>
              <a:ext cx="1987296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PrintStream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0" y="3675880"/>
              <a:ext cx="1701546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File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7100" y="3666740"/>
              <a:ext cx="1987296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OutputStream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7" idx="3"/>
              <a:endCxn id="9" idx="1"/>
            </p:cNvCxnSpPr>
            <p:nvPr/>
          </p:nvCxnSpPr>
          <p:spPr>
            <a:xfrm flipV="1">
              <a:off x="2825496" y="3897573"/>
              <a:ext cx="641604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5454396" y="3897573"/>
              <a:ext cx="641604" cy="91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95194" y="4154606"/>
              <a:ext cx="90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bytes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294894" y="4100496"/>
              <a:ext cx="1624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strings</a:t>
              </a:r>
              <a:endParaRPr lang="en-GB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V="1">
            <a:off x="1929003" y="2347610"/>
            <a:ext cx="641604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0704" y="4572000"/>
            <a:ext cx="96652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For example, instead of printing to </a:t>
            </a:r>
            <a:r>
              <a:rPr lang="en-GB" sz="2000" dirty="0" err="1" smtClean="0">
                <a:latin typeface="Consolas" panose="020B0609020204030204" pitchFamily="49" charset="0"/>
              </a:rPr>
              <a:t>System.out</a:t>
            </a:r>
            <a:r>
              <a:rPr lang="en-GB" sz="2000" dirty="0" smtClean="0"/>
              <a:t> (which is a PrintStream), you can print to an arbitrary PrintStream variable, say </a:t>
            </a:r>
            <a:r>
              <a:rPr lang="en-GB" sz="2000" dirty="0" err="1" smtClean="0">
                <a:latin typeface="Consolas" panose="020B0609020204030204" pitchFamily="49" charset="0"/>
              </a:rPr>
              <a:t>myOut</a:t>
            </a:r>
            <a:r>
              <a:rPr lang="en-GB" sz="2000" dirty="0" smtClean="0"/>
              <a:t>. Then you can assign to </a:t>
            </a:r>
            <a:r>
              <a:rPr lang="en-GB" sz="2000" dirty="0" err="1" smtClean="0">
                <a:latin typeface="Consolas" panose="020B0609020204030204" pitchFamily="49" charset="0"/>
              </a:rPr>
              <a:t>myOut</a:t>
            </a:r>
            <a:r>
              <a:rPr lang="en-GB" sz="2000" dirty="0" smtClean="0"/>
              <a:t>, a PrintStream like this one. Your printings then go into the file “output.txt”.</a:t>
            </a:r>
          </a:p>
          <a:p>
            <a:endParaRPr lang="en-GB" sz="2000" dirty="0"/>
          </a:p>
          <a:p>
            <a:r>
              <a:rPr lang="en-GB" sz="2000" dirty="0" smtClean="0"/>
              <a:t>See Figure 13-21 in the textbook for an example program.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062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6555</TotalTime>
  <Words>1332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Week 9, Lecture 2</vt:lpstr>
      <vt:lpstr>This week’s topics</vt:lpstr>
      <vt:lpstr>Many ways of working with files (Java tutorial)</vt:lpstr>
      <vt:lpstr>Input/Output Streams</vt:lpstr>
      <vt:lpstr>Streams</vt:lpstr>
      <vt:lpstr>Stream classes</vt:lpstr>
      <vt:lpstr>Layering of stream classes (“filters”)</vt:lpstr>
      <vt:lpstr>Examples of layering</vt:lpstr>
      <vt:lpstr>More examples of layering</vt:lpstr>
      <vt:lpstr>Object I/O (advanced topic)</vt:lpstr>
      <vt:lpstr>Summary</vt:lpstr>
      <vt:lpstr>Random access files</vt:lpstr>
      <vt:lpstr>Byte Channel view of a file</vt:lpstr>
      <vt:lpstr>The idea of “buffers” -1</vt:lpstr>
      <vt:lpstr>The idea of “buffers” - 2</vt:lpstr>
      <vt:lpstr>Java’s Buffer classes</vt:lpstr>
      <vt:lpstr>ByteBuffer</vt:lpstr>
      <vt:lpstr>Sample code for reading (from Java tutorial)</vt:lpstr>
      <vt:lpstr>Sample code for writing (from Chapter 13)</vt:lpstr>
      <vt:lpstr>Sample code for writing (contd.)</vt:lpstr>
      <vt:lpstr>Standard Open Options</vt:lpstr>
      <vt:lpstr>Summary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10, part 1</dc:title>
  <dc:creator>Uday Reddy</dc:creator>
  <cp:lastModifiedBy>Uday Reddy</cp:lastModifiedBy>
  <cp:revision>61</cp:revision>
  <dcterms:created xsi:type="dcterms:W3CDTF">2020-11-25T17:29:20Z</dcterms:created>
  <dcterms:modified xsi:type="dcterms:W3CDTF">2021-11-26T12:55:38Z</dcterms:modified>
</cp:coreProperties>
</file>