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62" y="-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BC09F-C106-FEC4-60EC-0E263048A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9DFB8A-6CFC-1DF3-9EBE-93F60E2CD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B640E-FE4C-C9CF-84FA-9683626F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63B-9C11-4D68-B6A8-281BF895F8F3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5F9A5-B27E-65FA-41B2-81A5D965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2C84E-1A25-2341-6EB7-6BF2D64D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85B-4672-44BF-864C-2870985D8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82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41EA5-B961-9944-D4A9-29882E9A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E921A9-807E-FA40-BA71-1B2B8FB92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FE4CD-2A30-CC04-F582-003CA4BE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63B-9C11-4D68-B6A8-281BF895F8F3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A6A48-D476-E3E5-5CCC-F1C68562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FABB2-E245-C5A0-2D08-84928BA0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85B-4672-44BF-864C-2870985D8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5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29E186-532D-CB21-BAB5-2771AA4FB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C540FF-9D49-AB9C-538D-A40E1BA8B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EB632-DAC9-49E6-ABCB-368FCAAC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63B-9C11-4D68-B6A8-281BF895F8F3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4B9BD-062C-9193-5577-954E6DBB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E083D-DD54-D9CF-52DE-46549608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85B-4672-44BF-864C-2870985D8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5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D261F-3AB6-CD59-5B06-3F0C4496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B5856-2713-2727-8DBB-59471D00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CF4EF-07E5-8067-8651-AC7AF2CA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63B-9C11-4D68-B6A8-281BF895F8F3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02D9B-AFDC-A679-4DB0-C1F3A04A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AF9A1-0E21-FA72-A446-4BC30A6D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85B-4672-44BF-864C-2870985D8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1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9CBE3-BDF9-092D-CAF4-21195A42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C78B3-FD84-98C1-97AC-B3A23ABF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F5421-CEF6-63E1-CAF1-BF810642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63B-9C11-4D68-B6A8-281BF895F8F3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EDDBB-3154-40B6-A453-42A637C2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95701-BC3D-C800-2528-AFD8D36F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85B-4672-44BF-864C-2870985D8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7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538AC-C6AD-1128-8140-70F58395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980F0-E74D-B46A-5321-910BDEA44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F6B3E0-AA22-9A64-6A2F-70B66E408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89AE35-2144-E3BD-8354-451603C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63B-9C11-4D68-B6A8-281BF895F8F3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796A7-ADA0-FD73-E6A1-B026889D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070A4-3190-49B6-56E7-7AFC6715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85B-4672-44BF-864C-2870985D8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7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DE2AD-30C0-EBB6-5788-57CE5EF1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566CB-FBAC-94F5-689B-286C3F5F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8AFB2B-F8AD-50E3-7A7B-706F75FDC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DADFD6-12DF-1020-4F80-0F1BD8BB0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5A053C-5E7B-52C3-A114-57E8B1721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7F1B14-60DB-A514-5D28-18B90C96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63B-9C11-4D68-B6A8-281BF895F8F3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641310-7BD4-0716-AB61-102CF285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E3D8DE-5092-BC29-CC36-8A2ACC22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85B-4672-44BF-864C-2870985D8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0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8C14B-9E94-1AC5-8856-5F9EB571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F1C727-0AFF-4261-A86C-093D692D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63B-9C11-4D68-B6A8-281BF895F8F3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146D17-E3B9-0A2A-D79A-1D944269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F07845-2E3E-9FC5-B98E-95846DA0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85B-4672-44BF-864C-2870985D8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0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56CBA3-738F-C79C-3FAE-E335F138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63B-9C11-4D68-B6A8-281BF895F8F3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1283E2-6A94-F4EC-44BB-FB996CFF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6A1540-12F9-7D5D-7D67-C6DDF63A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85B-4672-44BF-864C-2870985D8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3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A1DF6-8F66-3A3F-44C3-74929A90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E8E28-5BF4-20CA-F6F5-24B8F6E46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83AE0A-1612-95DD-B6DE-2A68267AA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0CB8B-6D50-043A-AC28-BDADA262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63B-9C11-4D68-B6A8-281BF895F8F3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B0F42C-D76B-C5AA-857F-ED7A3CD9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A833D-02DB-5150-E5EA-F8574B14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85B-4672-44BF-864C-2870985D8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67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EC649-DCDB-6AA3-B61F-595DCD83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B5212A-EA13-259D-2D3F-33A3BA8F7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CEB2F1-0429-F353-C824-6CBD0E699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0B8147-68FE-6647-2F4C-5B243D61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63B-9C11-4D68-B6A8-281BF895F8F3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B6C55-5AEE-8999-F15C-51CDB5E6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056DE-F33C-72A4-BE54-9A4E601D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F85B-4672-44BF-864C-2870985D8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80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91EFC5-6785-13A5-F0CF-E21FA400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603ED-72A0-A11E-498D-D5B0D827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A2316-FBD1-9766-83E7-1B1266B93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8B63B-9C11-4D68-B6A8-281BF895F8F3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265A9-E70A-AD5F-609D-08D75A371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33987-2B19-0FD9-4C78-83E834BFE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F85B-4672-44BF-864C-2870985D8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71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n-functional_requirement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fficiency" TargetMode="External"/><Relationship Id="rId2" Type="http://schemas.openxmlformats.org/officeDocument/2006/relationships/hyperlink" Target="https://en.wikipedia.org/wiki/Usabil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oftware_portability" TargetMode="External"/><Relationship Id="rId4" Type="http://schemas.openxmlformats.org/officeDocument/2006/relationships/hyperlink" Target="https://en.wikipedia.org/wiki/Reliability_engineer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4tutorials.com/software-organizational-requirem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235197892030064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ethics" TargetMode="External"/><Relationship Id="rId2" Type="http://schemas.openxmlformats.org/officeDocument/2006/relationships/hyperlink" Target="https://en.wikipedia.org/wiki/Interoperabil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afety" TargetMode="External"/><Relationship Id="rId4" Type="http://schemas.openxmlformats.org/officeDocument/2006/relationships/hyperlink" Target="https://en.wikipedia.org/wiki/Privac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FF4EA-186E-078C-E776-2900880F6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Software Engineering</a:t>
            </a:r>
            <a:br>
              <a:rPr lang="en-US" altLang="zh-CN" dirty="0"/>
            </a:br>
            <a:r>
              <a:rPr lang="en-US" altLang="zh-CN" dirty="0"/>
              <a:t>A2_Non-funtional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92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774961A-AD83-29D0-D268-AB9181C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04" y="277124"/>
            <a:ext cx="8104270" cy="492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9D3714-D98F-E074-DE88-A21100C1EE22}"/>
              </a:ext>
            </a:extLst>
          </p:cNvPr>
          <p:cNvSpPr txBox="1"/>
          <p:nvPr/>
        </p:nvSpPr>
        <p:spPr>
          <a:xfrm>
            <a:off x="4482680" y="5783283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Non-</a:t>
            </a:r>
            <a:r>
              <a:rPr lang="en-US" altLang="zh-CN" dirty="0" err="1">
                <a:hlinkClick r:id="rId3"/>
              </a:rPr>
              <a:t>funtional</a:t>
            </a:r>
            <a:r>
              <a:rPr lang="en-US" altLang="zh-CN" dirty="0">
                <a:hlinkClick r:id="rId3"/>
              </a:rPr>
              <a:t> requirement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98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1EEB9-C872-D797-073C-857CB387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Product Requirement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98345-BF14-A3C3-87A6-9477299D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1.1 Usability</a:t>
            </a:r>
            <a:endParaRPr lang="en-US" altLang="zh-CN" sz="2400" dirty="0"/>
          </a:p>
          <a:p>
            <a:pPr marL="0" indent="0" algn="l">
              <a:buNone/>
            </a:pPr>
            <a:r>
              <a:rPr lang="en-US" altLang="zh-C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zh-CN" sz="1800" i="0" dirty="0">
                <a:solidFill>
                  <a:srgbClr val="202122"/>
                </a:solidFill>
                <a:effectLst/>
              </a:rPr>
              <a:t>More efficient to use—takes less time to accomplish a particular task</a:t>
            </a:r>
          </a:p>
          <a:p>
            <a:pPr marL="0" indent="0" algn="l">
              <a:buNone/>
            </a:pPr>
            <a:r>
              <a:rPr lang="en-US" altLang="zh-CN" sz="1800" i="0" dirty="0">
                <a:solidFill>
                  <a:srgbClr val="202122"/>
                </a:solidFill>
                <a:effectLst/>
              </a:rPr>
              <a:t>	Easier to learn—operation can be learned by observing the object</a:t>
            </a:r>
          </a:p>
          <a:p>
            <a:pPr marL="0" indent="0" algn="l">
              <a:buNone/>
            </a:pPr>
            <a:r>
              <a:rPr lang="en-US" altLang="zh-CN" sz="1800" i="0" dirty="0">
                <a:solidFill>
                  <a:srgbClr val="202122"/>
                </a:solidFill>
                <a:effectLst/>
              </a:rPr>
              <a:t>	More satisfying to use</a:t>
            </a:r>
          </a:p>
          <a:p>
            <a:pPr marL="0" indent="0">
              <a:buNone/>
            </a:pPr>
            <a:r>
              <a:rPr lang="en-US" altLang="zh-CN" sz="2400" dirty="0">
                <a:hlinkClick r:id="rId3"/>
              </a:rPr>
              <a:t>1.2 Efficiency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b="0" i="0" dirty="0">
                <a:solidFill>
                  <a:srgbClr val="202122"/>
                </a:solidFill>
                <a:effectLst/>
              </a:rPr>
              <a:t>Effectiveness is the simpler concept of being able to achieve a desired result,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2400" dirty="0">
                <a:hlinkClick r:id="rId4"/>
              </a:rPr>
              <a:t>1.3 Reliability</a:t>
            </a:r>
            <a:endParaRPr lang="en-US" altLang="zh-CN" sz="2400" dirty="0"/>
          </a:p>
          <a:p>
            <a:pPr marL="0" indent="0" algn="l">
              <a:buNone/>
            </a:pPr>
            <a:r>
              <a:rPr lang="en-US" altLang="zh-CN" sz="1800" b="0" i="0" dirty="0">
                <a:solidFill>
                  <a:srgbClr val="202122"/>
                </a:solidFill>
                <a:effectLst/>
              </a:rPr>
              <a:t>	Improve component reliability.</a:t>
            </a:r>
          </a:p>
          <a:p>
            <a:pPr marL="0" indent="0" algn="l">
              <a:buNone/>
            </a:pPr>
            <a:r>
              <a:rPr lang="en-US" altLang="zh-CN" sz="1800" b="0" i="0" dirty="0">
                <a:solidFill>
                  <a:srgbClr val="202122"/>
                </a:solidFill>
                <a:effectLst/>
              </a:rPr>
              <a:t>	Establish quality and reliability requirements for suppliers.</a:t>
            </a:r>
          </a:p>
          <a:p>
            <a:pPr marL="0" indent="0" algn="l">
              <a:buNone/>
            </a:pPr>
            <a:r>
              <a:rPr lang="en-US" altLang="zh-CN" sz="1800" b="0" i="0" dirty="0">
                <a:solidFill>
                  <a:srgbClr val="202122"/>
                </a:solidFill>
                <a:effectLst/>
              </a:rPr>
              <a:t>	Collect field data and find root causes of failures.</a:t>
            </a:r>
          </a:p>
          <a:p>
            <a:pPr marL="0" indent="0" algn="l">
              <a:buNone/>
            </a:pPr>
            <a:r>
              <a:rPr lang="en-US" altLang="zh-CN" sz="2200" dirty="0">
                <a:solidFill>
                  <a:srgbClr val="202122"/>
                </a:solidFill>
                <a:hlinkClick r:id="rId5"/>
              </a:rPr>
              <a:t>1.4 Portability</a:t>
            </a:r>
            <a:endParaRPr lang="en-US" altLang="zh-CN" sz="2200" dirty="0">
              <a:solidFill>
                <a:srgbClr val="202122"/>
              </a:solidFill>
            </a:endParaRPr>
          </a:p>
          <a:p>
            <a:pPr marL="0" indent="0" algn="l">
              <a:buNone/>
            </a:pPr>
            <a:r>
              <a:rPr lang="en-US" altLang="zh-CN" sz="1700" dirty="0">
                <a:solidFill>
                  <a:srgbClr val="202122"/>
                </a:solidFill>
              </a:rPr>
              <a:t>	Transferring installed program files to another computer of basically the same architecture.</a:t>
            </a:r>
          </a:p>
          <a:p>
            <a:pPr marL="0" indent="0" algn="l">
              <a:buNone/>
            </a:pPr>
            <a:r>
              <a:rPr lang="en-US" altLang="zh-CN" sz="1700" dirty="0">
                <a:solidFill>
                  <a:srgbClr val="202122"/>
                </a:solidFill>
              </a:rPr>
              <a:t>	Reinstalling a program from distribution files on another computer of basically the same architecture.</a:t>
            </a:r>
          </a:p>
          <a:p>
            <a:pPr marL="0" indent="0" algn="l">
              <a:buNone/>
            </a:pPr>
            <a:r>
              <a:rPr lang="en-US" altLang="zh-CN" sz="1700" dirty="0">
                <a:solidFill>
                  <a:srgbClr val="202122"/>
                </a:solidFill>
              </a:rPr>
              <a:t>	Building executable programs for different platforms from source code; this is what is usually understood by "porting".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202122"/>
                </a:solidFill>
              </a:rPr>
              <a:t>	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3713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C8579-17DB-7F9B-F945-007B23A7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Product Requirement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1B7E8-EDD1-5CCF-D95B-9C9548CD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1800" dirty="0"/>
              <a:t>1.1 Usability</a:t>
            </a:r>
          </a:p>
          <a:p>
            <a:pPr marL="0" indent="0">
              <a:buNone/>
            </a:pPr>
            <a:r>
              <a:rPr lang="en-US" altLang="zh-CN" sz="1400" dirty="0"/>
              <a:t>	The time users understand the basic functions should be less than 3 minutes (M)</a:t>
            </a:r>
          </a:p>
          <a:p>
            <a:pPr marL="0" indent="0">
              <a:buNone/>
            </a:pPr>
            <a:r>
              <a:rPr lang="en-US" altLang="zh-CN" sz="1400" dirty="0"/>
              <a:t>	Users could select the language of system(S)</a:t>
            </a:r>
          </a:p>
          <a:p>
            <a:pPr marL="0" indent="0">
              <a:buNone/>
            </a:pPr>
            <a:r>
              <a:rPr lang="en-US" altLang="zh-CN" sz="1400" dirty="0"/>
              <a:t>	Users could select the voice of the AI coaches(C)</a:t>
            </a:r>
          </a:p>
          <a:p>
            <a:pPr marL="0" indent="0">
              <a:buNone/>
            </a:pPr>
            <a:r>
              <a:rPr lang="en-US" altLang="zh-CN" sz="1400" dirty="0"/>
              <a:t>	The software should have a simple and brief user interface(UI)(W</a:t>
            </a:r>
            <a:r>
              <a:rPr lang="en-US" altLang="zh-CN" sz="1400" dirty="0">
                <a:highlight>
                  <a:srgbClr val="FFFF00"/>
                </a:highlight>
              </a:rPr>
              <a:t>)[</a:t>
            </a:r>
            <a:r>
              <a:rPr lang="zh-CN" altLang="en-US" sz="1400" dirty="0">
                <a:highlight>
                  <a:srgbClr val="FFFF00"/>
                </a:highlight>
              </a:rPr>
              <a:t>不够明确</a:t>
            </a:r>
            <a:r>
              <a:rPr lang="en-US" altLang="zh-CN" sz="1400" dirty="0">
                <a:highlight>
                  <a:srgbClr val="FFFF00"/>
                </a:highlight>
              </a:rPr>
              <a:t>]</a:t>
            </a:r>
          </a:p>
          <a:p>
            <a:pPr marL="0" indent="0">
              <a:buNone/>
            </a:pPr>
            <a:r>
              <a:rPr lang="en-US" altLang="zh-CN" sz="1400" dirty="0"/>
              <a:t>	The frame per seconds(FPS) of the software is able to choose for users(W)</a:t>
            </a:r>
          </a:p>
          <a:p>
            <a:pPr marL="0" indent="0">
              <a:buNone/>
            </a:pPr>
            <a:r>
              <a:rPr lang="en-US" altLang="zh-CN" sz="1800" dirty="0"/>
              <a:t>1.2.1 Efficiency -&gt; Performance</a:t>
            </a:r>
          </a:p>
          <a:p>
            <a:pPr marL="0" indent="0">
              <a:buNone/>
            </a:pPr>
            <a:r>
              <a:rPr lang="en-US" altLang="zh-CN" sz="1400" dirty="0"/>
              <a:t>	The time </a:t>
            </a:r>
            <a:r>
              <a:rPr lang="en-US" altLang="zh-CN" sz="1400" dirty="0">
                <a:solidFill>
                  <a:srgbClr val="FF0000"/>
                </a:solidFill>
              </a:rPr>
              <a:t>to load the course videos </a:t>
            </a:r>
            <a:r>
              <a:rPr lang="en-US" altLang="zh-CN" sz="1400" dirty="0"/>
              <a:t>should be less than 5 seconds(S)</a:t>
            </a:r>
          </a:p>
          <a:p>
            <a:pPr marL="0" indent="0">
              <a:buNone/>
            </a:pPr>
            <a:r>
              <a:rPr lang="en-US" altLang="zh-CN" sz="1400" dirty="0"/>
              <a:t>	 The time required to switch between different interfaces should be less than 1 seconds(S)</a:t>
            </a:r>
          </a:p>
          <a:p>
            <a:pPr marL="0" indent="0">
              <a:buNone/>
            </a:pPr>
            <a:r>
              <a:rPr lang="en-US" altLang="zh-CN" sz="1400" dirty="0"/>
              <a:t>	The time to valid the user’s information should be less than 5 seconds when the user login(M)</a:t>
            </a:r>
          </a:p>
          <a:p>
            <a:pPr marL="0" indent="0">
              <a:buNone/>
            </a:pPr>
            <a:r>
              <a:rPr lang="en-US" altLang="zh-CN" sz="1800" dirty="0"/>
              <a:t>1.2.2 Efficiency -&gt; Space</a:t>
            </a:r>
            <a:r>
              <a:rPr lang="en-US" altLang="zh-CN" sz="1800" dirty="0">
                <a:highlight>
                  <a:srgbClr val="FFFF00"/>
                </a:highlight>
              </a:rPr>
              <a:t>(</a:t>
            </a:r>
            <a:r>
              <a:rPr lang="zh-CN" altLang="en-US" sz="1800" dirty="0">
                <a:highlight>
                  <a:srgbClr val="FFFF00"/>
                </a:highlight>
              </a:rPr>
              <a:t>冲突</a:t>
            </a:r>
            <a:r>
              <a:rPr lang="en-US" altLang="zh-CN" sz="1800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altLang="zh-CN" sz="1400" dirty="0"/>
              <a:t>	The data produced between system and inventory should fit the physical boundary (M)</a:t>
            </a:r>
          </a:p>
          <a:p>
            <a:pPr marL="0" indent="0">
              <a:buNone/>
            </a:pPr>
            <a:r>
              <a:rPr lang="en-US" altLang="zh-CN" sz="1400" dirty="0"/>
              <a:t>	The storage for the database should be enough to accommodate for the software (M)</a:t>
            </a:r>
          </a:p>
          <a:p>
            <a:pPr marL="0" indent="0">
              <a:buNone/>
            </a:pPr>
            <a:r>
              <a:rPr lang="en-US" altLang="zh-CN" sz="1800" dirty="0"/>
              <a:t>1.3 Reliability</a:t>
            </a:r>
          </a:p>
          <a:p>
            <a:pPr marL="0" indent="0">
              <a:buNone/>
            </a:pPr>
            <a:r>
              <a:rPr lang="en-US" altLang="zh-CN" sz="1400" dirty="0"/>
              <a:t>	The normal life of the system should not be less than eight months </a:t>
            </a:r>
            <a:r>
              <a:rPr lang="en-US" altLang="zh-CN" sz="1400" dirty="0">
                <a:solidFill>
                  <a:srgbClr val="FF0000"/>
                </a:solidFill>
              </a:rPr>
              <a:t>(W)</a:t>
            </a:r>
          </a:p>
          <a:p>
            <a:pPr marL="0" indent="0">
              <a:buNone/>
            </a:pPr>
            <a:r>
              <a:rPr lang="en-US" altLang="zh-CN" sz="1400" dirty="0"/>
              <a:t>	The system should have no errors within a thousand hours of use </a:t>
            </a:r>
            <a:r>
              <a:rPr lang="en-US" altLang="zh-CN" sz="1400" dirty="0">
                <a:solidFill>
                  <a:srgbClr val="FF0000"/>
                </a:solidFill>
              </a:rPr>
              <a:t>(W)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	</a:t>
            </a:r>
            <a:r>
              <a:rPr lang="en-US" altLang="zh-CN" sz="1400" dirty="0"/>
              <a:t>The system will make a backup every 5 minutes to prevent the data loss during the courses (M)</a:t>
            </a:r>
          </a:p>
          <a:p>
            <a:pPr marL="0" indent="0">
              <a:buNone/>
            </a:pPr>
            <a:r>
              <a:rPr lang="en-US" altLang="zh-CN" sz="1400" dirty="0"/>
              <a:t>	The system should send feedback to the user explaining the problem when the error occurs (M)</a:t>
            </a:r>
          </a:p>
          <a:p>
            <a:pPr marL="0" indent="0">
              <a:buNone/>
            </a:pPr>
            <a:r>
              <a:rPr lang="en-US" altLang="zh-CN" sz="1800" dirty="0"/>
              <a:t>1.4 Portability</a:t>
            </a:r>
          </a:p>
          <a:p>
            <a:pPr marL="0" indent="0">
              <a:buNone/>
            </a:pPr>
            <a:r>
              <a:rPr lang="en-US" altLang="zh-CN" sz="1400" dirty="0"/>
              <a:t>	 The system allows users to backup account data locally or online(S)</a:t>
            </a:r>
          </a:p>
        </p:txBody>
      </p:sp>
    </p:spTree>
    <p:extLst>
      <p:ext uri="{BB962C8B-B14F-4D97-AF65-F5344CB8AC3E}">
        <p14:creationId xmlns:p14="http://schemas.microsoft.com/office/powerpoint/2010/main" val="81954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9D2BD-6FBA-F0AE-6054-9E6210BB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>
                <a:hlinkClick r:id="rId2"/>
              </a:rPr>
              <a:t>Organizational Requirement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79B7E-2161-8ACF-EFC0-4BEC38FA6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2.1 Delivery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b="0" i="0" dirty="0">
                <a:effectLst/>
              </a:rPr>
              <a:t>Software Delivery Requirements are the deadlines given by the customer to the software team for the completion of the given system.</a:t>
            </a:r>
          </a:p>
          <a:p>
            <a:pPr marL="0" indent="0">
              <a:buNone/>
            </a:pPr>
            <a:r>
              <a:rPr lang="en-US" altLang="zh-CN" dirty="0"/>
              <a:t>2.2 Implementation</a:t>
            </a:r>
          </a:p>
          <a:p>
            <a:pPr marL="0" indent="0">
              <a:buNone/>
            </a:pPr>
            <a:r>
              <a:rPr lang="en-US" altLang="zh-CN" sz="1800" dirty="0"/>
              <a:t>	Software Implementation Requirements are the requirements dealing with software installation and software demonstrations with the actual users of the software.</a:t>
            </a:r>
          </a:p>
          <a:p>
            <a:pPr marL="0" indent="0">
              <a:buNone/>
            </a:pPr>
            <a:r>
              <a:rPr lang="en-US" altLang="zh-CN" dirty="0"/>
              <a:t>2.3 Standards</a:t>
            </a:r>
          </a:p>
          <a:p>
            <a:pPr marL="0" indent="0">
              <a:buNone/>
            </a:pPr>
            <a:r>
              <a:rPr lang="en-US" altLang="zh-CN" sz="1800" dirty="0"/>
              <a:t>	Standards for quality of product (</a:t>
            </a:r>
            <a:r>
              <a:rPr lang="zh-CN" altLang="en-US" sz="1800" dirty="0"/>
              <a:t>产品质量标准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9500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E1D48-83F2-4777-CDDB-EB5429FC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Organizational Requirement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859EA-B289-4A1C-8382-70E1D973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2.1 Delivery</a:t>
            </a:r>
          </a:p>
          <a:p>
            <a:pPr marL="0" indent="0">
              <a:buNone/>
            </a:pPr>
            <a:r>
              <a:rPr lang="en-US" altLang="zh-CN" sz="1800" dirty="0"/>
              <a:t>	Design and development cycle should be within six months (S)</a:t>
            </a:r>
          </a:p>
          <a:p>
            <a:pPr marL="0" indent="0">
              <a:buNone/>
            </a:pPr>
            <a:r>
              <a:rPr lang="en-US" altLang="zh-CN" dirty="0"/>
              <a:t>2.2 Implementation</a:t>
            </a:r>
          </a:p>
          <a:p>
            <a:pPr marL="0" indent="0">
              <a:buNone/>
            </a:pPr>
            <a:r>
              <a:rPr lang="en-US" altLang="zh-CN" sz="1800" dirty="0"/>
              <a:t>	The system should be designed using the Unified Modeling Language(UML)(M)</a:t>
            </a:r>
          </a:p>
          <a:p>
            <a:pPr marL="0" indent="0">
              <a:buNone/>
            </a:pPr>
            <a:r>
              <a:rPr lang="en-US" altLang="zh-CN" sz="1800" dirty="0"/>
              <a:t>	The system should be designed by C-sharp(C#)(M)</a:t>
            </a:r>
          </a:p>
          <a:p>
            <a:pPr marL="0" indent="0">
              <a:buNone/>
            </a:pPr>
            <a:r>
              <a:rPr lang="en-US" altLang="zh-CN" sz="1800" dirty="0"/>
              <a:t>	The system should be </a:t>
            </a:r>
            <a:r>
              <a:rPr lang="en-US" altLang="zh-CN" sz="1800" dirty="0">
                <a:solidFill>
                  <a:srgbClr val="FF0000"/>
                </a:solidFill>
              </a:rPr>
              <a:t>designed using the </a:t>
            </a:r>
            <a:r>
              <a:rPr lang="en-US" altLang="zh-CN" sz="1800" dirty="0"/>
              <a:t>Object Oriented Programming(OOP)(M)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2.3 Standards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	Measurement had a standard deviation of </a:t>
            </a:r>
            <a:r>
              <a:rPr lang="en-US" altLang="zh-CN" sz="1800" dirty="0">
                <a:solidFill>
                  <a:srgbClr val="FF0000"/>
                </a:solidFill>
              </a:rPr>
              <a:t>+/- 0.067mm </a:t>
            </a:r>
            <a:r>
              <a:rPr lang="en-US" altLang="zh-CN" sz="1800" dirty="0"/>
              <a:t>for the root gap in geometrical distortion(S</a:t>
            </a:r>
            <a:r>
              <a:rPr lang="en-US" altLang="zh-CN" sz="1800" dirty="0">
                <a:highlight>
                  <a:srgbClr val="FFFF00"/>
                </a:highlight>
              </a:rPr>
              <a:t>)(</a:t>
            </a:r>
            <a:r>
              <a:rPr lang="zh-CN" altLang="en-US" sz="1800" dirty="0">
                <a:highlight>
                  <a:srgbClr val="FFFF00"/>
                </a:highlight>
              </a:rPr>
              <a:t>偏题</a:t>
            </a:r>
            <a:r>
              <a:rPr lang="en-US" altLang="zh-CN" sz="1800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altLang="zh-CN" sz="1800" dirty="0"/>
              <a:t>	 The system can support millions of people using it at the same time(M)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highlight>
                  <a:srgbClr val="FFFF00"/>
                </a:highlight>
              </a:rPr>
              <a:t> The device‘s monitoring error of body movement should be within +/- 1cm(s) (</a:t>
            </a:r>
            <a:r>
              <a:rPr lang="zh-CN" altLang="en-US" sz="1800" dirty="0">
                <a:highlight>
                  <a:srgbClr val="FFFF00"/>
                </a:highlight>
              </a:rPr>
              <a:t>新增</a:t>
            </a:r>
            <a:r>
              <a:rPr lang="en-US" altLang="zh-CN" sz="1800" dirty="0">
                <a:highlight>
                  <a:srgbClr val="FFFF00"/>
                </a:highlight>
              </a:rPr>
              <a:t>)</a:t>
            </a:r>
            <a:endParaRPr lang="zh-CN" altLang="en-US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466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10575-1C51-35FF-1C0E-9B521064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External Requirement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ADA7B-921D-917B-D07A-FD81064F1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3.1 Interoperability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	Interoperability implies exchanges </a:t>
            </a:r>
            <a:r>
              <a:rPr lang="en-US" altLang="zh-CN" sz="1800" b="1" dirty="0"/>
              <a:t>between a range of products</a:t>
            </a:r>
            <a:r>
              <a:rPr lang="en-US" altLang="zh-CN" sz="1800" dirty="0"/>
              <a:t>, or </a:t>
            </a:r>
            <a:r>
              <a:rPr lang="en-US" altLang="zh-CN" sz="1800" b="1" dirty="0"/>
              <a:t>similar products from several different vendors</a:t>
            </a:r>
            <a:r>
              <a:rPr lang="en-US" altLang="zh-CN" sz="1800" dirty="0"/>
              <a:t>, or even between </a:t>
            </a:r>
            <a:r>
              <a:rPr lang="en-US" altLang="zh-CN" sz="1800" b="1" dirty="0"/>
              <a:t>past and future revisions of the same product</a:t>
            </a:r>
            <a:r>
              <a:rPr lang="en-US" altLang="zh-CN" sz="1800" dirty="0"/>
              <a:t>.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3.2 Ethical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	Too long</a:t>
            </a:r>
          </a:p>
          <a:p>
            <a:pPr marL="0" indent="0">
              <a:buNone/>
            </a:pPr>
            <a:r>
              <a:rPr lang="en-US" altLang="zh-CN" dirty="0"/>
              <a:t>3.3.1 Legislative -&gt; </a:t>
            </a:r>
            <a:r>
              <a:rPr lang="en-US" altLang="zh-CN" dirty="0">
                <a:hlinkClick r:id="rId4"/>
              </a:rPr>
              <a:t>Privacy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	Encryption, Anonymity, User empowerment, Other security measures, Legal methods</a:t>
            </a:r>
          </a:p>
          <a:p>
            <a:pPr marL="0" indent="0">
              <a:buNone/>
            </a:pPr>
            <a:r>
              <a:rPr lang="en-US" altLang="zh-CN" dirty="0"/>
              <a:t>3.3.2 Legislative -&gt; </a:t>
            </a:r>
            <a:r>
              <a:rPr lang="en-US" altLang="zh-CN" dirty="0">
                <a:hlinkClick r:id="rId5"/>
              </a:rPr>
              <a:t>Safety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	It is used in order to ensure that the object or organization will do only what it is meant to do.</a:t>
            </a:r>
          </a:p>
        </p:txBody>
      </p:sp>
    </p:spTree>
    <p:extLst>
      <p:ext uri="{BB962C8B-B14F-4D97-AF65-F5344CB8AC3E}">
        <p14:creationId xmlns:p14="http://schemas.microsoft.com/office/powerpoint/2010/main" val="58811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22BC9-7BC5-5463-781D-8E857451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External Requirement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6BB43-8842-D15D-B6BA-B0369AC6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3.1 Interoperability</a:t>
            </a:r>
          </a:p>
          <a:p>
            <a:pPr marL="0" indent="0">
              <a:buNone/>
            </a:pPr>
            <a:r>
              <a:rPr lang="en-US" altLang="zh-CN" sz="1800" dirty="0"/>
              <a:t>	The system should work on </a:t>
            </a:r>
            <a:r>
              <a:rPr lang="en-US" altLang="zh-CN" sz="1800" dirty="0">
                <a:solidFill>
                  <a:srgbClr val="FF0000"/>
                </a:solidFill>
              </a:rPr>
              <a:t>most VR devices </a:t>
            </a:r>
            <a:r>
              <a:rPr lang="en-US" altLang="zh-CN" sz="1800" dirty="0"/>
              <a:t>on the market(S)</a:t>
            </a:r>
          </a:p>
          <a:p>
            <a:pPr marL="0" indent="0">
              <a:buNone/>
            </a:pPr>
            <a:r>
              <a:rPr lang="en-US" altLang="zh-CN" sz="1800" dirty="0"/>
              <a:t>	 Ranking scores can be shared to other social media(M)</a:t>
            </a:r>
          </a:p>
          <a:p>
            <a:pPr marL="0" indent="0">
              <a:buNone/>
            </a:pPr>
            <a:r>
              <a:rPr lang="en-US" altLang="zh-CN" dirty="0"/>
              <a:t>3.2 Ethical</a:t>
            </a:r>
          </a:p>
          <a:p>
            <a:pPr marL="0" indent="0">
              <a:buNone/>
            </a:pPr>
            <a:r>
              <a:rPr lang="en-US" altLang="zh-CN" sz="1800" dirty="0"/>
              <a:t>	 The designer of the system should not use the work of others(M)</a:t>
            </a:r>
          </a:p>
          <a:p>
            <a:pPr marL="0" indent="0">
              <a:buNone/>
            </a:pPr>
            <a:r>
              <a:rPr lang="en-US" altLang="zh-CN" sz="1800" dirty="0"/>
              <a:t>	 Make sure users understand the full capabilities of the system(M)</a:t>
            </a:r>
          </a:p>
          <a:p>
            <a:pPr marL="0" indent="0">
              <a:buNone/>
            </a:pPr>
            <a:r>
              <a:rPr lang="en-US" altLang="zh-CN" dirty="0"/>
              <a:t>3.3.1 Legislative -&gt; Privacy(Security)</a:t>
            </a:r>
          </a:p>
          <a:p>
            <a:pPr marL="0" indent="0">
              <a:buNone/>
            </a:pPr>
            <a:r>
              <a:rPr lang="en-US" altLang="zh-CN" sz="1800" dirty="0"/>
              <a:t>	 The system should protect customers' personal data at all times(M)</a:t>
            </a:r>
          </a:p>
          <a:p>
            <a:pPr marL="0" indent="0">
              <a:buNone/>
            </a:pPr>
            <a:r>
              <a:rPr lang="en-US" altLang="zh-CN" sz="1800" dirty="0"/>
              <a:t>	 The system should check for system vulnerabilities to prevent internet attacks(M)</a:t>
            </a:r>
          </a:p>
          <a:p>
            <a:pPr marL="0" indent="0">
              <a:buNone/>
            </a:pPr>
            <a:r>
              <a:rPr lang="en-US" altLang="zh-CN" dirty="0"/>
              <a:t>3.3.2 Legislative -&gt; Safety</a:t>
            </a:r>
          </a:p>
          <a:p>
            <a:pPr marL="0" indent="0">
              <a:buNone/>
            </a:pPr>
            <a:r>
              <a:rPr lang="en-US" altLang="zh-CN" sz="1800" dirty="0"/>
              <a:t>	 The system should check the current body data in the course and issue a warning if the body data is abnormal(M)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9313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844</Words>
  <Application>Microsoft Office PowerPoint</Application>
  <PresentationFormat>宽屏</PresentationFormat>
  <Paragraphs>80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Software Engineering A2_Non-funtional</vt:lpstr>
      <vt:lpstr>PowerPoint 演示文稿</vt:lpstr>
      <vt:lpstr>1. Product Requirement</vt:lpstr>
      <vt:lpstr>1. Product Requirement</vt:lpstr>
      <vt:lpstr>2. Organizational Requirement</vt:lpstr>
      <vt:lpstr>2. Organizational Requirement</vt:lpstr>
      <vt:lpstr>3. External Requirement</vt:lpstr>
      <vt:lpstr>3. External 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A2_Non-funtional</dc:title>
  <dc:creator>Zijun Li (BSc Computer Science FT)</dc:creator>
  <cp:lastModifiedBy>Zijun Li (BSc Computer Science FT)</cp:lastModifiedBy>
  <cp:revision>7</cp:revision>
  <dcterms:created xsi:type="dcterms:W3CDTF">2022-10-28T10:35:58Z</dcterms:created>
  <dcterms:modified xsi:type="dcterms:W3CDTF">2022-10-30T10:30:39Z</dcterms:modified>
</cp:coreProperties>
</file>