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D4A6F-D008-665C-6671-6DF97573F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21B92-0B47-D9C4-0309-16AB35367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F0009-11AA-F05E-D44D-4C300269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2F61-4979-F44F-08FF-0B3CA8A4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57D5D-07C3-E742-71BD-907686C4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452E2-38FA-B4ED-1CA9-6C1AE0D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3AD6B-3DA2-9675-BB03-277DB3D1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C56E7-731B-78D9-9FD3-2590C34E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3AA7C-F703-32B2-58FA-9846B9BE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7272C-32EA-60D9-2A3A-B02F026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8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0FBE7E-EF37-ACBB-8C30-0405A57A3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1B9954-9A75-2EBB-6A87-46C69F52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BAEE4-4BFF-3E2B-CFDA-44C50C7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38BC-F2B0-574F-28B3-9D8377E8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444C0-E0FC-AE99-24D8-2BCEDDA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9CFAD-26BC-BD71-1D15-730E3760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DC209-85C7-8A3E-44D4-3595320D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C0425-F429-DEA2-9202-2433C7FE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F5179-D319-9D18-9E4E-2B5D7DAA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3C4F5-0107-4AD3-44CE-EF679B5B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CF4B0-2F5B-2AE1-2605-2A4C36C9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05C4F-FE59-43B6-D220-44C96E9D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5F2D3-0FF4-EB29-B19F-91B65443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337EE-C418-F396-667C-491734EC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45436-99CE-C33C-A13F-DCB7E5EA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544F-ABB3-47FA-2E04-0FD316E9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7F367-A654-F66C-E80D-A46E62774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9D1F7-82EF-2ECA-D52F-87A5D7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E3DFA-2F94-9214-B6D5-7090A083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0F4EA-87CB-EA5E-2CFE-5066254B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613ED-B56A-9763-F290-A93F8AE8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1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24666-863A-0BA1-6EC1-B904C40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082C1-02AC-8650-74F5-BDF731AC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2CC24-D750-9FF5-682E-61F29683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8A951-A1B2-6F6F-3D64-AEBCF5BCF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7B937-6587-B1B8-DDC2-5DF5EA9A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C0CA0-F65F-F886-0B38-ABFF282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CA09DD-9E15-14A0-C531-29DBCB6B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76B8A1-1799-2E9F-DAAA-C3B41F78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3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9E83C-7860-0254-29AD-DCEC70F8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27C094-FCC1-5F75-310C-0B159743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11B2D7-D13E-50A6-B128-D24FA7B5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8E89E-77F9-07E2-6B57-8BAA098D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47B998-2434-6389-2EB2-4AD30C90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19EF9-8521-FC29-03CF-5B32DE93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595C1-31AE-645F-6968-2241A1BC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6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0E4F1-884E-69E8-3FBE-C470B5C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719F2-09FF-2785-0700-7E735B61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3760D-C5DF-8C6A-A6A7-8E5218F0C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9E1ED-4213-0C5B-0040-33EE9B7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C07DF-F996-E0F8-0010-B3F117FE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F50B9-83CF-B136-2F4D-18475F2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9AF2-AB4D-AA13-9E48-B5DFDBAB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B21D4-4278-C9FA-6BE2-77C4D6D2D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2C3A5-8FC8-E958-9C50-185E6E48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B4BDF-A99F-F2DE-3A45-5F5E5BEE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025D6-2538-1EBE-2A1E-B285DB36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5BEA0-935E-2BB2-EEA3-E3F4E4C0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DCBD91-6E47-F304-8718-CB4A7C6A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733AF-41F1-4D8E-0519-3ED2E572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AD776-4A66-5FFC-759B-5D149C96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9E27-18D2-451E-92B3-131C00FC7AD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DA6F0-9043-C17E-5EF6-1E354851B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303D7-6C29-3493-E6E1-D266E92A0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1E30-7FC1-4BF5-96BA-33FFBC4FB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4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796D5-502E-CF3C-1614-EF7C823C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Engineering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D9F19-C0E8-F9EA-B10D-C2027CDCB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-Zijun Li(Vergil)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49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70858-A24C-1451-602B-B2149282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739" y="2019299"/>
            <a:ext cx="5532521" cy="377791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3600" dirty="0"/>
              <a:t>Residents’ security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Crime prevention(behavior prediction based on AI)</a:t>
            </a:r>
          </a:p>
          <a:p>
            <a:pPr marL="457200" lvl="1" indent="0">
              <a:buNone/>
            </a:pPr>
            <a:r>
              <a:rPr lang="en-US" altLang="zh-CN" sz="1600" dirty="0"/>
              <a:t>	 </a:t>
            </a:r>
            <a:r>
              <a:rPr lang="en-US" altLang="zh-CN" sz="1600" i="1" dirty="0"/>
              <a:t>Face recognition and recording of crime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Infections Disease Prevention(route record based on Big Data)</a:t>
            </a:r>
            <a:endParaRPr lang="en-US" altLang="zh-CN" sz="1600" dirty="0"/>
          </a:p>
          <a:p>
            <a:pPr marL="457200" indent="-457200">
              <a:buAutoNum type="arabicPeriod"/>
            </a:pPr>
            <a:r>
              <a:rPr lang="en-US" altLang="zh-CN" sz="2000" dirty="0"/>
              <a:t>Manhole cover smart lock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1600" dirty="0"/>
              <a:t>井盖智能锁</a:t>
            </a:r>
            <a:endParaRPr lang="en-US" altLang="zh-CN" sz="1600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000" dirty="0"/>
              <a:t>Smart alarm system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CCC658A-21FF-ACD7-0809-719EA2678715}"/>
              </a:ext>
            </a:extLst>
          </p:cNvPr>
          <p:cNvSpPr txBox="1">
            <a:spLocks/>
          </p:cNvSpPr>
          <p:nvPr/>
        </p:nvSpPr>
        <p:spPr>
          <a:xfrm>
            <a:off x="838800" y="2019299"/>
            <a:ext cx="5129463" cy="37779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Residents’ lives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Face recognition payment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Delivery robots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822213-E392-78A8-FAC0-79E7BD2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5563"/>
          </a:xfrm>
        </p:spPr>
        <p:txBody>
          <a:bodyPr/>
          <a:lstStyle/>
          <a:p>
            <a:r>
              <a:rPr lang="en-US" altLang="zh-CN" dirty="0"/>
              <a:t>Smart City: Material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69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4BE9-DDE9-A4F3-92B9-374B7C98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for Smart City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F776D-4823-D88D-8F26-249CDB89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zh-CN" sz="2000" u="sng" dirty="0"/>
              <a:t>Transportation management(arrive destination faster)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Road clearing and personal evacuation in emergencies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Environment improvement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Water/air quality monitoring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Smart lighting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u="sng" dirty="0"/>
              <a:t>Face recognition payment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Delivery robots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Crime prevention(behavior prediction based on AI)</a:t>
            </a:r>
          </a:p>
          <a:p>
            <a:pPr marL="457200" lvl="1" indent="0">
              <a:buNone/>
            </a:pPr>
            <a:r>
              <a:rPr lang="en-US" altLang="zh-CN" sz="1600" i="1" dirty="0"/>
              <a:t>		Face recognition and recording of crime</a:t>
            </a:r>
            <a:endParaRPr lang="en-US" altLang="zh-CN" sz="2800" i="1" dirty="0"/>
          </a:p>
          <a:p>
            <a:pPr marL="914400" lvl="1" indent="-457200">
              <a:buFont typeface="+mj-lt"/>
              <a:buAutoNum type="arabicPeriod" startAt="9"/>
            </a:pPr>
            <a:r>
              <a:rPr lang="en-US" altLang="zh-CN" sz="2000" dirty="0"/>
              <a:t>Infections Disease Prevention(route record based on Big Data)</a:t>
            </a:r>
          </a:p>
          <a:p>
            <a:pPr marL="914400" lvl="1" indent="-457200">
              <a:buFont typeface="+mj-lt"/>
              <a:buAutoNum type="arabicPeriod" startAt="9"/>
            </a:pPr>
            <a:r>
              <a:rPr lang="en-US" altLang="zh-CN" sz="2000" dirty="0"/>
              <a:t>Manhole cover smart lock</a:t>
            </a:r>
          </a:p>
          <a:p>
            <a:pPr marL="914400" lvl="1" indent="-457200">
              <a:buFont typeface="+mj-lt"/>
              <a:buAutoNum type="arabicPeriod" startAt="9"/>
            </a:pPr>
            <a:r>
              <a:rPr lang="en-US" altLang="zh-CN" sz="2000" dirty="0"/>
              <a:t>Smart alarm system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9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BA700-7A90-D3C3-EC47-EAE200B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two 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DF74D-8982-6356-736F-200B1BFF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932" cy="2862321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Metaverse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/>
              <a:t>How metaverse change our </a:t>
            </a:r>
            <a:r>
              <a:rPr lang="en-US" altLang="zh-CN" sz="2000" b="1" dirty="0"/>
              <a:t>Workplace</a:t>
            </a:r>
            <a:r>
              <a:rPr lang="en-US" altLang="zh-CN" sz="2000" dirty="0"/>
              <a:t> and </a:t>
            </a:r>
            <a:r>
              <a:rPr lang="en-US" altLang="zh-CN" sz="2000" b="1" dirty="0"/>
              <a:t>Day to day Computing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1800" b="1" dirty="0"/>
              <a:t>Pros</a:t>
            </a:r>
            <a:r>
              <a:rPr lang="en-US" altLang="zh-CN" sz="1800" dirty="0"/>
              <a:t>: Highly scalable, more promising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16DC42-FCC5-49B7-36BE-3B3F1A6AA085}"/>
              </a:ext>
            </a:extLst>
          </p:cNvPr>
          <p:cNvSpPr txBox="1"/>
          <p:nvPr/>
        </p:nvSpPr>
        <p:spPr>
          <a:xfrm>
            <a:off x="5634789" y="1825624"/>
            <a:ext cx="571901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Smart City and Smart Nations</a:t>
            </a:r>
          </a:p>
          <a:p>
            <a:endParaRPr lang="en-US" altLang="zh-CN" sz="2800" b="1" dirty="0"/>
          </a:p>
          <a:p>
            <a:r>
              <a:rPr lang="en-US" altLang="zh-CN" sz="2000" dirty="0"/>
              <a:t>“Smart Cities and Smart Nations” in the Era of </a:t>
            </a:r>
            <a:r>
              <a:rPr lang="en-US" altLang="zh-CN" sz="2000" b="1" dirty="0"/>
              <a:t>Big Data</a:t>
            </a:r>
            <a:r>
              <a:rPr lang="en-US" altLang="zh-CN" sz="2000" dirty="0"/>
              <a:t>, </a:t>
            </a:r>
            <a:r>
              <a:rPr lang="en-US" altLang="zh-CN" sz="2000" b="1" dirty="0"/>
              <a:t>AI</a:t>
            </a:r>
            <a:r>
              <a:rPr lang="en-US" altLang="zh-CN" sz="2000" dirty="0"/>
              <a:t>, </a:t>
            </a:r>
            <a:r>
              <a:rPr lang="en-US" altLang="zh-CN" sz="2000" b="1" dirty="0"/>
              <a:t>Blockchain</a:t>
            </a:r>
            <a:r>
              <a:rPr lang="en-US" altLang="zh-CN" sz="2000" dirty="0"/>
              <a:t> and/or </a:t>
            </a:r>
            <a:r>
              <a:rPr lang="en-US" altLang="zh-CN" sz="2000" b="1" dirty="0"/>
              <a:t>Emerging Technologies</a:t>
            </a:r>
          </a:p>
          <a:p>
            <a:endParaRPr lang="en-US" altLang="zh-CN" dirty="0"/>
          </a:p>
          <a:p>
            <a:r>
              <a:rPr lang="en-US" altLang="zh-CN" b="1" dirty="0"/>
              <a:t>Pros</a:t>
            </a:r>
            <a:r>
              <a:rPr lang="en-US" altLang="zh-CN" dirty="0"/>
              <a:t>: There are many prospect plans and real examples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99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2B4E-6F83-7E69-0091-E2440A4E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Metaverse: Material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3A67-8131-981D-F268-2F030C3E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61"/>
            <a:ext cx="4588042" cy="303512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CN" sz="1800" dirty="0"/>
              <a:t>New </a:t>
            </a:r>
            <a:r>
              <a:rPr lang="en-US" altLang="zh-CN" sz="1800" b="1" i="1" dirty="0"/>
              <a:t>immersive</a:t>
            </a:r>
            <a:r>
              <a:rPr lang="en-US" altLang="zh-CN" sz="1800" dirty="0"/>
              <a:t> forms of team collaboration</a:t>
            </a:r>
          </a:p>
          <a:p>
            <a:r>
              <a:rPr lang="en-US" altLang="zh-CN" sz="1800" dirty="0"/>
              <a:t>The emergence of new </a:t>
            </a:r>
            <a:r>
              <a:rPr lang="en-US" altLang="zh-CN" sz="1800" b="1" i="1" dirty="0"/>
              <a:t>digital, AI-enabled colleagues</a:t>
            </a:r>
          </a:p>
          <a:p>
            <a:r>
              <a:rPr lang="en-US" altLang="zh-CN" sz="1800" dirty="0"/>
              <a:t>The acceleration of </a:t>
            </a:r>
            <a:r>
              <a:rPr lang="en-US" altLang="zh-CN" sz="1800" b="1" i="1" dirty="0"/>
              <a:t>learning and skills </a:t>
            </a:r>
            <a:r>
              <a:rPr lang="en-US" altLang="zh-CN" sz="1800" dirty="0"/>
              <a:t>acquisition through virtualization and gamified technologies</a:t>
            </a:r>
          </a:p>
          <a:p>
            <a:r>
              <a:rPr lang="en-US" altLang="zh-CN" sz="1800" strike="sngStrike" dirty="0"/>
              <a:t>The eventual rise of a metaverse economy with completely new enterprises and work roles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A7AF18-DCC3-029C-AC86-B2C9C6B22643}"/>
              </a:ext>
            </a:extLst>
          </p:cNvPr>
          <p:cNvSpPr txBox="1"/>
          <p:nvPr/>
        </p:nvSpPr>
        <p:spPr>
          <a:xfrm>
            <a:off x="6420853" y="2664585"/>
            <a:ext cx="493294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Environment(immersive)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The help from AI / learning skill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55A4F8F-EBA3-021F-8C29-F8534C0BF186}"/>
              </a:ext>
            </a:extLst>
          </p:cNvPr>
          <p:cNvCxnSpPr>
            <a:cxnSpLocks/>
          </p:cNvCxnSpPr>
          <p:nvPr/>
        </p:nvCxnSpPr>
        <p:spPr>
          <a:xfrm>
            <a:off x="5426242" y="308008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66D2D-6814-0058-6A24-CAA83EF5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Environment(immersive)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269D-3219-9DA6-7F9D-7143D6E1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Life aspect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u="sng" dirty="0"/>
              <a:t>Remote face-to-face communication with (friend/doctor)</a:t>
            </a:r>
            <a:r>
              <a:rPr lang="en-US" altLang="zh-CN" sz="2000" dirty="0"/>
              <a:t>		    </a:t>
            </a:r>
            <a:r>
              <a:rPr lang="en-US" altLang="zh-CN" sz="2000" dirty="0">
                <a:solidFill>
                  <a:srgbClr val="C00000"/>
                </a:solidFill>
              </a:rPr>
              <a:t>(communication)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Travel/do exercise/go concert without going out			      </a:t>
            </a:r>
            <a:r>
              <a:rPr lang="en-US" altLang="zh-CN" sz="2000" dirty="0">
                <a:solidFill>
                  <a:srgbClr val="C00000"/>
                </a:solidFill>
              </a:rPr>
              <a:t>(transportation)</a:t>
            </a:r>
          </a:p>
          <a:p>
            <a:pPr marL="457200" lvl="1" indent="0">
              <a:buNone/>
            </a:pPr>
            <a:r>
              <a:rPr lang="en-US" altLang="zh-CN" sz="2000" dirty="0"/>
              <a:t>		</a:t>
            </a:r>
            <a:r>
              <a:rPr lang="en-US" altLang="zh-CN" sz="1800" i="1" dirty="0"/>
              <a:t>Travel in virtual real world based on monitoring equipment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sz="2000" dirty="0"/>
              <a:t>3.    More realistic gaming/watching experience				         </a:t>
            </a:r>
            <a:r>
              <a:rPr lang="en-US" altLang="zh-CN" sz="2000" dirty="0">
                <a:solidFill>
                  <a:srgbClr val="C00000"/>
                </a:solidFill>
              </a:rPr>
              <a:t>(play)</a:t>
            </a:r>
          </a:p>
          <a:p>
            <a:pPr marL="457200" lvl="1" indent="0">
              <a:buNone/>
            </a:pPr>
            <a:r>
              <a:rPr lang="en-US" altLang="zh-CN" sz="2000" dirty="0"/>
              <a:t>		</a:t>
            </a:r>
            <a:r>
              <a:rPr lang="en-US" altLang="zh-CN" sz="1800" i="1" dirty="0"/>
              <a:t>Interactive entertainment facilities, such as virtual haunted houses</a:t>
            </a:r>
          </a:p>
          <a:p>
            <a:pPr marL="457200" lvl="1" indent="0">
              <a:buNone/>
            </a:pPr>
            <a:r>
              <a:rPr lang="en-US" altLang="zh-CN" sz="1800" i="1" dirty="0"/>
              <a:t>		Playing games from a first-person perspective</a:t>
            </a:r>
          </a:p>
          <a:p>
            <a:pPr marL="457200" lvl="1" indent="0">
              <a:buNone/>
            </a:pPr>
            <a:r>
              <a:rPr lang="en-US" altLang="zh-CN" sz="1800" i="1" dirty="0"/>
              <a:t>		Interactive virtual pets for children(based on AI)</a:t>
            </a:r>
            <a:endParaRPr lang="en-US" altLang="zh-CN" sz="2000" i="1" dirty="0"/>
          </a:p>
          <a:p>
            <a:pPr marL="914400" lvl="1" indent="-457200">
              <a:buAutoNum type="arabicPeriod" startAt="4"/>
            </a:pPr>
            <a:r>
              <a:rPr lang="en-US" altLang="zh-CN" sz="2000" dirty="0"/>
              <a:t>Pick clothes at any time							   </a:t>
            </a:r>
            <a:r>
              <a:rPr lang="en-US" altLang="zh-CN" sz="2000" dirty="0">
                <a:solidFill>
                  <a:srgbClr val="C00000"/>
                </a:solidFill>
              </a:rPr>
              <a:t>(clothing)</a:t>
            </a:r>
          </a:p>
          <a:p>
            <a:pPr marL="914400" lvl="1" indent="-457200">
              <a:buAutoNum type="arabicPeriod" startAt="4"/>
            </a:pPr>
            <a:r>
              <a:rPr lang="en-US" altLang="zh-CN" sz="2000" dirty="0"/>
              <a:t>Remote house/furniture viewing						   </a:t>
            </a:r>
            <a:r>
              <a:rPr lang="en-US" altLang="zh-CN" sz="2000" dirty="0">
                <a:solidFill>
                  <a:srgbClr val="C00000"/>
                </a:solidFill>
              </a:rPr>
              <a:t>(housing)</a:t>
            </a:r>
          </a:p>
          <a:p>
            <a:pPr marL="914400" lvl="1" indent="-457200">
              <a:buAutoNum type="arabicPeriod" startAt="4"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2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2BE29-BE68-EF8B-BB9C-E95810FC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Environment(immersive)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AC348-E4C1-5D2E-16B1-7686D5CC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Work aspect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Remote communication with colleagues/client</a:t>
            </a:r>
          </a:p>
          <a:p>
            <a:pPr marL="914400" lvl="2" indent="0">
              <a:buNone/>
            </a:pPr>
            <a:r>
              <a:rPr lang="en-US" altLang="zh-CN" sz="1600" dirty="0"/>
              <a:t>	</a:t>
            </a:r>
            <a:r>
              <a:rPr lang="en-US" altLang="zh-CN" sz="1600" i="1" dirty="0"/>
              <a:t>Model can be shared more easily (No finished product required)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Working environment can be changed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Interactive model for design (based on AI)</a:t>
            </a:r>
          </a:p>
          <a:p>
            <a:pPr marL="914400" lvl="2" indent="0">
              <a:buNone/>
            </a:pPr>
            <a:r>
              <a:rPr lang="en-US" altLang="zh-CN" sz="1600" i="1" dirty="0"/>
              <a:t>	VR drawing (Combination of modern technology and art)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75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961E-F377-9880-EE4A-551A3CB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The help from AI/ learning skill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C60A3-0F0B-482F-F9C1-DF76076E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AutoNum type="arabicPeriod"/>
            </a:pPr>
            <a:endParaRPr lang="en-US" altLang="zh-CN" sz="2000" dirty="0"/>
          </a:p>
          <a:p>
            <a:pPr marL="971550" lvl="1" indent="-514350">
              <a:buAutoNum type="arabicPeriod"/>
            </a:pPr>
            <a:r>
              <a:rPr lang="en-US" altLang="zh-CN" sz="2000" dirty="0"/>
              <a:t>Better and faster allocate/manage data we need (based on AI)</a:t>
            </a:r>
          </a:p>
          <a:p>
            <a:pPr marL="971550" lvl="1" indent="-514350">
              <a:buAutoNum type="arabicPeriod"/>
            </a:pPr>
            <a:r>
              <a:rPr lang="en-US" altLang="zh-CN" sz="2000" dirty="0"/>
              <a:t>Better illustrate the knowledge (live experiment)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02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F88A5-EAA0-9F74-487B-CE1C464C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for Metaverse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F81A-1A29-67A5-3A2C-74FF87DA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zh-CN" sz="1400" u="sng" dirty="0"/>
              <a:t>Remote face-to-face communication with (friend/doctor)</a:t>
            </a:r>
            <a:r>
              <a:rPr lang="en-US" altLang="zh-CN" sz="1400" dirty="0"/>
              <a:t>		    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400" dirty="0"/>
              <a:t>Travel/do exercise/go concert without going out			      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200" i="1" dirty="0"/>
              <a:t>Travel in virtual real world based on monitoring equipment</a:t>
            </a:r>
            <a:endParaRPr lang="en-US" altLang="zh-CN" sz="1400" i="1" dirty="0"/>
          </a:p>
          <a:p>
            <a:pPr marL="457200" lvl="1" indent="0">
              <a:buNone/>
            </a:pPr>
            <a:r>
              <a:rPr lang="en-US" altLang="zh-CN" sz="1400" dirty="0"/>
              <a:t>3.	More realistic gaming/watching experience				         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200" i="1" dirty="0"/>
              <a:t>Interactive entertainment facilities, such as virtual haunted houses</a:t>
            </a:r>
          </a:p>
          <a:p>
            <a:pPr marL="457200" lvl="1" indent="0">
              <a:buNone/>
            </a:pPr>
            <a:r>
              <a:rPr lang="en-US" altLang="zh-CN" sz="1200" i="1" dirty="0"/>
              <a:t>		Playing games from a first-person perspective</a:t>
            </a:r>
          </a:p>
          <a:p>
            <a:pPr marL="457200" lvl="1" indent="0">
              <a:buNone/>
            </a:pPr>
            <a:r>
              <a:rPr lang="en-US" altLang="zh-CN" sz="1200" i="1" dirty="0"/>
              <a:t>		Interactive virtual pets for children(based on AI)</a:t>
            </a:r>
            <a:endParaRPr lang="en-US" altLang="zh-CN" sz="1400" i="1" dirty="0"/>
          </a:p>
          <a:p>
            <a:pPr marL="914400" lvl="1" indent="-457200">
              <a:buAutoNum type="arabicPeriod" startAt="4"/>
            </a:pPr>
            <a:r>
              <a:rPr lang="en-US" altLang="zh-CN" sz="1400" dirty="0"/>
              <a:t>Pick clothes at any time							   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914400" lvl="1" indent="-457200">
              <a:buAutoNum type="arabicPeriod" startAt="4"/>
            </a:pPr>
            <a:r>
              <a:rPr lang="en-US" altLang="zh-CN" sz="1400" dirty="0"/>
              <a:t>Remote house/furniture viewing	</a:t>
            </a:r>
          </a:p>
          <a:p>
            <a:pPr marL="457200" lvl="1" indent="0">
              <a:buNone/>
            </a:pPr>
            <a:r>
              <a:rPr lang="en-US" altLang="zh-CN" sz="1400" dirty="0"/>
              <a:t>6.	Remote communication with colleagues/client</a:t>
            </a:r>
          </a:p>
          <a:p>
            <a:pPr marL="914400" lvl="2" indent="0">
              <a:buNone/>
            </a:pPr>
            <a:r>
              <a:rPr lang="en-US" altLang="zh-CN" sz="1400" dirty="0"/>
              <a:t>	</a:t>
            </a:r>
            <a:r>
              <a:rPr lang="en-US" altLang="zh-CN" sz="1200" i="1" dirty="0"/>
              <a:t>Model can be shared more easily (No finished product required)</a:t>
            </a:r>
          </a:p>
          <a:p>
            <a:pPr marL="457200" lvl="1" indent="0">
              <a:buNone/>
            </a:pPr>
            <a:r>
              <a:rPr lang="en-US" altLang="zh-CN" sz="1400" dirty="0"/>
              <a:t>7.	Working environment can be changed</a:t>
            </a:r>
          </a:p>
          <a:p>
            <a:pPr marL="457200" lvl="1" indent="0">
              <a:buNone/>
            </a:pPr>
            <a:r>
              <a:rPr lang="en-US" altLang="zh-CN" sz="1400" dirty="0"/>
              <a:t>8.	Interactive model for design (based on AI)</a:t>
            </a:r>
          </a:p>
          <a:p>
            <a:pPr marL="914400" lvl="2" indent="0">
              <a:buNone/>
            </a:pPr>
            <a:r>
              <a:rPr lang="en-US" altLang="zh-CN" sz="1400" i="1" dirty="0"/>
              <a:t>	</a:t>
            </a:r>
            <a:r>
              <a:rPr lang="en-US" altLang="zh-CN" sz="1200" i="1" dirty="0"/>
              <a:t>VR drawing (Combination of modern technology and art)</a:t>
            </a:r>
          </a:p>
          <a:p>
            <a:pPr marL="0" indent="0">
              <a:buNone/>
            </a:pPr>
            <a:r>
              <a:rPr lang="en-US" altLang="zh-CN" sz="1400" dirty="0"/>
              <a:t>         9.	Better and faster allocate/manage data we need (based on AI)</a:t>
            </a:r>
          </a:p>
          <a:p>
            <a:pPr marL="0" indent="0">
              <a:buNone/>
            </a:pPr>
            <a:r>
              <a:rPr lang="en-US" altLang="zh-CN" sz="1400" dirty="0"/>
              <a:t>       10. 	Better illustrate the knowledge (live experiment)</a:t>
            </a:r>
            <a:endParaRPr lang="zh-CN" altLang="en-US" sz="1400" dirty="0"/>
          </a:p>
          <a:p>
            <a:pPr marL="914400" lvl="2" indent="0">
              <a:buNone/>
            </a:pPr>
            <a:endParaRPr lang="en-US" altLang="zh-CN" sz="1400" i="1" dirty="0"/>
          </a:p>
          <a:p>
            <a:pPr marL="914400" lvl="1" indent="-457200">
              <a:buAutoNum type="arabicPeriod" startAt="4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92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54483-EDA8-998B-5947-9F3AFC8C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City: Material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CA04C-5BCF-19A7-D032-60ED3D17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0784" cy="321560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sz="2400" b="1" i="1" dirty="0"/>
              <a:t>Transportation</a:t>
            </a:r>
          </a:p>
          <a:p>
            <a:r>
              <a:rPr lang="en-US" altLang="zh-CN" sz="2400" b="1" i="1" dirty="0"/>
              <a:t>Waste</a:t>
            </a:r>
            <a:r>
              <a:rPr lang="en-US" altLang="zh-CN" sz="2400" dirty="0"/>
              <a:t> management</a:t>
            </a:r>
          </a:p>
          <a:p>
            <a:r>
              <a:rPr lang="en-US" altLang="zh-CN" sz="2400" b="1" i="1" dirty="0"/>
              <a:t>Energy</a:t>
            </a:r>
            <a:r>
              <a:rPr lang="en-US" altLang="zh-CN" sz="2400" dirty="0"/>
              <a:t> systems</a:t>
            </a:r>
          </a:p>
          <a:p>
            <a:r>
              <a:rPr lang="en-US" altLang="zh-CN" sz="2400" dirty="0"/>
              <a:t>Residents’ </a:t>
            </a:r>
            <a:r>
              <a:rPr lang="en-US" altLang="zh-CN" sz="2400" b="1" i="1" dirty="0"/>
              <a:t>lives</a:t>
            </a:r>
          </a:p>
          <a:p>
            <a:pPr marL="0" indent="0">
              <a:buNone/>
            </a:pPr>
            <a:r>
              <a:rPr lang="en-US" altLang="zh-CN" sz="2000" dirty="0"/>
              <a:t>	digital identity program</a:t>
            </a:r>
          </a:p>
          <a:p>
            <a:pPr marL="0" indent="0">
              <a:buNone/>
            </a:pPr>
            <a:r>
              <a:rPr lang="en-US" altLang="zh-CN" sz="2000" dirty="0"/>
              <a:t>	e-payment in public</a:t>
            </a:r>
          </a:p>
          <a:p>
            <a:pPr marL="0" indent="0">
              <a:buNone/>
            </a:pPr>
            <a:r>
              <a:rPr lang="en-US" altLang="zh-CN" sz="2000" dirty="0"/>
              <a:t>	e-health services(covid-19)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3A097B-A6A1-450D-6D40-1B6E4D1B5693}"/>
              </a:ext>
            </a:extLst>
          </p:cNvPr>
          <p:cNvSpPr txBox="1">
            <a:spLocks/>
          </p:cNvSpPr>
          <p:nvPr/>
        </p:nvSpPr>
        <p:spPr>
          <a:xfrm>
            <a:off x="6483018" y="1825625"/>
            <a:ext cx="4870784" cy="32156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i="1" dirty="0"/>
              <a:t>Transportation</a:t>
            </a:r>
          </a:p>
          <a:p>
            <a:r>
              <a:rPr lang="en-US" altLang="zh-CN" sz="2400" b="1" i="1" dirty="0"/>
              <a:t>Waste</a:t>
            </a:r>
            <a:r>
              <a:rPr lang="en-US" altLang="zh-CN" sz="2400" dirty="0"/>
              <a:t> management</a:t>
            </a:r>
          </a:p>
          <a:p>
            <a:r>
              <a:rPr lang="en-US" altLang="zh-CN" sz="2400" b="1" i="1" dirty="0"/>
              <a:t>Energy</a:t>
            </a:r>
            <a:r>
              <a:rPr lang="en-US" altLang="zh-CN" sz="2400" dirty="0"/>
              <a:t> systems</a:t>
            </a:r>
          </a:p>
          <a:p>
            <a:r>
              <a:rPr lang="en-US" altLang="zh-CN" sz="2400" dirty="0"/>
              <a:t>Residents’ </a:t>
            </a:r>
            <a:r>
              <a:rPr lang="en-US" altLang="zh-CN" sz="2400" b="1" i="1" dirty="0"/>
              <a:t>lives</a:t>
            </a:r>
          </a:p>
          <a:p>
            <a:r>
              <a:rPr lang="en-US" altLang="zh-CN" sz="2400" dirty="0"/>
              <a:t>Residents’ </a:t>
            </a:r>
            <a:r>
              <a:rPr lang="en-US" altLang="zh-CN" sz="2400" b="1" i="1" dirty="0"/>
              <a:t>security</a:t>
            </a:r>
            <a:endParaRPr lang="zh-CN" altLang="en-US" sz="2400" b="1" i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6B04289-2D60-A70F-E8C6-0ECAEA4008B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708984" y="3433429"/>
            <a:ext cx="77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6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41610-0CCE-C8EC-F813-43FD449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2011365"/>
            <a:ext cx="5801630" cy="330567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Transportation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Transportation management(arrive destination faster)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Road clearing and personal evacuation in emergencies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600" dirty="0"/>
              <a:t>紧急情况下的道路清理和人员疏散</a:t>
            </a:r>
            <a:endParaRPr lang="en-US" altLang="zh-CN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4DA563E-A9C8-F8DF-D4D4-3DC46E1F9579}"/>
              </a:ext>
            </a:extLst>
          </p:cNvPr>
          <p:cNvSpPr txBox="1">
            <a:spLocks/>
          </p:cNvSpPr>
          <p:nvPr/>
        </p:nvSpPr>
        <p:spPr>
          <a:xfrm>
            <a:off x="6793653" y="2018296"/>
            <a:ext cx="4382348" cy="1570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Waste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Environment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Water/air quality monitoring</a:t>
            </a:r>
            <a:endParaRPr lang="en-US" altLang="zh-CN" sz="1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55438EB-1C02-184F-5422-883E453493C8}"/>
              </a:ext>
            </a:extLst>
          </p:cNvPr>
          <p:cNvSpPr txBox="1">
            <a:spLocks/>
          </p:cNvSpPr>
          <p:nvPr/>
        </p:nvSpPr>
        <p:spPr>
          <a:xfrm>
            <a:off x="6793653" y="3832056"/>
            <a:ext cx="4382348" cy="14919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dirty="0"/>
              <a:t>Energy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Smart lighting System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6EEEC55-FF6A-C5BA-55C4-1A664F88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09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Transportation</a:t>
            </a:r>
            <a:br>
              <a:rPr lang="en-US" altLang="zh-CN" sz="4000" dirty="0"/>
            </a:br>
            <a:r>
              <a:rPr lang="en-US" altLang="zh-CN" sz="4000" dirty="0"/>
              <a:t>&amp; Waste management</a:t>
            </a:r>
            <a:br>
              <a:rPr lang="en-US" altLang="zh-CN" sz="4000" dirty="0"/>
            </a:br>
            <a:r>
              <a:rPr lang="en-US" altLang="zh-CN" sz="4000" dirty="0"/>
              <a:t>&amp; Energy System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130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Software Engineering </vt:lpstr>
      <vt:lpstr>Overview of two topics</vt:lpstr>
      <vt:lpstr>Metaverse: Material analysis</vt:lpstr>
      <vt:lpstr>1. Environment(immersive)</vt:lpstr>
      <vt:lpstr>1. Environment(immersive)</vt:lpstr>
      <vt:lpstr>2. The help from AI/ learning skill</vt:lpstr>
      <vt:lpstr>Summary for Metaverse</vt:lpstr>
      <vt:lpstr>Smart City: Material Analysis</vt:lpstr>
      <vt:lpstr>Transportation &amp; Waste management &amp; Energy System</vt:lpstr>
      <vt:lpstr>Smart City: Material Analysis</vt:lpstr>
      <vt:lpstr>Summary for Smart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</dc:title>
  <dc:creator>Zijun Li (BSc Computer Science FT)</dc:creator>
  <cp:lastModifiedBy>Zijun Li (BSc Computer Science FT)</cp:lastModifiedBy>
  <cp:revision>1</cp:revision>
  <dcterms:created xsi:type="dcterms:W3CDTF">2022-10-24T21:41:49Z</dcterms:created>
  <dcterms:modified xsi:type="dcterms:W3CDTF">2022-10-24T21:41:53Z</dcterms:modified>
</cp:coreProperties>
</file>