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handoutMasterIdLst>
    <p:handoutMasterId r:id="rId14"/>
  </p:handoutMasterIdLst>
  <p:sldIdLst>
    <p:sldId id="425" r:id="rId2"/>
    <p:sldId id="419" r:id="rId3"/>
    <p:sldId id="266" r:id="rId4"/>
    <p:sldId id="445" r:id="rId5"/>
    <p:sldId id="382" r:id="rId6"/>
    <p:sldId id="383" r:id="rId7"/>
    <p:sldId id="440" r:id="rId8"/>
    <p:sldId id="444" r:id="rId9"/>
    <p:sldId id="420" r:id="rId10"/>
    <p:sldId id="421" r:id="rId11"/>
    <p:sldId id="446" r:id="rId12"/>
  </p:sldIdLst>
  <p:sldSz cx="12192000" cy="6858000"/>
  <p:notesSz cx="6858000" cy="9144000"/>
  <p:defaultTextStyle>
    <a:defPPr>
      <a:defRPr lang="en-GB"/>
    </a:defPPr>
    <a:lvl1pPr algn="l" rtl="0" fontAlgn="base">
      <a:spcBef>
        <a:spcPct val="0"/>
      </a:spcBef>
      <a:spcAft>
        <a:spcPct val="0"/>
      </a:spcAft>
      <a:defRPr sz="2800" b="1" kern="1200">
        <a:solidFill>
          <a:schemeClr val="tx1"/>
        </a:solidFill>
        <a:latin typeface="Arial" charset="0"/>
        <a:ea typeface="MS PGothic" pitchFamily="34" charset="-128"/>
        <a:cs typeface="+mn-cs"/>
      </a:defRPr>
    </a:lvl1pPr>
    <a:lvl2pPr marL="457200" algn="l" rtl="0" fontAlgn="base">
      <a:spcBef>
        <a:spcPct val="0"/>
      </a:spcBef>
      <a:spcAft>
        <a:spcPct val="0"/>
      </a:spcAft>
      <a:defRPr sz="2800" b="1" kern="1200">
        <a:solidFill>
          <a:schemeClr val="tx1"/>
        </a:solidFill>
        <a:latin typeface="Arial" charset="0"/>
        <a:ea typeface="MS PGothic" pitchFamily="34" charset="-128"/>
        <a:cs typeface="+mn-cs"/>
      </a:defRPr>
    </a:lvl2pPr>
    <a:lvl3pPr marL="914400" algn="l" rtl="0" fontAlgn="base">
      <a:spcBef>
        <a:spcPct val="0"/>
      </a:spcBef>
      <a:spcAft>
        <a:spcPct val="0"/>
      </a:spcAft>
      <a:defRPr sz="28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28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2800" b="1" kern="1200">
        <a:solidFill>
          <a:schemeClr val="tx1"/>
        </a:solidFill>
        <a:latin typeface="Arial" charset="0"/>
        <a:ea typeface="MS PGothic" pitchFamily="34" charset="-128"/>
        <a:cs typeface="+mn-cs"/>
      </a:defRPr>
    </a:lvl5pPr>
    <a:lvl6pPr marL="2286000" algn="l" defTabSz="914400" rtl="0" eaLnBrk="1" latinLnBrk="0" hangingPunct="1">
      <a:defRPr sz="2800" b="1" kern="1200">
        <a:solidFill>
          <a:schemeClr val="tx1"/>
        </a:solidFill>
        <a:latin typeface="Arial" charset="0"/>
        <a:ea typeface="MS PGothic" pitchFamily="34" charset="-128"/>
        <a:cs typeface="+mn-cs"/>
      </a:defRPr>
    </a:lvl6pPr>
    <a:lvl7pPr marL="2743200" algn="l" defTabSz="914400" rtl="0" eaLnBrk="1" latinLnBrk="0" hangingPunct="1">
      <a:defRPr sz="2800" b="1" kern="1200">
        <a:solidFill>
          <a:schemeClr val="tx1"/>
        </a:solidFill>
        <a:latin typeface="Arial" charset="0"/>
        <a:ea typeface="MS PGothic" pitchFamily="34" charset="-128"/>
        <a:cs typeface="+mn-cs"/>
      </a:defRPr>
    </a:lvl7pPr>
    <a:lvl8pPr marL="3200400" algn="l" defTabSz="914400" rtl="0" eaLnBrk="1" latinLnBrk="0" hangingPunct="1">
      <a:defRPr sz="2800" b="1" kern="1200">
        <a:solidFill>
          <a:schemeClr val="tx1"/>
        </a:solidFill>
        <a:latin typeface="Arial" charset="0"/>
        <a:ea typeface="MS PGothic" pitchFamily="34" charset="-128"/>
        <a:cs typeface="+mn-cs"/>
      </a:defRPr>
    </a:lvl8pPr>
    <a:lvl9pPr marL="3657600" algn="l" defTabSz="914400" rtl="0" eaLnBrk="1" latinLnBrk="0" hangingPunct="1">
      <a:defRPr sz="2800" b="1"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49" autoAdjust="0"/>
    <p:restoredTop sz="70030" autoAdjust="0"/>
  </p:normalViewPr>
  <p:slideViewPr>
    <p:cSldViewPr snapToGrid="0">
      <p:cViewPr varScale="1">
        <p:scale>
          <a:sx n="41" d="100"/>
          <a:sy n="41" d="100"/>
        </p:scale>
        <p:origin x="111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B995A0-CF3D-4E97-ABAC-9958B088DC85}" type="datetimeFigureOut">
              <a:rPr lang="en-GB" smtClean="0"/>
              <a:t>19/11/2020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4CB81A-F0EC-49BE-B0DE-7EE380EA68DF}" type="slidenum">
              <a:rPr lang="en-GB" smtClean="0"/>
              <a:t>‹#›</a:t>
            </a:fld>
            <a:endParaRPr lang="en-GB"/>
          </a:p>
        </p:txBody>
      </p:sp>
    </p:spTree>
    <p:extLst>
      <p:ext uri="{BB962C8B-B14F-4D97-AF65-F5344CB8AC3E}">
        <p14:creationId xmlns:p14="http://schemas.microsoft.com/office/powerpoint/2010/main" val="1701027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038EC-9393-4B8F-BD0C-617090C62726}" type="datetimeFigureOut">
              <a:rPr lang="en-GB" smtClean="0"/>
              <a:t>19/11/2020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B7306-61B9-4326-923A-3B98EE44BBA4}" type="slidenum">
              <a:rPr lang="en-GB" smtClean="0"/>
              <a:t>‹#›</a:t>
            </a:fld>
            <a:endParaRPr lang="en-GB"/>
          </a:p>
        </p:txBody>
      </p:sp>
    </p:spTree>
    <p:extLst>
      <p:ext uri="{BB962C8B-B14F-4D97-AF65-F5344CB8AC3E}">
        <p14:creationId xmlns:p14="http://schemas.microsoft.com/office/powerpoint/2010/main" val="24229591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B7306-61B9-4326-923A-3B98EE44BBA4}" type="slidenum">
              <a:rPr lang="en-GB" smtClean="0"/>
              <a:t>1</a:t>
            </a:fld>
            <a:endParaRPr lang="en-GB"/>
          </a:p>
        </p:txBody>
      </p:sp>
    </p:spTree>
    <p:extLst>
      <p:ext uri="{BB962C8B-B14F-4D97-AF65-F5344CB8AC3E}">
        <p14:creationId xmlns:p14="http://schemas.microsoft.com/office/powerpoint/2010/main" val="386745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1B7306-61B9-4326-923A-3B98EE44BBA4}" type="slidenum">
              <a:rPr lang="en-GB" smtClean="0"/>
              <a:t>3</a:t>
            </a:fld>
            <a:endParaRPr lang="en-GB"/>
          </a:p>
        </p:txBody>
      </p:sp>
    </p:spTree>
    <p:extLst>
      <p:ext uri="{BB962C8B-B14F-4D97-AF65-F5344CB8AC3E}">
        <p14:creationId xmlns:p14="http://schemas.microsoft.com/office/powerpoint/2010/main" val="3146454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27381" y="1412776"/>
            <a:ext cx="9601067" cy="1728192"/>
          </a:xfrm>
        </p:spPr>
        <p:txBody>
          <a:bodyPr anchor="b"/>
          <a:lstStyle>
            <a:lvl1pPr>
              <a:defRPr baseline="0">
                <a:solidFill>
                  <a:srgbClr val="0A648F"/>
                </a:solidFill>
                <a:latin typeface="Georgia"/>
                <a:cs typeface="Georgia"/>
              </a:defRPr>
            </a:lvl1pPr>
          </a:lstStyle>
          <a:p>
            <a:r>
              <a:rPr lang="en-US"/>
              <a:t>Click to edit Master title style</a:t>
            </a:r>
            <a:endParaRPr lang="en-GB" dirty="0"/>
          </a:p>
        </p:txBody>
      </p:sp>
      <p:sp>
        <p:nvSpPr>
          <p:cNvPr id="8" name="Content Placeholder 7"/>
          <p:cNvSpPr>
            <a:spLocks noGrp="1"/>
          </p:cNvSpPr>
          <p:nvPr>
            <p:ph sz="quarter" idx="10"/>
          </p:nvPr>
        </p:nvSpPr>
        <p:spPr>
          <a:xfrm>
            <a:off x="526456" y="3212853"/>
            <a:ext cx="9601993" cy="1152525"/>
          </a:xfrm>
        </p:spPr>
        <p:txBody>
          <a:bodyPr/>
          <a:lstStyle>
            <a:lvl1pPr marL="0" indent="0">
              <a:buNone/>
              <a:defRPr sz="2400" b="0"/>
            </a:lvl1pPr>
            <a:lvl2pPr marL="457200" indent="0">
              <a:buNone/>
              <a:defRPr b="0"/>
            </a:lvl2pPr>
            <a:lvl3pPr marL="914400" indent="0">
              <a:buNone/>
              <a:defRPr b="0"/>
            </a:lvl3pPr>
            <a:lvl4pPr marL="1371600" indent="0">
              <a:buNone/>
              <a:defRPr b="0"/>
            </a:lvl4pPr>
            <a:lvl5pPr marL="1828800" indent="0">
              <a:buNone/>
              <a:defRPr b="0"/>
            </a:lvl5pPr>
          </a:lstStyle>
          <a:p>
            <a:pPr lvl="0"/>
            <a:r>
              <a:rPr lang="en-US"/>
              <a:t>Edit Master text styles</a:t>
            </a:r>
          </a:p>
        </p:txBody>
      </p:sp>
      <p:sp>
        <p:nvSpPr>
          <p:cNvPr id="2" name="Rectangle 1"/>
          <p:cNvSpPr/>
          <p:nvPr/>
        </p:nvSpPr>
        <p:spPr bwMode="auto">
          <a:xfrm>
            <a:off x="335360" y="339561"/>
            <a:ext cx="3840427" cy="792088"/>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chemeClr val="tx1"/>
              </a:solidFill>
              <a:effectLst/>
              <a:latin typeface="Arial" charset="0"/>
            </a:endParaRPr>
          </a:p>
        </p:txBody>
      </p:sp>
      <p:pic>
        <p:nvPicPr>
          <p:cNvPr id="1026" name="Picture 2" descr="S:\Images\Logos\Dubai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20" y="404665"/>
            <a:ext cx="2736371" cy="66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6562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167" y="188640"/>
            <a:ext cx="11231464" cy="1143000"/>
          </a:xfrm>
        </p:spPr>
        <p:txBody>
          <a:bodyPr/>
          <a:lstStyle>
            <a:lvl1pPr>
              <a:defRPr>
                <a:latin typeface="Georgia"/>
                <a:cs typeface="Georgia"/>
              </a:defRPr>
            </a:lvl1pPr>
          </a:lstStyle>
          <a:p>
            <a:r>
              <a:rPr lang="en-US"/>
              <a:t>Click to edit Master title style</a:t>
            </a:r>
            <a:endParaRPr lang="en-GB" dirty="0"/>
          </a:p>
        </p:txBody>
      </p:sp>
      <p:sp>
        <p:nvSpPr>
          <p:cNvPr id="3" name="Content Placeholder 2"/>
          <p:cNvSpPr>
            <a:spLocks noGrp="1"/>
          </p:cNvSpPr>
          <p:nvPr>
            <p:ph idx="1"/>
          </p:nvPr>
        </p:nvSpPr>
        <p:spPr>
          <a:xfrm>
            <a:off x="529167" y="1556792"/>
            <a:ext cx="11231463" cy="4248472"/>
          </a:xfrm>
        </p:spPr>
        <p:txBody>
          <a:bodyPr/>
          <a:lstStyle>
            <a:lvl1pPr>
              <a:defRPr b="0"/>
            </a:lvl1pPr>
            <a:lvl2pPr>
              <a:defRPr b="0"/>
            </a:lvl2pPr>
            <a:lvl3pPr>
              <a:defRPr b="0"/>
            </a:lvl3pPr>
            <a:lvl4pPr>
              <a:defRPr b="0"/>
            </a:lvl4pPr>
            <a:lvl5pP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7143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7257" y="188640"/>
            <a:ext cx="11135451" cy="1143000"/>
          </a:xfrm>
        </p:spPr>
        <p:txBody>
          <a:bodyPr/>
          <a:lstStyle>
            <a:lvl1pPr>
              <a:defRPr>
                <a:latin typeface="Georgia"/>
                <a:cs typeface="Georgia"/>
              </a:defRPr>
            </a:lvl1pPr>
          </a:lstStyle>
          <a:p>
            <a:r>
              <a:rPr lang="en-US"/>
              <a:t>Click to edit Master title style</a:t>
            </a:r>
            <a:endParaRPr lang="en-GB" dirty="0"/>
          </a:p>
        </p:txBody>
      </p:sp>
      <p:sp>
        <p:nvSpPr>
          <p:cNvPr id="3" name="Content Placeholder 2"/>
          <p:cNvSpPr>
            <a:spLocks noGrp="1"/>
          </p:cNvSpPr>
          <p:nvPr>
            <p:ph idx="1"/>
          </p:nvPr>
        </p:nvSpPr>
        <p:spPr>
          <a:xfrm>
            <a:off x="557257" y="1556792"/>
            <a:ext cx="11135452" cy="4464496"/>
          </a:xfrm>
        </p:spPr>
        <p:txBody>
          <a:bodyPr/>
          <a:lstStyle>
            <a:lvl1pPr>
              <a:defRPr b="0"/>
            </a:lvl1pPr>
            <a:lvl2pPr>
              <a:defRPr b="0"/>
            </a:lvl2pPr>
            <a:lvl3pPr>
              <a:defRPr b="0"/>
            </a:lvl3pPr>
            <a:lvl4pPr>
              <a:defRPr b="0"/>
            </a:lvl4pPr>
            <a:lvl5pP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1451433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918313" y="185291"/>
            <a:ext cx="10406063" cy="1518047"/>
          </a:xfrm>
          <a:prstGeom prst="rect">
            <a:avLst/>
          </a:prstGeom>
        </p:spPr>
        <p:txBody>
          <a:bodyPr/>
          <a:lstStyle>
            <a:lvl1pPr>
              <a:defRPr>
                <a:latin typeface="Helvetica Light"/>
                <a:ea typeface="Helvetica Light"/>
                <a:cs typeface="Helvetica Light"/>
                <a:sym typeface="Helvetica Light"/>
              </a:defRPr>
            </a:lvl1pPr>
          </a:lstStyle>
          <a:p>
            <a:r>
              <a:rPr lang="en-US"/>
              <a:t>Click to edit Master title style</a:t>
            </a:r>
            <a:endParaRPr/>
          </a:p>
        </p:txBody>
      </p:sp>
      <p:sp>
        <p:nvSpPr>
          <p:cNvPr id="118" name="Body Level One…"/>
          <p:cNvSpPr txBox="1">
            <a:spLocks noGrp="1"/>
          </p:cNvSpPr>
          <p:nvPr>
            <p:ph type="body" idx="1"/>
          </p:nvPr>
        </p:nvSpPr>
        <p:spPr>
          <a:xfrm>
            <a:off x="892970" y="1830587"/>
            <a:ext cx="10406063" cy="4420195"/>
          </a:xfrm>
          <a:prstGeom prst="rect">
            <a:avLst/>
          </a:prstGeom>
        </p:spPr>
        <p:txBody>
          <a:bodyPr/>
          <a:lstStyle>
            <a:lvl1pPr>
              <a:buSzPct val="75000"/>
              <a:defRPr sz="2531">
                <a:latin typeface="Helvetica Light"/>
                <a:ea typeface="Helvetica Light"/>
                <a:cs typeface="Helvetica Light"/>
                <a:sym typeface="Helvetica Light"/>
              </a:defRPr>
            </a:lvl1pPr>
            <a:lvl2pPr>
              <a:buSzPct val="75000"/>
              <a:defRPr sz="2531">
                <a:latin typeface="Helvetica Light"/>
                <a:ea typeface="Helvetica Light"/>
                <a:cs typeface="Helvetica Light"/>
                <a:sym typeface="Helvetica Light"/>
              </a:defRPr>
            </a:lvl2pPr>
            <a:lvl3pPr>
              <a:buSzPct val="75000"/>
              <a:defRPr sz="2531">
                <a:latin typeface="Helvetica Light"/>
                <a:ea typeface="Helvetica Light"/>
                <a:cs typeface="Helvetica Light"/>
                <a:sym typeface="Helvetica Light"/>
              </a:defRPr>
            </a:lvl3pPr>
            <a:lvl4pPr>
              <a:buSzPct val="75000"/>
              <a:defRPr sz="2531">
                <a:latin typeface="Helvetica Light"/>
                <a:ea typeface="Helvetica Light"/>
                <a:cs typeface="Helvetica Light"/>
                <a:sym typeface="Helvetica Light"/>
              </a:defRPr>
            </a:lvl4pPr>
            <a:lvl5pPr>
              <a:buSzPct val="75000"/>
              <a:defRPr sz="2531">
                <a:latin typeface="Helvetica Light"/>
                <a:ea typeface="Helvetica Light"/>
                <a:cs typeface="Helvetica Light"/>
                <a:sym typeface="Helvetica 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9" name="Slide Number"/>
          <p:cNvSpPr txBox="1">
            <a:spLocks noGrp="1"/>
          </p:cNvSpPr>
          <p:nvPr>
            <p:ph type="sldNum" sz="quarter" idx="2"/>
          </p:nvPr>
        </p:nvSpPr>
        <p:spPr>
          <a:xfrm>
            <a:off x="5917311" y="6505278"/>
            <a:ext cx="345472" cy="267891"/>
          </a:xfrm>
          <a:prstGeom prst="rect">
            <a:avLst/>
          </a:prstGeom>
        </p:spPr>
        <p:txBody>
          <a:bodyPr/>
          <a:lstStyle>
            <a:lvl1pPr>
              <a:defRPr sz="1266">
                <a:latin typeface="Helvetica Light"/>
                <a:ea typeface="Helvetica Light"/>
                <a:cs typeface="Helvetica Light"/>
                <a:sym typeface="Helvetica Light"/>
              </a:defRPr>
            </a:lvl1pPr>
          </a:lstStyle>
          <a:p>
            <a:fld id="{093BD2B3-17EE-41BF-8C35-45C86DAAB9CF}" type="slidenum">
              <a:rPr lang="en-GB" smtClean="0"/>
              <a:t>‹#›</a:t>
            </a:fld>
            <a:endParaRPr lang="en-GB"/>
          </a:p>
        </p:txBody>
      </p:sp>
    </p:spTree>
    <p:extLst>
      <p:ext uri="{BB962C8B-B14F-4D97-AF65-F5344CB8AC3E}">
        <p14:creationId xmlns:p14="http://schemas.microsoft.com/office/powerpoint/2010/main" val="3070559940"/>
      </p:ext>
    </p:extLst>
  </p:cSld>
  <p:clrMapOvr>
    <a:masterClrMapping/>
  </p:clrMapOvr>
  <p:transition spd="med"/>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5360" y="260648"/>
            <a:ext cx="115212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Rectangle 3"/>
          <p:cNvSpPr>
            <a:spLocks noGrp="1" noChangeArrowheads="1"/>
          </p:cNvSpPr>
          <p:nvPr>
            <p:ph type="body" idx="1"/>
          </p:nvPr>
        </p:nvSpPr>
        <p:spPr bwMode="auto">
          <a:xfrm>
            <a:off x="335360" y="1556792"/>
            <a:ext cx="1152128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5" name="Picture 2" descr="S:\Images\Logos\Dubai logo.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8472" y="6400976"/>
            <a:ext cx="1824203" cy="4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072350"/>
      </p:ext>
    </p:extLst>
  </p:cSld>
  <p:clrMap bg1="dk2" tx1="lt1" bg2="dk1"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Lst>
  <p:hf hdr="0" ftr="0" dt="0"/>
  <p:txStyles>
    <p:titleStyle>
      <a:lvl1pPr algn="l" rtl="0" eaLnBrk="1" fontAlgn="base" hangingPunct="1">
        <a:spcBef>
          <a:spcPct val="0"/>
        </a:spcBef>
        <a:spcAft>
          <a:spcPct val="0"/>
        </a:spcAft>
        <a:defRPr sz="4000">
          <a:solidFill>
            <a:srgbClr val="0A648F"/>
          </a:solidFill>
          <a:latin typeface="Georgia"/>
          <a:ea typeface="MS PGothic" pitchFamily="34" charset="-128"/>
          <a:cs typeface="Georgia"/>
        </a:defRPr>
      </a:lvl1pPr>
      <a:lvl2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2pPr>
      <a:lvl3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3pPr>
      <a:lvl4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4pPr>
      <a:lvl5pPr algn="l" rtl="0" eaLnBrk="1" fontAlgn="base" hangingPunct="1">
        <a:spcBef>
          <a:spcPct val="0"/>
        </a:spcBef>
        <a:spcAft>
          <a:spcPct val="0"/>
        </a:spcAft>
        <a:defRPr sz="4000">
          <a:solidFill>
            <a:srgbClr val="0A648F"/>
          </a:solidFill>
          <a:latin typeface="Georgia" charset="0"/>
          <a:ea typeface="MS PGothic" pitchFamily="34" charset="-128"/>
          <a:cs typeface="Georgia"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0A648F"/>
        </a:buClr>
        <a:buSzPct val="80000"/>
        <a:buFont typeface="Wingdings" pitchFamily="2" charset="2"/>
        <a:buChar char="o"/>
        <a:defRPr sz="2800">
          <a:solidFill>
            <a:schemeClr val="bg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rgbClr val="0A648F"/>
        </a:buClr>
        <a:buChar char="–"/>
        <a:defRPr sz="2800">
          <a:solidFill>
            <a:schemeClr val="bg1"/>
          </a:solidFill>
          <a:latin typeface="+mn-lt"/>
          <a:ea typeface="MS PGothic" pitchFamily="34" charset="-128"/>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MS PGothic" pitchFamily="34" charset="-128"/>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MS PGothic" pitchFamily="34" charset="-128"/>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MS PGothic" pitchFamily="34" charset="-128"/>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zarrad@bham.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81" y="1412776"/>
            <a:ext cx="10580886" cy="2016224"/>
          </a:xfrm>
        </p:spPr>
        <p:txBody>
          <a:bodyPr/>
          <a:lstStyle/>
          <a:p>
            <a:r>
              <a:rPr lang="en-US" sz="3600" dirty="0"/>
              <a:t>Software Engineering and Professional Practice. </a:t>
            </a:r>
            <a:br>
              <a:rPr lang="en-US" sz="3600" dirty="0"/>
            </a:br>
            <a:r>
              <a:rPr lang="en-US" sz="3600" dirty="0"/>
              <a:t>Building Usable Software.</a:t>
            </a:r>
            <a:r>
              <a:rPr lang="en-US" sz="3200" dirty="0"/>
              <a:t/>
            </a:r>
            <a:br>
              <a:rPr lang="en-US" sz="3200" dirty="0"/>
            </a:br>
            <a:r>
              <a:rPr lang="en-US" sz="3200" dirty="0"/>
              <a:t/>
            </a:r>
            <a:br>
              <a:rPr lang="en-US" sz="3200" dirty="0"/>
            </a:br>
            <a:r>
              <a:rPr lang="en-GB" sz="2800" dirty="0">
                <a:solidFill>
                  <a:schemeClr val="tx2">
                    <a:lumMod val="50000"/>
                  </a:schemeClr>
                </a:solidFill>
              </a:rPr>
              <a:t>Unit 5: Software Testing and Quality Assurance</a:t>
            </a:r>
            <a:endParaRPr lang="en-US" sz="3200" dirty="0">
              <a:solidFill>
                <a:schemeClr val="tx2">
                  <a:lumMod val="50000"/>
                </a:schemeClr>
              </a:solidFill>
            </a:endParaRPr>
          </a:p>
        </p:txBody>
      </p:sp>
      <p:sp>
        <p:nvSpPr>
          <p:cNvPr id="3" name="Content Placeholder 2"/>
          <p:cNvSpPr>
            <a:spLocks noGrp="1"/>
          </p:cNvSpPr>
          <p:nvPr>
            <p:ph sz="quarter" idx="10"/>
          </p:nvPr>
        </p:nvSpPr>
        <p:spPr>
          <a:xfrm>
            <a:off x="526455" y="3775968"/>
            <a:ext cx="9601993" cy="1443146"/>
          </a:xfrm>
        </p:spPr>
        <p:txBody>
          <a:bodyPr/>
          <a:lstStyle/>
          <a:p>
            <a:r>
              <a:rPr lang="en-GB" dirty="0"/>
              <a:t>Anis </a:t>
            </a:r>
            <a:r>
              <a:rPr lang="en-GB" dirty="0" err="1"/>
              <a:t>Zarrad</a:t>
            </a:r>
            <a:endParaRPr lang="en-GB" dirty="0"/>
          </a:p>
          <a:p>
            <a:r>
              <a:rPr lang="en-GB" dirty="0">
                <a:hlinkClick r:id="rId3"/>
              </a:rPr>
              <a:t>a.zarrad@bham.ac.uk</a:t>
            </a:r>
            <a:endParaRPr lang="en-GB" dirty="0"/>
          </a:p>
          <a:p>
            <a:r>
              <a:rPr lang="en-GB" dirty="0"/>
              <a:t>Tutorial 1: Software Quality Factors </a:t>
            </a:r>
          </a:p>
          <a:p>
            <a:endParaRPr lang="en-US" dirty="0"/>
          </a:p>
        </p:txBody>
      </p:sp>
      <p:pic>
        <p:nvPicPr>
          <p:cNvPr id="4" name="Picture 3">
            <a:extLst>
              <a:ext uri="{FF2B5EF4-FFF2-40B4-BE49-F238E27FC236}">
                <a16:creationId xmlns:a16="http://schemas.microsoft.com/office/drawing/2014/main" id="{5D744A7F-C8D5-8549-95A7-A7E8B911B8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845785">
            <a:off x="8353641" y="2983301"/>
            <a:ext cx="2915979" cy="1401913"/>
          </a:xfrm>
          <a:prstGeom prst="rect">
            <a:avLst/>
          </a:prstGeom>
        </p:spPr>
      </p:pic>
    </p:spTree>
    <p:extLst>
      <p:ext uri="{BB962C8B-B14F-4D97-AF65-F5344CB8AC3E}">
        <p14:creationId xmlns:p14="http://schemas.microsoft.com/office/powerpoint/2010/main" val="273171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4B92-D08F-B841-BD00-6406A7642148}"/>
              </a:ext>
            </a:extLst>
          </p:cNvPr>
          <p:cNvSpPr>
            <a:spLocks noGrp="1"/>
          </p:cNvSpPr>
          <p:nvPr>
            <p:ph type="title"/>
          </p:nvPr>
        </p:nvSpPr>
        <p:spPr/>
        <p:txBody>
          <a:bodyPr/>
          <a:lstStyle/>
          <a:p>
            <a:r>
              <a:rPr lang="en-US" dirty="0"/>
              <a:t>Question 5: Trade-off analysis</a:t>
            </a:r>
          </a:p>
        </p:txBody>
      </p:sp>
      <p:sp>
        <p:nvSpPr>
          <p:cNvPr id="3" name="Content Placeholder 2">
            <a:extLst>
              <a:ext uri="{FF2B5EF4-FFF2-40B4-BE49-F238E27FC236}">
                <a16:creationId xmlns:a16="http://schemas.microsoft.com/office/drawing/2014/main" id="{DBA2A604-A6F4-DB4A-88D3-889FC127EC8B}"/>
              </a:ext>
            </a:extLst>
          </p:cNvPr>
          <p:cNvSpPr>
            <a:spLocks noGrp="1"/>
          </p:cNvSpPr>
          <p:nvPr>
            <p:ph idx="1"/>
          </p:nvPr>
        </p:nvSpPr>
        <p:spPr/>
        <p:txBody>
          <a:bodyPr/>
          <a:lstStyle/>
          <a:p>
            <a:r>
              <a:rPr lang="en-US" dirty="0"/>
              <a:t>Analyze the trade‐off between security, usability, and cost.</a:t>
            </a:r>
          </a:p>
          <a:p>
            <a:r>
              <a:rPr lang="en-GB" b="1" dirty="0"/>
              <a:t>Proposed Solution:</a:t>
            </a:r>
            <a:r>
              <a:rPr lang="en-GB" dirty="0"/>
              <a:t> </a:t>
            </a:r>
          </a:p>
          <a:p>
            <a:pPr lvl="1"/>
            <a:r>
              <a:rPr lang="en-US" dirty="0"/>
              <a:t>It is possible to have both security and usability, but there is a cost, in terms of money, and in terms of time. </a:t>
            </a:r>
          </a:p>
          <a:p>
            <a:pPr lvl="1"/>
            <a:r>
              <a:rPr lang="en-US" dirty="0"/>
              <a:t>It is possible to make something both cost‐efficient and usable.</a:t>
            </a:r>
          </a:p>
          <a:p>
            <a:pPr lvl="1"/>
            <a:r>
              <a:rPr lang="en-US" dirty="0"/>
              <a:t>Making something secure and cost‐efficient is very hard. Security takes planning, takes time, and takes extra resources. </a:t>
            </a:r>
          </a:p>
          <a:p>
            <a:endParaRPr lang="en-US" dirty="0"/>
          </a:p>
        </p:txBody>
      </p:sp>
    </p:spTree>
    <p:extLst>
      <p:ext uri="{BB962C8B-B14F-4D97-AF65-F5344CB8AC3E}">
        <p14:creationId xmlns:p14="http://schemas.microsoft.com/office/powerpoint/2010/main" val="251915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48C6-2C08-954B-A471-B930F28ECDD1}"/>
              </a:ext>
            </a:extLst>
          </p:cNvPr>
          <p:cNvSpPr>
            <a:spLocks noGrp="1"/>
          </p:cNvSpPr>
          <p:nvPr>
            <p:ph type="title"/>
          </p:nvPr>
        </p:nvSpPr>
        <p:spPr/>
        <p:txBody>
          <a:bodyPr/>
          <a:lstStyle/>
          <a:p>
            <a:endParaRPr lang="en-US"/>
          </a:p>
        </p:txBody>
      </p:sp>
      <p:sp>
        <p:nvSpPr>
          <p:cNvPr id="5" name="Rectangle 4">
            <a:extLst>
              <a:ext uri="{FF2B5EF4-FFF2-40B4-BE49-F238E27FC236}">
                <a16:creationId xmlns:a16="http://schemas.microsoft.com/office/drawing/2014/main" id="{B280D200-3784-7941-AAC9-83284AF6366E}"/>
              </a:ext>
            </a:extLst>
          </p:cNvPr>
          <p:cNvSpPr/>
          <p:nvPr/>
        </p:nvSpPr>
        <p:spPr>
          <a:xfrm>
            <a:off x="2077913" y="2348357"/>
            <a:ext cx="8036174" cy="1862048"/>
          </a:xfrm>
          <a:prstGeom prst="rect">
            <a:avLst/>
          </a:prstGeom>
          <a:noFill/>
        </p:spPr>
        <p:txBody>
          <a:bodyPr wrap="none" lIns="91440" tIns="45720" rIns="91440" bIns="45720">
            <a:spAutoFit/>
            <a:scene3d>
              <a:camera prst="isometricRightUp"/>
              <a:lightRig rig="threePt" dir="t"/>
            </a:scene3d>
          </a:bodyPr>
          <a:lstStyle/>
          <a:p>
            <a:pPr algn="ctr"/>
            <a:r>
              <a:rPr lang="en-US" sz="11500" b="1" cap="none" spc="50" dirty="0">
                <a:ln w="0"/>
                <a:solidFill>
                  <a:schemeClr val="bg2"/>
                </a:solidFill>
                <a:effectLst>
                  <a:innerShdw blurRad="63500" dist="50800" dir="13500000">
                    <a:srgbClr val="000000">
                      <a:alpha val="50000"/>
                    </a:srgbClr>
                  </a:innerShdw>
                </a:effectLst>
              </a:rPr>
              <a:t>Thank you </a:t>
            </a:r>
          </a:p>
        </p:txBody>
      </p:sp>
    </p:spTree>
    <p:extLst>
      <p:ext uri="{BB962C8B-B14F-4D97-AF65-F5344CB8AC3E}">
        <p14:creationId xmlns:p14="http://schemas.microsoft.com/office/powerpoint/2010/main" val="371538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7B6A-2948-BA44-8099-0363802BFD5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537498A-580B-1F4F-B759-B9C78DCB76B3}"/>
              </a:ext>
            </a:extLst>
          </p:cNvPr>
          <p:cNvSpPr>
            <a:spLocks noGrp="1"/>
          </p:cNvSpPr>
          <p:nvPr>
            <p:ph idx="1"/>
          </p:nvPr>
        </p:nvSpPr>
        <p:spPr/>
        <p:txBody>
          <a:bodyPr/>
          <a:lstStyle/>
          <a:p>
            <a:pPr marL="0" indent="0">
              <a:buNone/>
            </a:pPr>
            <a:r>
              <a:rPr lang="en-US" sz="7200" dirty="0">
                <a:solidFill>
                  <a:schemeClr val="bg2">
                    <a:lumMod val="50000"/>
                  </a:schemeClr>
                </a:solidFill>
              </a:rPr>
              <a:t> </a:t>
            </a:r>
          </a:p>
        </p:txBody>
      </p:sp>
      <p:pic>
        <p:nvPicPr>
          <p:cNvPr id="5" name="Picture 4">
            <a:extLst>
              <a:ext uri="{FF2B5EF4-FFF2-40B4-BE49-F238E27FC236}">
                <a16:creationId xmlns:a16="http://schemas.microsoft.com/office/drawing/2014/main" id="{5FAD798E-146B-1F47-AA03-0DBE30F45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1841500"/>
            <a:ext cx="6604000" cy="3175000"/>
          </a:xfrm>
          <a:prstGeom prst="rect">
            <a:avLst/>
          </a:prstGeom>
        </p:spPr>
      </p:pic>
    </p:spTree>
    <p:extLst>
      <p:ext uri="{BB962C8B-B14F-4D97-AF65-F5344CB8AC3E}">
        <p14:creationId xmlns:p14="http://schemas.microsoft.com/office/powerpoint/2010/main" val="379509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Question 1: Quality factor measurement </a:t>
            </a:r>
          </a:p>
        </p:txBody>
      </p:sp>
      <p:sp>
        <p:nvSpPr>
          <p:cNvPr id="3" name="Content Placeholder 2"/>
          <p:cNvSpPr>
            <a:spLocks noGrp="1"/>
          </p:cNvSpPr>
          <p:nvPr>
            <p:ph idx="1"/>
          </p:nvPr>
        </p:nvSpPr>
        <p:spPr/>
        <p:txBody>
          <a:bodyPr>
            <a:normAutofit fontScale="92500" lnSpcReduction="20000"/>
          </a:bodyPr>
          <a:lstStyle/>
          <a:p>
            <a:r>
              <a:rPr lang="en-GB" sz="2400" dirty="0"/>
              <a:t>Propose a method to measure the following  quality factors:  </a:t>
            </a:r>
          </a:p>
          <a:p>
            <a:pPr lvl="1">
              <a:buFont typeface="Wingdings" panose="05000000000000000000" pitchFamily="2" charset="2"/>
              <a:buChar char="§"/>
            </a:pPr>
            <a:r>
              <a:rPr lang="en-GB" sz="2200" dirty="0"/>
              <a:t>Correctness </a:t>
            </a:r>
          </a:p>
          <a:p>
            <a:pPr lvl="1">
              <a:buFont typeface="Wingdings" panose="05000000000000000000" pitchFamily="2" charset="2"/>
              <a:buChar char="§"/>
            </a:pPr>
            <a:r>
              <a:rPr lang="en-GB" sz="2200" dirty="0"/>
              <a:t>Usability</a:t>
            </a:r>
          </a:p>
          <a:p>
            <a:pPr lvl="1">
              <a:buFont typeface="Wingdings" panose="05000000000000000000" pitchFamily="2" charset="2"/>
              <a:buChar char="§"/>
            </a:pPr>
            <a:r>
              <a:rPr lang="en-GB" sz="2200" dirty="0"/>
              <a:t>Maintainability</a:t>
            </a:r>
          </a:p>
          <a:p>
            <a:pPr lvl="1">
              <a:buFont typeface="Wingdings" panose="05000000000000000000" pitchFamily="2" charset="2"/>
              <a:buChar char="§"/>
            </a:pPr>
            <a:r>
              <a:rPr lang="en-GB" sz="2200" dirty="0"/>
              <a:t>Performance</a:t>
            </a:r>
          </a:p>
          <a:p>
            <a:pPr marL="457200" lvl="1" indent="0">
              <a:buNone/>
            </a:pPr>
            <a:endParaRPr lang="en-GB" sz="2200" dirty="0"/>
          </a:p>
          <a:p>
            <a:r>
              <a:rPr lang="en-GB" sz="2600" b="1" u="sng" dirty="0"/>
              <a:t>Model Answer:</a:t>
            </a:r>
          </a:p>
          <a:p>
            <a:r>
              <a:rPr lang="en-US" sz="2400" b="1" dirty="0">
                <a:latin typeface="Arial" pitchFamily="34" charset="0"/>
                <a:cs typeface="Arial" pitchFamily="34" charset="0"/>
              </a:rPr>
              <a:t>Correctness: </a:t>
            </a:r>
            <a:r>
              <a:rPr lang="en-US" sz="2400" dirty="0">
                <a:latin typeface="Arial" pitchFamily="34" charset="0"/>
                <a:cs typeface="Arial" pitchFamily="34" charset="0"/>
              </a:rPr>
              <a:t> is measured by defects per thousand lines of code (defects per KLOC)</a:t>
            </a:r>
          </a:p>
          <a:p>
            <a:r>
              <a:rPr lang="en-GB" sz="2400" b="1" dirty="0">
                <a:latin typeface="Arial" pitchFamily="34" charset="0"/>
                <a:cs typeface="Arial" pitchFamily="34" charset="0"/>
              </a:rPr>
              <a:t>Maintainability</a:t>
            </a:r>
            <a:r>
              <a:rPr lang="en-GB" sz="2400" dirty="0">
                <a:latin typeface="Arial" pitchFamily="34" charset="0"/>
                <a:cs typeface="Arial" pitchFamily="34" charset="0"/>
              </a:rPr>
              <a:t>: Mean Time to Change (MTTC), which can be defined as the time taken to </a:t>
            </a:r>
            <a:r>
              <a:rPr lang="en-GB" sz="2400" dirty="0" smtClean="0">
                <a:latin typeface="Arial" pitchFamily="34" charset="0"/>
                <a:cs typeface="Arial" pitchFamily="34" charset="0"/>
              </a:rPr>
              <a:t>analyse </a:t>
            </a:r>
            <a:r>
              <a:rPr lang="en-GB" sz="2400" dirty="0">
                <a:latin typeface="Arial" pitchFamily="34" charset="0"/>
                <a:cs typeface="Arial" pitchFamily="34" charset="0"/>
              </a:rPr>
              <a:t>change request, design modifications, implement changes, testing, and distribute changes to all users</a:t>
            </a:r>
            <a:r>
              <a:rPr lang="en-GB" sz="2400" b="1" dirty="0">
                <a:latin typeface="Arial" pitchFamily="34" charset="0"/>
                <a:cs typeface="Arial" pitchFamily="34" charset="0"/>
              </a:rPr>
              <a:t>.</a:t>
            </a:r>
          </a:p>
          <a:p>
            <a:r>
              <a:rPr lang="en-GB" sz="2400" b="1" dirty="0">
                <a:latin typeface="Arial" pitchFamily="34" charset="0"/>
                <a:cs typeface="Arial" pitchFamily="34" charset="0"/>
              </a:rPr>
              <a:t>Usability</a:t>
            </a:r>
            <a:r>
              <a:rPr lang="en-GB" sz="2400" dirty="0">
                <a:latin typeface="Arial" pitchFamily="34" charset="0"/>
                <a:cs typeface="Arial" pitchFamily="34" charset="0"/>
              </a:rPr>
              <a:t>: Number of training hours, success </a:t>
            </a:r>
            <a:r>
              <a:rPr lang="en-GB" sz="2400" dirty="0" smtClean="0">
                <a:latin typeface="Arial" pitchFamily="34" charset="0"/>
                <a:cs typeface="Arial" pitchFamily="34" charset="0"/>
              </a:rPr>
              <a:t>scenarios </a:t>
            </a:r>
            <a:r>
              <a:rPr lang="en-GB" sz="2400" dirty="0">
                <a:latin typeface="Arial" pitchFamily="34" charset="0"/>
                <a:cs typeface="Arial" pitchFamily="34" charset="0"/>
              </a:rPr>
              <a:t>rate.</a:t>
            </a:r>
          </a:p>
          <a:p>
            <a:r>
              <a:rPr lang="en-GB" sz="2400" b="1" dirty="0">
                <a:latin typeface="Arial" pitchFamily="34" charset="0"/>
                <a:cs typeface="Arial" pitchFamily="34" charset="0"/>
              </a:rPr>
              <a:t>Performance</a:t>
            </a:r>
            <a:r>
              <a:rPr lang="en-GB" sz="2400" dirty="0">
                <a:latin typeface="Arial" pitchFamily="34" charset="0"/>
                <a:cs typeface="Arial" pitchFamily="34" charset="0"/>
              </a:rPr>
              <a:t> number of transactions per seconds, CPU usage etc..</a:t>
            </a:r>
          </a:p>
        </p:txBody>
      </p:sp>
      <p:sp>
        <p:nvSpPr>
          <p:cNvPr id="4" name="Slide Number Placeholder 3"/>
          <p:cNvSpPr>
            <a:spLocks noGrp="1"/>
          </p:cNvSpPr>
          <p:nvPr>
            <p:ph type="sldNum" sz="quarter" idx="4294967295"/>
          </p:nvPr>
        </p:nvSpPr>
        <p:spPr>
          <a:xfrm>
            <a:off x="10880725" y="6459538"/>
            <a:ext cx="1311275" cy="365125"/>
          </a:xfrm>
          <a:prstGeom prst="rect">
            <a:avLst/>
          </a:prstGeom>
        </p:spPr>
        <p:txBody>
          <a:bodyPr/>
          <a:lstStyle/>
          <a:p>
            <a:fld id="{093BD2B3-17EE-41BF-8C35-45C86DAAB9CF}" type="slidenum">
              <a:rPr lang="en-GB" smtClean="0"/>
              <a:t>3</a:t>
            </a:fld>
            <a:endParaRPr lang="en-GB"/>
          </a:p>
        </p:txBody>
      </p:sp>
    </p:spTree>
    <p:extLst>
      <p:ext uri="{BB962C8B-B14F-4D97-AF65-F5344CB8AC3E}">
        <p14:creationId xmlns:p14="http://schemas.microsoft.com/office/powerpoint/2010/main" val="14442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268B-00BC-BB49-9280-D6C250C3CBFD}"/>
              </a:ext>
            </a:extLst>
          </p:cNvPr>
          <p:cNvSpPr>
            <a:spLocks noGrp="1"/>
          </p:cNvSpPr>
          <p:nvPr>
            <p:ph type="title"/>
          </p:nvPr>
        </p:nvSpPr>
        <p:spPr/>
        <p:txBody>
          <a:bodyPr/>
          <a:lstStyle/>
          <a:p>
            <a:r>
              <a:rPr lang="en-US" dirty="0"/>
              <a:t>Question 2: Software quality factors in requirements document</a:t>
            </a:r>
          </a:p>
        </p:txBody>
      </p:sp>
      <p:sp>
        <p:nvSpPr>
          <p:cNvPr id="3" name="Content Placeholder 2">
            <a:extLst>
              <a:ext uri="{FF2B5EF4-FFF2-40B4-BE49-F238E27FC236}">
                <a16:creationId xmlns:a16="http://schemas.microsoft.com/office/drawing/2014/main" id="{4FE5527E-3B5E-0F4D-8AD2-0A2DC484C2CA}"/>
              </a:ext>
            </a:extLst>
          </p:cNvPr>
          <p:cNvSpPr>
            <a:spLocks noGrp="1"/>
          </p:cNvSpPr>
          <p:nvPr>
            <p:ph idx="1"/>
          </p:nvPr>
        </p:nvSpPr>
        <p:spPr/>
        <p:txBody>
          <a:bodyPr/>
          <a:lstStyle/>
          <a:p>
            <a:pPr>
              <a:buNone/>
            </a:pPr>
            <a:r>
              <a:rPr lang="en-US" sz="2000" dirty="0"/>
              <a:t>The following is a sample of the most common problems in writing non-requirements. For each requirement specify the problem and re-write the correct format. </a:t>
            </a:r>
          </a:p>
          <a:p>
            <a:pPr>
              <a:buNone/>
            </a:pPr>
            <a:r>
              <a:rPr lang="en-US" sz="2000" b="1" dirty="0"/>
              <a:t>Correctness</a:t>
            </a:r>
          </a:p>
          <a:p>
            <a:r>
              <a:rPr lang="en-US" sz="2000" dirty="0"/>
              <a:t>Employees salaries should not be late</a:t>
            </a:r>
          </a:p>
          <a:p>
            <a:pPr marL="0" indent="0">
              <a:buNone/>
            </a:pPr>
            <a:r>
              <a:rPr lang="en-US" sz="2000" b="1" dirty="0"/>
              <a:t>Reliability</a:t>
            </a:r>
          </a:p>
          <a:p>
            <a:r>
              <a:rPr lang="en-US" sz="2000" dirty="0"/>
              <a:t>The system should be working as much time as possible.</a:t>
            </a:r>
            <a:endParaRPr lang="en-US" sz="2000" dirty="0">
              <a:solidFill>
                <a:srgbClr val="FF0000"/>
              </a:solidFill>
            </a:endParaRPr>
          </a:p>
          <a:p>
            <a:pPr>
              <a:buNone/>
            </a:pPr>
            <a:r>
              <a:rPr lang="en-US" sz="2000" b="1" dirty="0"/>
              <a:t>Efficiency</a:t>
            </a:r>
          </a:p>
          <a:p>
            <a:r>
              <a:rPr lang="en-US" sz="2000" dirty="0"/>
              <a:t>The GPS application should use as little as possible of mobile phone battery.</a:t>
            </a:r>
            <a:endParaRPr lang="en-US" sz="2000" dirty="0">
              <a:solidFill>
                <a:srgbClr val="FF0000"/>
              </a:solidFill>
            </a:endParaRPr>
          </a:p>
          <a:p>
            <a:pPr marL="0" indent="0">
              <a:buNone/>
            </a:pPr>
            <a:r>
              <a:rPr lang="en-US" sz="2000" b="1" dirty="0"/>
              <a:t>Integrity</a:t>
            </a:r>
          </a:p>
          <a:p>
            <a:r>
              <a:rPr lang="en-US" sz="2000" dirty="0"/>
              <a:t>Students should be allowed to access their final marks</a:t>
            </a:r>
            <a:r>
              <a:rPr lang="en-US" sz="2000" dirty="0">
                <a:solidFill>
                  <a:srgbClr val="FF0000"/>
                </a:solidFill>
              </a:rPr>
              <a:t>.</a:t>
            </a:r>
          </a:p>
          <a:p>
            <a:pPr>
              <a:buNone/>
            </a:pPr>
            <a:r>
              <a:rPr lang="en-US" sz="2000" b="1" dirty="0"/>
              <a:t>Usability</a:t>
            </a:r>
          </a:p>
          <a:p>
            <a:r>
              <a:rPr lang="en-US" sz="2000" dirty="0"/>
              <a:t>The billing system should be easy to use.</a:t>
            </a:r>
            <a:endParaRPr lang="en-US" sz="2000" dirty="0">
              <a:solidFill>
                <a:srgbClr val="FF0000"/>
              </a:solidFill>
            </a:endParaRPr>
          </a:p>
          <a:p>
            <a:pPr marL="0" indent="0">
              <a:buNone/>
            </a:pPr>
            <a:endParaRPr lang="en-US" dirty="0">
              <a:solidFill>
                <a:srgbClr val="FF0000"/>
              </a:solidFill>
            </a:endParaRPr>
          </a:p>
          <a:p>
            <a:endParaRPr lang="en-US" dirty="0">
              <a:solidFill>
                <a:srgbClr val="FF0000"/>
              </a:solidFill>
            </a:endParaRPr>
          </a:p>
          <a:p>
            <a:endParaRPr lang="en-US" dirty="0"/>
          </a:p>
        </p:txBody>
      </p:sp>
    </p:spTree>
    <p:extLst>
      <p:ext uri="{BB962C8B-B14F-4D97-AF65-F5344CB8AC3E}">
        <p14:creationId xmlns:p14="http://schemas.microsoft.com/office/powerpoint/2010/main" val="276244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2: Model Answer</a:t>
            </a:r>
          </a:p>
        </p:txBody>
      </p:sp>
      <p:sp>
        <p:nvSpPr>
          <p:cNvPr id="3" name="Content Placeholder 2"/>
          <p:cNvSpPr>
            <a:spLocks noGrp="1"/>
          </p:cNvSpPr>
          <p:nvPr>
            <p:ph idx="1"/>
          </p:nvPr>
        </p:nvSpPr>
        <p:spPr/>
        <p:txBody>
          <a:bodyPr/>
          <a:lstStyle/>
          <a:p>
            <a:pPr>
              <a:buNone/>
            </a:pPr>
            <a:r>
              <a:rPr lang="en-US" dirty="0"/>
              <a:t>Correctness</a:t>
            </a:r>
          </a:p>
          <a:p>
            <a:r>
              <a:rPr lang="en-US" dirty="0"/>
              <a:t>Employees salaries should not be late   </a:t>
            </a:r>
            <a:r>
              <a:rPr lang="en-US" dirty="0">
                <a:solidFill>
                  <a:srgbClr val="FF0000"/>
                </a:solidFill>
              </a:rPr>
              <a:t>(Wrong)</a:t>
            </a:r>
          </a:p>
          <a:p>
            <a:r>
              <a:rPr lang="en-US" dirty="0"/>
              <a:t>Employees salaries should be calculated accurately and must be ready  five days before the end of the month  </a:t>
            </a:r>
            <a:r>
              <a:rPr lang="en-US" dirty="0">
                <a:solidFill>
                  <a:srgbClr val="339933"/>
                </a:solidFill>
              </a:rPr>
              <a:t>(Correct)</a:t>
            </a:r>
            <a:endParaRPr lang="en-US" dirty="0"/>
          </a:p>
          <a:p>
            <a:pPr marL="0" indent="0">
              <a:buNone/>
            </a:pPr>
            <a:r>
              <a:rPr lang="en-US" dirty="0"/>
              <a:t>Reliability</a:t>
            </a:r>
          </a:p>
          <a:p>
            <a:r>
              <a:rPr lang="en-US" dirty="0"/>
              <a:t>The system should be working as much time as possible </a:t>
            </a:r>
            <a:r>
              <a:rPr lang="en-US" dirty="0">
                <a:solidFill>
                  <a:srgbClr val="FF0000"/>
                </a:solidFill>
              </a:rPr>
              <a:t>(Wrong)</a:t>
            </a:r>
          </a:p>
          <a:p>
            <a:r>
              <a:rPr lang="en-US" dirty="0"/>
              <a:t>The system should not be in failure status during working hours (9 to 4).  Total time of  failure status should not exceed 20 minutes per month.   </a:t>
            </a:r>
            <a:r>
              <a:rPr lang="en-US" dirty="0">
                <a:solidFill>
                  <a:srgbClr val="33CC33"/>
                </a:solidFill>
              </a:rPr>
              <a:t>(Correct)</a:t>
            </a:r>
            <a:endParaRPr lang="ar-SA" dirty="0">
              <a:solidFill>
                <a:srgbClr val="33CC33"/>
              </a:solidFill>
            </a:endParaRPr>
          </a:p>
          <a:p>
            <a:endParaRPr lang="en-GB" dirty="0"/>
          </a:p>
        </p:txBody>
      </p:sp>
    </p:spTree>
    <p:extLst>
      <p:ext uri="{BB962C8B-B14F-4D97-AF65-F5344CB8AC3E}">
        <p14:creationId xmlns:p14="http://schemas.microsoft.com/office/powerpoint/2010/main" val="376989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2: Model Answer</a:t>
            </a:r>
          </a:p>
        </p:txBody>
      </p:sp>
      <p:sp>
        <p:nvSpPr>
          <p:cNvPr id="3" name="Content Placeholder 2"/>
          <p:cNvSpPr>
            <a:spLocks noGrp="1"/>
          </p:cNvSpPr>
          <p:nvPr>
            <p:ph idx="1"/>
          </p:nvPr>
        </p:nvSpPr>
        <p:spPr>
          <a:xfrm>
            <a:off x="669844" y="1191032"/>
            <a:ext cx="11231463" cy="4248472"/>
          </a:xfrm>
        </p:spPr>
        <p:txBody>
          <a:bodyPr/>
          <a:lstStyle/>
          <a:p>
            <a:pPr>
              <a:buNone/>
            </a:pPr>
            <a:r>
              <a:rPr lang="en-US" dirty="0"/>
              <a:t>Efficiency</a:t>
            </a:r>
          </a:p>
          <a:p>
            <a:r>
              <a:rPr lang="en-US" dirty="0"/>
              <a:t>The GPS application should use as little as possible of mobile phone battery  </a:t>
            </a:r>
            <a:r>
              <a:rPr lang="en-US" dirty="0">
                <a:solidFill>
                  <a:srgbClr val="FF0000"/>
                </a:solidFill>
              </a:rPr>
              <a:t>(Wrong)</a:t>
            </a:r>
          </a:p>
          <a:p>
            <a:r>
              <a:rPr lang="en-US" dirty="0"/>
              <a:t>The GPS application should not use more than 10% of battery power in two hours time  </a:t>
            </a:r>
            <a:r>
              <a:rPr lang="en-US" dirty="0">
                <a:solidFill>
                  <a:srgbClr val="339933"/>
                </a:solidFill>
              </a:rPr>
              <a:t>(Correct)</a:t>
            </a:r>
            <a:endParaRPr lang="en-US" dirty="0"/>
          </a:p>
          <a:p>
            <a:pPr marL="0" indent="0">
              <a:buNone/>
            </a:pPr>
            <a:r>
              <a:rPr lang="en-US" dirty="0"/>
              <a:t>Integrity</a:t>
            </a:r>
          </a:p>
          <a:p>
            <a:r>
              <a:rPr lang="en-US" dirty="0"/>
              <a:t>Students should be allowed to access their final marks</a:t>
            </a:r>
            <a:r>
              <a:rPr lang="en-US" dirty="0">
                <a:solidFill>
                  <a:srgbClr val="FF0000"/>
                </a:solidFill>
              </a:rPr>
              <a:t>(Wrong)</a:t>
            </a:r>
          </a:p>
          <a:p>
            <a:r>
              <a:rPr lang="en-US" dirty="0"/>
              <a:t>Students should be allowed to view their final marks. They should not be able to make any changes </a:t>
            </a:r>
            <a:r>
              <a:rPr lang="en-US" dirty="0">
                <a:solidFill>
                  <a:srgbClr val="339933"/>
                </a:solidFill>
              </a:rPr>
              <a:t>(Correct)</a:t>
            </a:r>
            <a:endParaRPr lang="ar-SA" dirty="0">
              <a:solidFill>
                <a:srgbClr val="339933"/>
              </a:solidFill>
            </a:endParaRPr>
          </a:p>
          <a:p>
            <a:endParaRPr lang="en-GB" dirty="0"/>
          </a:p>
        </p:txBody>
      </p:sp>
    </p:spTree>
    <p:extLst>
      <p:ext uri="{BB962C8B-B14F-4D97-AF65-F5344CB8AC3E}">
        <p14:creationId xmlns:p14="http://schemas.microsoft.com/office/powerpoint/2010/main" val="75450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2: Model Answer</a:t>
            </a:r>
          </a:p>
        </p:txBody>
      </p:sp>
      <p:sp>
        <p:nvSpPr>
          <p:cNvPr id="3" name="Content Placeholder 2"/>
          <p:cNvSpPr>
            <a:spLocks noGrp="1"/>
          </p:cNvSpPr>
          <p:nvPr>
            <p:ph idx="1"/>
          </p:nvPr>
        </p:nvSpPr>
        <p:spPr/>
        <p:txBody>
          <a:bodyPr/>
          <a:lstStyle/>
          <a:p>
            <a:pPr>
              <a:buNone/>
            </a:pPr>
            <a:r>
              <a:rPr lang="en-US" dirty="0"/>
              <a:t>Usability</a:t>
            </a:r>
          </a:p>
          <a:p>
            <a:r>
              <a:rPr lang="en-US" dirty="0"/>
              <a:t>The billing system should be easy to use </a:t>
            </a:r>
            <a:r>
              <a:rPr lang="en-US" dirty="0">
                <a:solidFill>
                  <a:srgbClr val="C00000"/>
                </a:solidFill>
              </a:rPr>
              <a:t>(Wrong)</a:t>
            </a:r>
          </a:p>
          <a:p>
            <a:r>
              <a:rPr lang="en-US" dirty="0"/>
              <a:t>Billing staff should be able to learn the most important five functions of the billing system in 3 working hours.</a:t>
            </a:r>
            <a:r>
              <a:rPr lang="en-US" dirty="0">
                <a:solidFill>
                  <a:srgbClr val="339933"/>
                </a:solidFill>
              </a:rPr>
              <a:t> (Correct)</a:t>
            </a:r>
            <a:endParaRPr lang="ar-SA" dirty="0">
              <a:solidFill>
                <a:srgbClr val="339933"/>
              </a:solidFill>
            </a:endParaRPr>
          </a:p>
          <a:p>
            <a:pPr marL="0" indent="0">
              <a:buNone/>
            </a:pPr>
            <a:endParaRPr lang="en-GB" dirty="0"/>
          </a:p>
        </p:txBody>
      </p:sp>
    </p:spTree>
    <p:extLst>
      <p:ext uri="{BB962C8B-B14F-4D97-AF65-F5344CB8AC3E}">
        <p14:creationId xmlns:p14="http://schemas.microsoft.com/office/powerpoint/2010/main" val="122666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3: Software Quality factors</a:t>
            </a:r>
          </a:p>
        </p:txBody>
      </p:sp>
      <p:sp>
        <p:nvSpPr>
          <p:cNvPr id="3" name="Content Placeholder 2"/>
          <p:cNvSpPr>
            <a:spLocks noGrp="1"/>
          </p:cNvSpPr>
          <p:nvPr>
            <p:ph idx="1"/>
          </p:nvPr>
        </p:nvSpPr>
        <p:spPr/>
        <p:txBody>
          <a:bodyPr/>
          <a:lstStyle/>
          <a:p>
            <a:r>
              <a:rPr lang="en-US" dirty="0">
                <a:solidFill>
                  <a:srgbClr val="002060"/>
                </a:solidFill>
              </a:rPr>
              <a:t>For the following scenario specify what quality factors are missing?</a:t>
            </a:r>
          </a:p>
          <a:p>
            <a:pPr lvl="1"/>
            <a:r>
              <a:rPr lang="en-US" sz="2400" dirty="0">
                <a:solidFill>
                  <a:srgbClr val="002060"/>
                </a:solidFill>
              </a:rPr>
              <a:t>“The new version of our loan contract software is really accurate. We have already processed 1200 customer requests, and checked each of the output contracts. There were no errors. </a:t>
            </a:r>
            <a:r>
              <a:rPr lang="en-US" sz="2400" b="1" dirty="0">
                <a:solidFill>
                  <a:srgbClr val="FF0000"/>
                </a:solidFill>
              </a:rPr>
              <a:t>But</a:t>
            </a:r>
            <a:r>
              <a:rPr lang="en-US" sz="2400" b="1" dirty="0">
                <a:solidFill>
                  <a:srgbClr val="002060"/>
                </a:solidFill>
              </a:rPr>
              <a:t> </a:t>
            </a:r>
            <a:r>
              <a:rPr lang="en-US" sz="2400" dirty="0">
                <a:solidFill>
                  <a:srgbClr val="002060"/>
                </a:solidFill>
              </a:rPr>
              <a:t>we did face a severe unexpected problem – training a new staff member to use this software takes about two months. This is a real problem in customer departments suffering from high employee turnover . . . . The project team says that as they were not required to deal with training issues in time, an additional four to six months of work will be required to solve the problem.”</a:t>
            </a:r>
            <a:endParaRPr lang="ar-SA" sz="2400" dirty="0">
              <a:solidFill>
                <a:srgbClr val="002060"/>
              </a:solidFill>
            </a:endParaRPr>
          </a:p>
          <a:p>
            <a:r>
              <a:rPr lang="en-US" dirty="0"/>
              <a:t>Answer: Usability and maintainability</a:t>
            </a:r>
          </a:p>
          <a:p>
            <a:endParaRPr lang="en-GB" dirty="0"/>
          </a:p>
        </p:txBody>
      </p:sp>
    </p:spTree>
    <p:extLst>
      <p:ext uri="{BB962C8B-B14F-4D97-AF65-F5344CB8AC3E}">
        <p14:creationId xmlns:p14="http://schemas.microsoft.com/office/powerpoint/2010/main" val="339898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AAD4-9558-4540-9AF9-9D532FCE4180}"/>
              </a:ext>
            </a:extLst>
          </p:cNvPr>
          <p:cNvSpPr>
            <a:spLocks noGrp="1"/>
          </p:cNvSpPr>
          <p:nvPr>
            <p:ph type="title"/>
          </p:nvPr>
        </p:nvSpPr>
        <p:spPr/>
        <p:txBody>
          <a:bodyPr/>
          <a:lstStyle/>
          <a:p>
            <a:r>
              <a:rPr lang="en-US" dirty="0"/>
              <a:t>Question 4: Trade-off analysis</a:t>
            </a:r>
          </a:p>
        </p:txBody>
      </p:sp>
      <p:sp>
        <p:nvSpPr>
          <p:cNvPr id="3" name="Content Placeholder 2">
            <a:extLst>
              <a:ext uri="{FF2B5EF4-FFF2-40B4-BE49-F238E27FC236}">
                <a16:creationId xmlns:a16="http://schemas.microsoft.com/office/drawing/2014/main" id="{FB654430-BF4F-AA47-B6A7-493748FC2406}"/>
              </a:ext>
            </a:extLst>
          </p:cNvPr>
          <p:cNvSpPr>
            <a:spLocks noGrp="1"/>
          </p:cNvSpPr>
          <p:nvPr>
            <p:ph idx="1"/>
          </p:nvPr>
        </p:nvSpPr>
        <p:spPr/>
        <p:txBody>
          <a:bodyPr/>
          <a:lstStyle/>
          <a:p>
            <a:r>
              <a:rPr lang="en-GB" sz="2400" b="1" dirty="0"/>
              <a:t>Scenario 1</a:t>
            </a:r>
            <a:r>
              <a:rPr lang="en-GB" sz="2400" dirty="0"/>
              <a:t>: Information system for handling emergency call system. The focus is on performance attributes storage, and response time. Provide a trade-off </a:t>
            </a:r>
            <a:r>
              <a:rPr lang="en-GB" sz="2400" dirty="0" smtClean="0"/>
              <a:t>analysis </a:t>
            </a:r>
            <a:r>
              <a:rPr lang="en-GB" sz="2400" dirty="0"/>
              <a:t>for storage resource  and response time attributes. </a:t>
            </a:r>
          </a:p>
          <a:p>
            <a:pPr marL="749808" lvl="1" indent="-457200">
              <a:buFont typeface="+mj-lt"/>
              <a:buAutoNum type="arabicPeriod"/>
            </a:pPr>
            <a:r>
              <a:rPr lang="en-GB" sz="2000" dirty="0"/>
              <a:t>Retrieve patient information during the call requires very fast execution. </a:t>
            </a:r>
          </a:p>
          <a:p>
            <a:pPr marL="749808" lvl="1" indent="-457200">
              <a:buFont typeface="+mj-lt"/>
              <a:buAutoNum type="arabicPeriod"/>
            </a:pPr>
            <a:r>
              <a:rPr lang="en-GB" sz="2000" dirty="0"/>
              <a:t>Minimize the storage amount for each patient due to the large amount of users.</a:t>
            </a:r>
          </a:p>
          <a:p>
            <a:pPr marL="292608" lvl="1" indent="0">
              <a:buNone/>
            </a:pPr>
            <a:r>
              <a:rPr lang="en-GB" sz="2000" dirty="0"/>
              <a:t> </a:t>
            </a:r>
          </a:p>
          <a:p>
            <a:pPr lvl="1"/>
            <a:r>
              <a:rPr lang="en-GB" sz="2400" b="1" dirty="0"/>
              <a:t>Model Answer:</a:t>
            </a:r>
            <a:r>
              <a:rPr lang="en-GB" sz="2400" dirty="0"/>
              <a:t>  Using a compression algorithm to decrease the </a:t>
            </a:r>
            <a:r>
              <a:rPr lang="en-GB" sz="2400" dirty="0" smtClean="0"/>
              <a:t>system’s storage requirement. </a:t>
            </a:r>
            <a:endParaRPr lang="en-GB" sz="2400" dirty="0"/>
          </a:p>
          <a:p>
            <a:pPr lvl="1"/>
            <a:r>
              <a:rPr lang="en-GB" sz="2400" dirty="0"/>
              <a:t>Negative impact on the response time. Increase in response time. </a:t>
            </a:r>
          </a:p>
          <a:p>
            <a:endParaRPr lang="en-GB" dirty="0"/>
          </a:p>
          <a:p>
            <a:endParaRPr lang="en-US" dirty="0"/>
          </a:p>
        </p:txBody>
      </p:sp>
    </p:spTree>
    <p:extLst>
      <p:ext uri="{BB962C8B-B14F-4D97-AF65-F5344CB8AC3E}">
        <p14:creationId xmlns:p14="http://schemas.microsoft.com/office/powerpoint/2010/main" val="85204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B Template">
  <a:themeElements>
    <a:clrScheme name="Custom 2">
      <a:dk1>
        <a:srgbClr val="91C8E1"/>
      </a:dk1>
      <a:lt1>
        <a:srgbClr val="ECECEC"/>
      </a:lt1>
      <a:dk2>
        <a:srgbClr val="000000"/>
      </a:dk2>
      <a:lt2>
        <a:srgbClr val="91C8E1"/>
      </a:lt2>
      <a:accent1>
        <a:srgbClr val="000000"/>
      </a:accent1>
      <a:accent2>
        <a:srgbClr val="ECECEC"/>
      </a:accent2>
      <a:accent3>
        <a:srgbClr val="AAAAAA"/>
      </a:accent3>
      <a:accent4>
        <a:srgbClr val="C9C9C9"/>
      </a:accent4>
      <a:accent5>
        <a:srgbClr val="AAAAAA"/>
      </a:accent5>
      <a:accent6>
        <a:srgbClr val="D6D6D6"/>
      </a:accent6>
      <a:hlink>
        <a:srgbClr val="91C8E1"/>
      </a:hlink>
      <a:folHlink>
        <a:srgbClr val="91C8E1"/>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B Template" id="{A8035F5A-1E87-46D0-8CFA-9DF0C5550A59}" vid="{8F4BC992-DE6A-4216-AE18-EC63A89935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UoB Template</Template>
  <TotalTime>32729</TotalTime>
  <Words>726</Words>
  <Application>Microsoft Office PowerPoint</Application>
  <PresentationFormat>Widescreen</PresentationFormat>
  <Paragraphs>69</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ＭＳ Ｐゴシック</vt:lpstr>
      <vt:lpstr>ＭＳ Ｐゴシック</vt:lpstr>
      <vt:lpstr>Arial</vt:lpstr>
      <vt:lpstr>Calibri</vt:lpstr>
      <vt:lpstr>Georgia</vt:lpstr>
      <vt:lpstr>Helvetica Light</vt:lpstr>
      <vt:lpstr>Times New Roman</vt:lpstr>
      <vt:lpstr>Wingdings</vt:lpstr>
      <vt:lpstr>UoB Template</vt:lpstr>
      <vt:lpstr>Software Engineering and Professional Practice.  Building Usable Software.  Unit 5: Software Testing and Quality Assurance</vt:lpstr>
      <vt:lpstr>PowerPoint Presentation</vt:lpstr>
      <vt:lpstr>Question 1: Quality factor measurement </vt:lpstr>
      <vt:lpstr>Question 2: Software quality factors in requirements document</vt:lpstr>
      <vt:lpstr>Question 2: Model Answer</vt:lpstr>
      <vt:lpstr>Question 2: Model Answer</vt:lpstr>
      <vt:lpstr>Question 2: Model Answer</vt:lpstr>
      <vt:lpstr>Question 3: Software Quality factors</vt:lpstr>
      <vt:lpstr>Question 4: Trade-off analysis</vt:lpstr>
      <vt:lpstr>Question 5: Trade-off analysis</vt:lpstr>
      <vt:lpstr>PowerPoint Presentation</vt:lpstr>
    </vt:vector>
  </TitlesOfParts>
  <Company>UoB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 Zarrad</dc:creator>
  <cp:lastModifiedBy>Anis Zarrad (School of Computer Science)</cp:lastModifiedBy>
  <cp:revision>293</cp:revision>
  <dcterms:created xsi:type="dcterms:W3CDTF">2018-08-16T07:05:07Z</dcterms:created>
  <dcterms:modified xsi:type="dcterms:W3CDTF">2020-11-19T06:28:52Z</dcterms:modified>
</cp:coreProperties>
</file>