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3" r:id="rId1"/>
  </p:sldMasterIdLst>
  <p:notesMasterIdLst>
    <p:notesMasterId r:id="rId42"/>
  </p:notesMasterIdLst>
  <p:sldIdLst>
    <p:sldId id="527" r:id="rId2"/>
    <p:sldId id="529" r:id="rId3"/>
    <p:sldId id="318" r:id="rId4"/>
    <p:sldId id="322" r:id="rId5"/>
    <p:sldId id="323" r:id="rId6"/>
    <p:sldId id="327" r:id="rId7"/>
    <p:sldId id="317" r:id="rId8"/>
    <p:sldId id="328" r:id="rId9"/>
    <p:sldId id="342" r:id="rId10"/>
    <p:sldId id="329" r:id="rId11"/>
    <p:sldId id="333" r:id="rId12"/>
    <p:sldId id="412" r:id="rId13"/>
    <p:sldId id="321" r:id="rId14"/>
    <p:sldId id="345" r:id="rId15"/>
    <p:sldId id="346" r:id="rId16"/>
    <p:sldId id="347" r:id="rId17"/>
    <p:sldId id="349" r:id="rId18"/>
    <p:sldId id="367" r:id="rId19"/>
    <p:sldId id="368" r:id="rId20"/>
    <p:sldId id="369" r:id="rId21"/>
    <p:sldId id="350" r:id="rId22"/>
    <p:sldId id="351" r:id="rId23"/>
    <p:sldId id="352" r:id="rId24"/>
    <p:sldId id="353" r:id="rId25"/>
    <p:sldId id="354" r:id="rId26"/>
    <p:sldId id="355" r:id="rId27"/>
    <p:sldId id="356" r:id="rId28"/>
    <p:sldId id="357" r:id="rId29"/>
    <p:sldId id="358" r:id="rId30"/>
    <p:sldId id="359" r:id="rId31"/>
    <p:sldId id="360" r:id="rId32"/>
    <p:sldId id="361" r:id="rId33"/>
    <p:sldId id="362" r:id="rId34"/>
    <p:sldId id="363" r:id="rId35"/>
    <p:sldId id="364" r:id="rId36"/>
    <p:sldId id="365" r:id="rId37"/>
    <p:sldId id="366" r:id="rId38"/>
    <p:sldId id="371" r:id="rId39"/>
    <p:sldId id="331" r:id="rId40"/>
    <p:sldId id="526" r:id="rId41"/>
  </p:sldIdLst>
  <p:sldSz cx="13004800" cy="9753600"/>
  <p:notesSz cx="6858000" cy="9144000"/>
  <p:defaultTextStyle>
    <a:defPPr>
      <a:defRPr lang="en-GB"/>
    </a:defPPr>
    <a:lvl1pPr algn="l" rtl="0" fontAlgn="base">
      <a:spcBef>
        <a:spcPct val="0"/>
      </a:spcBef>
      <a:spcAft>
        <a:spcPct val="0"/>
      </a:spcAft>
      <a:defRPr sz="2800" b="1" kern="1200">
        <a:solidFill>
          <a:schemeClr val="tx1"/>
        </a:solidFill>
        <a:latin typeface="Arial" charset="0"/>
        <a:ea typeface="MS PGothic" pitchFamily="34" charset="-128"/>
        <a:cs typeface="+mn-cs"/>
      </a:defRPr>
    </a:lvl1pPr>
    <a:lvl2pPr marL="457200" algn="l" rtl="0" fontAlgn="base">
      <a:spcBef>
        <a:spcPct val="0"/>
      </a:spcBef>
      <a:spcAft>
        <a:spcPct val="0"/>
      </a:spcAft>
      <a:defRPr sz="2800" b="1" kern="1200">
        <a:solidFill>
          <a:schemeClr val="tx1"/>
        </a:solidFill>
        <a:latin typeface="Arial" charset="0"/>
        <a:ea typeface="MS PGothic" pitchFamily="34" charset="-128"/>
        <a:cs typeface="+mn-cs"/>
      </a:defRPr>
    </a:lvl2pPr>
    <a:lvl3pPr marL="914400" algn="l" rtl="0" fontAlgn="base">
      <a:spcBef>
        <a:spcPct val="0"/>
      </a:spcBef>
      <a:spcAft>
        <a:spcPct val="0"/>
      </a:spcAft>
      <a:defRPr sz="2800" b="1" kern="1200">
        <a:solidFill>
          <a:schemeClr val="tx1"/>
        </a:solidFill>
        <a:latin typeface="Arial" charset="0"/>
        <a:ea typeface="MS PGothic" pitchFamily="34" charset="-128"/>
        <a:cs typeface="+mn-cs"/>
      </a:defRPr>
    </a:lvl3pPr>
    <a:lvl4pPr marL="1371600" algn="l" rtl="0" fontAlgn="base">
      <a:spcBef>
        <a:spcPct val="0"/>
      </a:spcBef>
      <a:spcAft>
        <a:spcPct val="0"/>
      </a:spcAft>
      <a:defRPr sz="2800" b="1" kern="1200">
        <a:solidFill>
          <a:schemeClr val="tx1"/>
        </a:solidFill>
        <a:latin typeface="Arial" charset="0"/>
        <a:ea typeface="MS PGothic" pitchFamily="34" charset="-128"/>
        <a:cs typeface="+mn-cs"/>
      </a:defRPr>
    </a:lvl4pPr>
    <a:lvl5pPr marL="1828800" algn="l" rtl="0" fontAlgn="base">
      <a:spcBef>
        <a:spcPct val="0"/>
      </a:spcBef>
      <a:spcAft>
        <a:spcPct val="0"/>
      </a:spcAft>
      <a:defRPr sz="2800" b="1" kern="1200">
        <a:solidFill>
          <a:schemeClr val="tx1"/>
        </a:solidFill>
        <a:latin typeface="Arial" charset="0"/>
        <a:ea typeface="MS PGothic" pitchFamily="34" charset="-128"/>
        <a:cs typeface="+mn-cs"/>
      </a:defRPr>
    </a:lvl5pPr>
    <a:lvl6pPr marL="2286000" algn="l" defTabSz="914400" rtl="0" eaLnBrk="1" latinLnBrk="0" hangingPunct="1">
      <a:defRPr sz="2800" b="1" kern="1200">
        <a:solidFill>
          <a:schemeClr val="tx1"/>
        </a:solidFill>
        <a:latin typeface="Arial" charset="0"/>
        <a:ea typeface="MS PGothic" pitchFamily="34" charset="-128"/>
        <a:cs typeface="+mn-cs"/>
      </a:defRPr>
    </a:lvl6pPr>
    <a:lvl7pPr marL="2743200" algn="l" defTabSz="914400" rtl="0" eaLnBrk="1" latinLnBrk="0" hangingPunct="1">
      <a:defRPr sz="2800" b="1" kern="1200">
        <a:solidFill>
          <a:schemeClr val="tx1"/>
        </a:solidFill>
        <a:latin typeface="Arial" charset="0"/>
        <a:ea typeface="MS PGothic" pitchFamily="34" charset="-128"/>
        <a:cs typeface="+mn-cs"/>
      </a:defRPr>
    </a:lvl7pPr>
    <a:lvl8pPr marL="3200400" algn="l" defTabSz="914400" rtl="0" eaLnBrk="1" latinLnBrk="0" hangingPunct="1">
      <a:defRPr sz="2800" b="1" kern="1200">
        <a:solidFill>
          <a:schemeClr val="tx1"/>
        </a:solidFill>
        <a:latin typeface="Arial" charset="0"/>
        <a:ea typeface="MS PGothic" pitchFamily="34" charset="-128"/>
        <a:cs typeface="+mn-cs"/>
      </a:defRPr>
    </a:lvl8pPr>
    <a:lvl9pPr marL="3657600" algn="l" defTabSz="914400" rtl="0" eaLnBrk="1" latinLnBrk="0" hangingPunct="1">
      <a:defRPr sz="2800" b="1"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40"/>
    <p:restoredTop sz="74087" autoAdjust="0"/>
  </p:normalViewPr>
  <p:slideViewPr>
    <p:cSldViewPr snapToGrid="0">
      <p:cViewPr varScale="1">
        <p:scale>
          <a:sx n="60" d="100"/>
          <a:sy n="60" d="100"/>
        </p:scale>
        <p:origin x="17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s Zarrad (Computer Science)" userId="803b7e48-abce-490c-a556-e180990a45c7" providerId="ADAL" clId="{B9B5F921-51B6-479F-86C0-5EB675C32B75}"/>
    <pc:docChg chg="delSld modSld">
      <pc:chgData name="Anis Zarrad (Computer Science)" userId="803b7e48-abce-490c-a556-e180990a45c7" providerId="ADAL" clId="{B9B5F921-51B6-479F-86C0-5EB675C32B75}" dt="2022-11-14T07:10:15.238" v="2" actId="47"/>
      <pc:docMkLst>
        <pc:docMk/>
      </pc:docMkLst>
      <pc:sldChg chg="modSp mod">
        <pc:chgData name="Anis Zarrad (Computer Science)" userId="803b7e48-abce-490c-a556-e180990a45c7" providerId="ADAL" clId="{B9B5F921-51B6-479F-86C0-5EB675C32B75}" dt="2022-11-14T07:09:56.671" v="1" actId="20577"/>
        <pc:sldMkLst>
          <pc:docMk/>
          <pc:sldMk cId="4270517583" sldId="331"/>
        </pc:sldMkLst>
        <pc:spChg chg="mod">
          <ac:chgData name="Anis Zarrad (Computer Science)" userId="803b7e48-abce-490c-a556-e180990a45c7" providerId="ADAL" clId="{B9B5F921-51B6-479F-86C0-5EB675C32B75}" dt="2022-11-14T07:09:56.671" v="1" actId="20577"/>
          <ac:spMkLst>
            <pc:docMk/>
            <pc:sldMk cId="4270517583" sldId="331"/>
            <ac:spMk id="2" creationId="{00000000-0000-0000-0000-000000000000}"/>
          </ac:spMkLst>
        </pc:spChg>
      </pc:sldChg>
      <pc:sldChg chg="del">
        <pc:chgData name="Anis Zarrad (Computer Science)" userId="803b7e48-abce-490c-a556-e180990a45c7" providerId="ADAL" clId="{B9B5F921-51B6-479F-86C0-5EB675C32B75}" dt="2022-11-14T07:09:15.604" v="0" actId="47"/>
        <pc:sldMkLst>
          <pc:docMk/>
          <pc:sldMk cId="3395883473" sldId="341"/>
        </pc:sldMkLst>
      </pc:sldChg>
      <pc:sldChg chg="del">
        <pc:chgData name="Anis Zarrad (Computer Science)" userId="803b7e48-abce-490c-a556-e180990a45c7" providerId="ADAL" clId="{B9B5F921-51B6-479F-86C0-5EB675C32B75}" dt="2022-11-14T07:10:15.238" v="2" actId="47"/>
        <pc:sldMkLst>
          <pc:docMk/>
          <pc:sldMk cId="2369487061" sldId="52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 name="Shape 133"/>
          <p:cNvSpPr>
            <a:spLocks noGrp="1" noRot="1" noChangeAspect="1"/>
          </p:cNvSpPr>
          <p:nvPr>
            <p:ph type="sldImg"/>
          </p:nvPr>
        </p:nvSpPr>
        <p:spPr>
          <a:xfrm>
            <a:off x="1143000" y="685800"/>
            <a:ext cx="4572000" cy="3429000"/>
          </a:xfrm>
          <a:prstGeom prst="rect">
            <a:avLst/>
          </a:prstGeom>
        </p:spPr>
        <p:txBody>
          <a:bodyPr/>
          <a:lstStyle/>
          <a:p>
            <a:endParaRPr/>
          </a:p>
        </p:txBody>
      </p:sp>
      <p:sp>
        <p:nvSpPr>
          <p:cNvPr id="134" name="Shape 13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41B7306-61B9-4326-923A-3B98EE44BBA4}" type="slidenum">
              <a:rPr lang="en-GB" smtClean="0"/>
              <a:t>1</a:t>
            </a:fld>
            <a:endParaRPr lang="en-GB"/>
          </a:p>
        </p:txBody>
      </p:sp>
    </p:spTree>
    <p:extLst>
      <p:ext uri="{BB962C8B-B14F-4D97-AF65-F5344CB8AC3E}">
        <p14:creationId xmlns:p14="http://schemas.microsoft.com/office/powerpoint/2010/main" val="3545328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96881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51792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17240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9038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542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82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553220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a:spLocks noGrp="1" noRot="1" noChangeAspect="1"/>
          </p:cNvSpPr>
          <p:nvPr>
            <p:ph type="sldImg"/>
          </p:nvPr>
        </p:nvSpPr>
        <p:spPr>
          <a:prstGeom prst="rect">
            <a:avLst/>
          </a:prstGeom>
        </p:spPr>
        <p:txBody>
          <a:bodyPr/>
          <a:lstStyle/>
          <a:p>
            <a:endParaRPr/>
          </a:p>
        </p:txBody>
      </p:sp>
      <p:sp>
        <p:nvSpPr>
          <p:cNvPr id="169" name="Shape 16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70976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73814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noRot="1" noChangeAspect="1"/>
          </p:cNvSpPr>
          <p:nvPr>
            <p:ph type="sldImg"/>
          </p:nvPr>
        </p:nvSpPr>
        <p:spPr>
          <a:prstGeom prst="rect">
            <a:avLst/>
          </a:prstGeom>
        </p:spPr>
        <p:txBody>
          <a:bodyPr/>
          <a:lstStyle/>
          <a:p>
            <a:endParaRPr/>
          </a:p>
        </p:txBody>
      </p:sp>
      <p:sp>
        <p:nvSpPr>
          <p:cNvPr id="174" name="Shape 174"/>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920620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200" b="0" i="0" dirty="0">
              <a:effectLst/>
              <a:latin typeface="Helvetica Neue"/>
              <a:ea typeface="Helvetica Neue"/>
              <a:cs typeface="Helvetica Neue"/>
              <a:sym typeface="Helvetica Neue"/>
            </a:endParaRPr>
          </a:p>
          <a:p>
            <a:endParaRPr lang="en-US" dirty="0"/>
          </a:p>
        </p:txBody>
      </p:sp>
    </p:spTree>
    <p:extLst>
      <p:ext uri="{BB962C8B-B14F-4D97-AF65-F5344CB8AC3E}">
        <p14:creationId xmlns:p14="http://schemas.microsoft.com/office/powerpoint/2010/main" val="3852964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974355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Shape 198"/>
          <p:cNvSpPr>
            <a:spLocks noGrp="1" noRot="1" noChangeAspect="1"/>
          </p:cNvSpPr>
          <p:nvPr>
            <p:ph type="sldImg"/>
          </p:nvPr>
        </p:nvSpPr>
        <p:spPr>
          <a:prstGeom prst="rect">
            <a:avLst/>
          </a:prstGeom>
        </p:spPr>
        <p:txBody>
          <a:bodyPr/>
          <a:lstStyle/>
          <a:p>
            <a:endParaRPr/>
          </a:p>
        </p:txBody>
      </p:sp>
      <p:sp>
        <p:nvSpPr>
          <p:cNvPr id="199" name="Shape 199"/>
          <p:cNvSpPr>
            <a:spLocks noGrp="1"/>
          </p:cNvSpPr>
          <p:nvPr>
            <p:ph type="body" sz="quarter" idx="1"/>
          </p:nvPr>
        </p:nvSpPr>
        <p:spPr>
          <a:prstGeom prst="rect">
            <a:avLst/>
          </a:prstGeom>
        </p:spPr>
        <p:txBody>
          <a:bodyPr/>
          <a:lstStyle/>
          <a:p>
            <a:endParaRPr/>
          </a:p>
          <a:p>
            <a:endParaRPr/>
          </a:p>
        </p:txBody>
      </p:sp>
    </p:spTree>
    <p:extLst>
      <p:ext uri="{BB962C8B-B14F-4D97-AF65-F5344CB8AC3E}">
        <p14:creationId xmlns:p14="http://schemas.microsoft.com/office/powerpoint/2010/main" val="28305774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11"/>
          <p:cNvSpPr>
            <a:spLocks noGrp="1" noRot="1" noChangeAspect="1"/>
          </p:cNvSpPr>
          <p:nvPr>
            <p:ph type="sldImg"/>
          </p:nvPr>
        </p:nvSpPr>
        <p:spPr>
          <a:prstGeom prst="rect">
            <a:avLst/>
          </a:prstGeom>
        </p:spPr>
        <p:txBody>
          <a:bodyPr/>
          <a:lstStyle/>
          <a:p>
            <a:endParaRPr/>
          </a:p>
        </p:txBody>
      </p:sp>
      <p:sp>
        <p:nvSpPr>
          <p:cNvPr id="212" name="Shape 212"/>
          <p:cNvSpPr>
            <a:spLocks noGrp="1"/>
          </p:cNvSpPr>
          <p:nvPr>
            <p:ph type="body" sz="quarter" idx="1"/>
          </p:nvPr>
        </p:nvSpPr>
        <p:spPr>
          <a:prstGeom prst="rect">
            <a:avLst/>
          </a:prstGeom>
        </p:spPr>
        <p:txBody>
          <a:bodyPr/>
          <a:lstStyle/>
          <a:p>
            <a:endParaRPr/>
          </a:p>
          <a:p>
            <a:endParaRPr/>
          </a:p>
        </p:txBody>
      </p:sp>
    </p:spTree>
    <p:extLst>
      <p:ext uri="{BB962C8B-B14F-4D97-AF65-F5344CB8AC3E}">
        <p14:creationId xmlns:p14="http://schemas.microsoft.com/office/powerpoint/2010/main" val="24423104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hape 225"/>
          <p:cNvSpPr>
            <a:spLocks noGrp="1" noRot="1" noChangeAspect="1"/>
          </p:cNvSpPr>
          <p:nvPr>
            <p:ph type="sldImg"/>
          </p:nvPr>
        </p:nvSpPr>
        <p:spPr>
          <a:prstGeom prst="rect">
            <a:avLst/>
          </a:prstGeom>
        </p:spPr>
        <p:txBody>
          <a:bodyPr/>
          <a:lstStyle/>
          <a:p>
            <a:endParaRPr/>
          </a:p>
        </p:txBody>
      </p:sp>
      <p:sp>
        <p:nvSpPr>
          <p:cNvPr id="226" name="Shape 226"/>
          <p:cNvSpPr>
            <a:spLocks noGrp="1"/>
          </p:cNvSpPr>
          <p:nvPr>
            <p:ph type="body" sz="quarter" idx="1"/>
          </p:nvPr>
        </p:nvSpPr>
        <p:spPr>
          <a:prstGeom prst="rect">
            <a:avLst/>
          </a:prstGeom>
        </p:spPr>
        <p:txBody>
          <a:bodyPr/>
          <a:lstStyle/>
          <a:p>
            <a:endParaRPr/>
          </a:p>
          <a:p>
            <a:endParaRPr/>
          </a:p>
        </p:txBody>
      </p:sp>
    </p:spTree>
    <p:extLst>
      <p:ext uri="{BB962C8B-B14F-4D97-AF65-F5344CB8AC3E}">
        <p14:creationId xmlns:p14="http://schemas.microsoft.com/office/powerpoint/2010/main" val="27558529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Shape 239"/>
          <p:cNvSpPr>
            <a:spLocks noGrp="1" noRot="1" noChangeAspect="1"/>
          </p:cNvSpPr>
          <p:nvPr>
            <p:ph type="sldImg"/>
          </p:nvPr>
        </p:nvSpPr>
        <p:spPr>
          <a:prstGeom prst="rect">
            <a:avLst/>
          </a:prstGeom>
        </p:spPr>
        <p:txBody>
          <a:bodyPr/>
          <a:lstStyle/>
          <a:p>
            <a:endParaRPr/>
          </a:p>
        </p:txBody>
      </p:sp>
      <p:sp>
        <p:nvSpPr>
          <p:cNvPr id="240" name="Shape 240"/>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2136201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255"/>
          <p:cNvSpPr>
            <a:spLocks noGrp="1" noRot="1" noChangeAspect="1"/>
          </p:cNvSpPr>
          <p:nvPr>
            <p:ph type="sldImg"/>
          </p:nvPr>
        </p:nvSpPr>
        <p:spPr>
          <a:prstGeom prst="rect">
            <a:avLst/>
          </a:prstGeom>
        </p:spPr>
        <p:txBody>
          <a:bodyPr/>
          <a:lstStyle/>
          <a:p>
            <a:endParaRPr/>
          </a:p>
        </p:txBody>
      </p:sp>
      <p:sp>
        <p:nvSpPr>
          <p:cNvPr id="256" name="Shape 256"/>
          <p:cNvSpPr>
            <a:spLocks noGrp="1"/>
          </p:cNvSpPr>
          <p:nvPr>
            <p:ph type="body" sz="quarter" idx="1"/>
          </p:nvPr>
        </p:nvSpPr>
        <p:spPr>
          <a:prstGeom prst="rect">
            <a:avLst/>
          </a:prstGeom>
        </p:spPr>
        <p:txBody>
          <a:bodyPr/>
          <a:lstStyle/>
          <a:p>
            <a:endParaRPr/>
          </a:p>
          <a:p>
            <a:endParaRPr/>
          </a:p>
        </p:txBody>
      </p:sp>
    </p:spTree>
    <p:extLst>
      <p:ext uri="{BB962C8B-B14F-4D97-AF65-F5344CB8AC3E}">
        <p14:creationId xmlns:p14="http://schemas.microsoft.com/office/powerpoint/2010/main" val="34944792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hape 271"/>
          <p:cNvSpPr>
            <a:spLocks noGrp="1" noRot="1" noChangeAspect="1"/>
          </p:cNvSpPr>
          <p:nvPr>
            <p:ph type="sldImg"/>
          </p:nvPr>
        </p:nvSpPr>
        <p:spPr>
          <a:prstGeom prst="rect">
            <a:avLst/>
          </a:prstGeom>
        </p:spPr>
        <p:txBody>
          <a:bodyPr/>
          <a:lstStyle/>
          <a:p>
            <a:endParaRPr/>
          </a:p>
        </p:txBody>
      </p:sp>
      <p:sp>
        <p:nvSpPr>
          <p:cNvPr id="272" name="Shape 27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3727495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Shape 288"/>
          <p:cNvSpPr>
            <a:spLocks noGrp="1" noRot="1" noChangeAspect="1"/>
          </p:cNvSpPr>
          <p:nvPr>
            <p:ph type="sldImg"/>
          </p:nvPr>
        </p:nvSpPr>
        <p:spPr>
          <a:prstGeom prst="rect">
            <a:avLst/>
          </a:prstGeom>
        </p:spPr>
        <p:txBody>
          <a:bodyPr/>
          <a:lstStyle/>
          <a:p>
            <a:endParaRPr/>
          </a:p>
        </p:txBody>
      </p:sp>
      <p:sp>
        <p:nvSpPr>
          <p:cNvPr id="289" name="Shape 289"/>
          <p:cNvSpPr>
            <a:spLocks noGrp="1"/>
          </p:cNvSpPr>
          <p:nvPr>
            <p:ph type="body" sz="quarter" idx="1"/>
          </p:nvPr>
        </p:nvSpPr>
        <p:spPr>
          <a:prstGeom prst="rect">
            <a:avLst/>
          </a:prstGeom>
        </p:spPr>
        <p:txBody>
          <a:bodyPr/>
          <a:lstStyle/>
          <a:p>
            <a:endParaRPr/>
          </a:p>
          <a:p>
            <a:endParaRPr/>
          </a:p>
        </p:txBody>
      </p:sp>
    </p:spTree>
    <p:extLst>
      <p:ext uri="{BB962C8B-B14F-4D97-AF65-F5344CB8AC3E}">
        <p14:creationId xmlns:p14="http://schemas.microsoft.com/office/powerpoint/2010/main" val="807199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Shape 305"/>
          <p:cNvSpPr>
            <a:spLocks noGrp="1" noRot="1" noChangeAspect="1"/>
          </p:cNvSpPr>
          <p:nvPr>
            <p:ph type="sldImg"/>
          </p:nvPr>
        </p:nvSpPr>
        <p:spPr>
          <a:prstGeom prst="rect">
            <a:avLst/>
          </a:prstGeom>
        </p:spPr>
        <p:txBody>
          <a:bodyPr/>
          <a:lstStyle/>
          <a:p>
            <a:endParaRPr/>
          </a:p>
        </p:txBody>
      </p:sp>
      <p:sp>
        <p:nvSpPr>
          <p:cNvPr id="306" name="Shape 306"/>
          <p:cNvSpPr>
            <a:spLocks noGrp="1"/>
          </p:cNvSpPr>
          <p:nvPr>
            <p:ph type="body" sz="quarter" idx="1"/>
          </p:nvPr>
        </p:nvSpPr>
        <p:spPr>
          <a:prstGeom prst="rect">
            <a:avLst/>
          </a:prstGeom>
        </p:spPr>
        <p:txBody>
          <a:bodyPr/>
          <a:lstStyle/>
          <a:p>
            <a:endParaRPr/>
          </a:p>
          <a:p>
            <a:endParaRPr/>
          </a:p>
        </p:txBody>
      </p:sp>
    </p:spTree>
    <p:extLst>
      <p:ext uri="{BB962C8B-B14F-4D97-AF65-F5344CB8AC3E}">
        <p14:creationId xmlns:p14="http://schemas.microsoft.com/office/powerpoint/2010/main" val="36827601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Shape 322"/>
          <p:cNvSpPr>
            <a:spLocks noGrp="1" noRot="1" noChangeAspect="1"/>
          </p:cNvSpPr>
          <p:nvPr>
            <p:ph type="sldImg"/>
          </p:nvPr>
        </p:nvSpPr>
        <p:spPr>
          <a:prstGeom prst="rect">
            <a:avLst/>
          </a:prstGeom>
        </p:spPr>
        <p:txBody>
          <a:bodyPr/>
          <a:lstStyle/>
          <a:p>
            <a:endParaRPr/>
          </a:p>
        </p:txBody>
      </p:sp>
      <p:sp>
        <p:nvSpPr>
          <p:cNvPr id="323" name="Shape 323"/>
          <p:cNvSpPr>
            <a:spLocks noGrp="1"/>
          </p:cNvSpPr>
          <p:nvPr>
            <p:ph type="body" sz="quarter" idx="1"/>
          </p:nvPr>
        </p:nvSpPr>
        <p:spPr>
          <a:prstGeom prst="rect">
            <a:avLst/>
          </a:prstGeom>
        </p:spPr>
        <p:txBody>
          <a:bodyPr/>
          <a:lstStyle/>
          <a:p>
            <a:endParaRPr/>
          </a:p>
          <a:p>
            <a:endParaRPr/>
          </a:p>
        </p:txBody>
      </p:sp>
    </p:spTree>
    <p:extLst>
      <p:ext uri="{BB962C8B-B14F-4D97-AF65-F5344CB8AC3E}">
        <p14:creationId xmlns:p14="http://schemas.microsoft.com/office/powerpoint/2010/main" val="3789577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Tree>
    <p:extLst>
      <p:ext uri="{BB962C8B-B14F-4D97-AF65-F5344CB8AC3E}">
        <p14:creationId xmlns:p14="http://schemas.microsoft.com/office/powerpoint/2010/main" val="30324564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Shape 340"/>
          <p:cNvSpPr>
            <a:spLocks noGrp="1" noRot="1" noChangeAspect="1"/>
          </p:cNvSpPr>
          <p:nvPr>
            <p:ph type="sldImg"/>
          </p:nvPr>
        </p:nvSpPr>
        <p:spPr>
          <a:prstGeom prst="rect">
            <a:avLst/>
          </a:prstGeom>
        </p:spPr>
        <p:txBody>
          <a:bodyPr/>
          <a:lstStyle/>
          <a:p>
            <a:endParaRPr/>
          </a:p>
        </p:txBody>
      </p:sp>
      <p:sp>
        <p:nvSpPr>
          <p:cNvPr id="341" name="Shape 341"/>
          <p:cNvSpPr>
            <a:spLocks noGrp="1"/>
          </p:cNvSpPr>
          <p:nvPr>
            <p:ph type="body" sz="quarter" idx="1"/>
          </p:nvPr>
        </p:nvSpPr>
        <p:spPr>
          <a:prstGeom prst="rect">
            <a:avLst/>
          </a:prstGeom>
        </p:spPr>
        <p:txBody>
          <a:bodyPr/>
          <a:lstStyle/>
          <a:p>
            <a:endParaRPr/>
          </a:p>
          <a:p>
            <a:endParaRPr/>
          </a:p>
        </p:txBody>
      </p:sp>
    </p:spTree>
    <p:extLst>
      <p:ext uri="{BB962C8B-B14F-4D97-AF65-F5344CB8AC3E}">
        <p14:creationId xmlns:p14="http://schemas.microsoft.com/office/powerpoint/2010/main" val="6393853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Shape 358"/>
          <p:cNvSpPr>
            <a:spLocks noGrp="1" noRot="1" noChangeAspect="1"/>
          </p:cNvSpPr>
          <p:nvPr>
            <p:ph type="sldImg"/>
          </p:nvPr>
        </p:nvSpPr>
        <p:spPr>
          <a:prstGeom prst="rect">
            <a:avLst/>
          </a:prstGeom>
        </p:spPr>
        <p:txBody>
          <a:bodyPr/>
          <a:lstStyle/>
          <a:p>
            <a:endParaRPr/>
          </a:p>
        </p:txBody>
      </p:sp>
      <p:sp>
        <p:nvSpPr>
          <p:cNvPr id="359" name="Shape 359"/>
          <p:cNvSpPr>
            <a:spLocks noGrp="1"/>
          </p:cNvSpPr>
          <p:nvPr>
            <p:ph type="body" sz="quarter" idx="1"/>
          </p:nvPr>
        </p:nvSpPr>
        <p:spPr>
          <a:prstGeom prst="rect">
            <a:avLst/>
          </a:prstGeom>
        </p:spPr>
        <p:txBody>
          <a:bodyPr/>
          <a:lstStyle/>
          <a:p>
            <a:endParaRPr/>
          </a:p>
          <a:p>
            <a:endParaRPr/>
          </a:p>
        </p:txBody>
      </p:sp>
    </p:spTree>
    <p:extLst>
      <p:ext uri="{BB962C8B-B14F-4D97-AF65-F5344CB8AC3E}">
        <p14:creationId xmlns:p14="http://schemas.microsoft.com/office/powerpoint/2010/main" val="18226105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Shape 376"/>
          <p:cNvSpPr>
            <a:spLocks noGrp="1" noRot="1" noChangeAspect="1"/>
          </p:cNvSpPr>
          <p:nvPr>
            <p:ph type="sldImg"/>
          </p:nvPr>
        </p:nvSpPr>
        <p:spPr>
          <a:prstGeom prst="rect">
            <a:avLst/>
          </a:prstGeom>
        </p:spPr>
        <p:txBody>
          <a:bodyPr/>
          <a:lstStyle/>
          <a:p>
            <a:endParaRPr/>
          </a:p>
        </p:txBody>
      </p:sp>
      <p:sp>
        <p:nvSpPr>
          <p:cNvPr id="377" name="Shape 377"/>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1789228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Shape 396"/>
          <p:cNvSpPr>
            <a:spLocks noGrp="1" noRot="1" noChangeAspect="1"/>
          </p:cNvSpPr>
          <p:nvPr>
            <p:ph type="sldImg"/>
          </p:nvPr>
        </p:nvSpPr>
        <p:spPr>
          <a:prstGeom prst="rect">
            <a:avLst/>
          </a:prstGeom>
        </p:spPr>
        <p:txBody>
          <a:bodyPr/>
          <a:lstStyle/>
          <a:p>
            <a:endParaRPr/>
          </a:p>
        </p:txBody>
      </p:sp>
      <p:sp>
        <p:nvSpPr>
          <p:cNvPr id="397" name="Shape 397"/>
          <p:cNvSpPr>
            <a:spLocks noGrp="1"/>
          </p:cNvSpPr>
          <p:nvPr>
            <p:ph type="body" sz="quarter" idx="1"/>
          </p:nvPr>
        </p:nvSpPr>
        <p:spPr>
          <a:prstGeom prst="rect">
            <a:avLst/>
          </a:prstGeom>
        </p:spPr>
        <p:txBody>
          <a:bodyPr/>
          <a:lstStyle/>
          <a:p>
            <a:endParaRPr dirty="0"/>
          </a:p>
          <a:p>
            <a:endParaRPr dirty="0"/>
          </a:p>
        </p:txBody>
      </p:sp>
    </p:spTree>
    <p:extLst>
      <p:ext uri="{BB962C8B-B14F-4D97-AF65-F5344CB8AC3E}">
        <p14:creationId xmlns:p14="http://schemas.microsoft.com/office/powerpoint/2010/main" val="22505339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Shape 416"/>
          <p:cNvSpPr>
            <a:spLocks noGrp="1" noRot="1" noChangeAspect="1"/>
          </p:cNvSpPr>
          <p:nvPr>
            <p:ph type="sldImg"/>
          </p:nvPr>
        </p:nvSpPr>
        <p:spPr>
          <a:prstGeom prst="rect">
            <a:avLst/>
          </a:prstGeom>
        </p:spPr>
        <p:txBody>
          <a:bodyPr/>
          <a:lstStyle/>
          <a:p>
            <a:endParaRPr/>
          </a:p>
        </p:txBody>
      </p:sp>
      <p:sp>
        <p:nvSpPr>
          <p:cNvPr id="417" name="Shape 417"/>
          <p:cNvSpPr>
            <a:spLocks noGrp="1"/>
          </p:cNvSpPr>
          <p:nvPr>
            <p:ph type="body" sz="quarter" idx="1"/>
          </p:nvPr>
        </p:nvSpPr>
        <p:spPr>
          <a:prstGeom prst="rect">
            <a:avLst/>
          </a:prstGeom>
        </p:spPr>
        <p:txBody>
          <a:bodyPr/>
          <a:lstStyle/>
          <a:p>
            <a:endParaRPr/>
          </a:p>
          <a:p>
            <a:endParaRPr/>
          </a:p>
        </p:txBody>
      </p:sp>
    </p:spTree>
    <p:extLst>
      <p:ext uri="{BB962C8B-B14F-4D97-AF65-F5344CB8AC3E}">
        <p14:creationId xmlns:p14="http://schemas.microsoft.com/office/powerpoint/2010/main" val="18055835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Shape 437"/>
          <p:cNvSpPr>
            <a:spLocks noGrp="1" noRot="1" noChangeAspect="1"/>
          </p:cNvSpPr>
          <p:nvPr>
            <p:ph type="sldImg"/>
          </p:nvPr>
        </p:nvSpPr>
        <p:spPr>
          <a:prstGeom prst="rect">
            <a:avLst/>
          </a:prstGeom>
        </p:spPr>
        <p:txBody>
          <a:bodyPr/>
          <a:lstStyle/>
          <a:p>
            <a:endParaRPr/>
          </a:p>
        </p:txBody>
      </p:sp>
      <p:sp>
        <p:nvSpPr>
          <p:cNvPr id="438" name="Shape 438"/>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2757957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427669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99354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76785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en-US" sz="2200" b="0" i="0" dirty="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3014005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48221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538649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56642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200" b="0" i="0" u="none" strike="noStrike" dirty="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234474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562540" y="2009281"/>
            <a:ext cx="10241138" cy="2457873"/>
          </a:xfrm>
        </p:spPr>
        <p:txBody>
          <a:bodyPr anchor="b"/>
          <a:lstStyle>
            <a:lvl1pPr>
              <a:defRPr baseline="0">
                <a:solidFill>
                  <a:srgbClr val="0A648F"/>
                </a:solidFill>
                <a:latin typeface="Georgia"/>
                <a:cs typeface="Georgia"/>
              </a:defRPr>
            </a:lvl1pPr>
          </a:lstStyle>
          <a:p>
            <a:r>
              <a:rPr lang="en-US"/>
              <a:t>Click to edit Master title style</a:t>
            </a:r>
            <a:endParaRPr lang="en-GB" dirty="0"/>
          </a:p>
        </p:txBody>
      </p:sp>
      <p:sp>
        <p:nvSpPr>
          <p:cNvPr id="8" name="Content Placeholder 7"/>
          <p:cNvSpPr>
            <a:spLocks noGrp="1"/>
          </p:cNvSpPr>
          <p:nvPr>
            <p:ph sz="quarter" idx="10"/>
          </p:nvPr>
        </p:nvSpPr>
        <p:spPr>
          <a:xfrm>
            <a:off x="561552" y="4569390"/>
            <a:ext cx="10242126" cy="1639147"/>
          </a:xfrm>
        </p:spPr>
        <p:txBody>
          <a:bodyPr/>
          <a:lstStyle>
            <a:lvl1pPr marL="0" indent="0">
              <a:buNone/>
              <a:defRPr sz="3413" b="0"/>
            </a:lvl1pPr>
            <a:lvl2pPr marL="650230" indent="0">
              <a:buNone/>
              <a:defRPr b="0"/>
            </a:lvl2pPr>
            <a:lvl3pPr marL="1300460" indent="0">
              <a:buNone/>
              <a:defRPr b="0"/>
            </a:lvl3pPr>
            <a:lvl4pPr marL="1950690" indent="0">
              <a:buNone/>
              <a:defRPr b="0"/>
            </a:lvl4pPr>
            <a:lvl5pPr marL="2600919" indent="0">
              <a:buNone/>
              <a:defRPr b="0"/>
            </a:lvl5pPr>
          </a:lstStyle>
          <a:p>
            <a:pPr lvl="0"/>
            <a:r>
              <a:rPr lang="en-US"/>
              <a:t>Edit Master text styles</a:t>
            </a:r>
          </a:p>
        </p:txBody>
      </p:sp>
      <p:sp>
        <p:nvSpPr>
          <p:cNvPr id="2" name="Rectangle 1"/>
          <p:cNvSpPr/>
          <p:nvPr/>
        </p:nvSpPr>
        <p:spPr bwMode="auto">
          <a:xfrm>
            <a:off x="357717" y="482931"/>
            <a:ext cx="4096455" cy="1126525"/>
          </a:xfrm>
          <a:prstGeom prst="rect">
            <a:avLst/>
          </a:prstGeom>
          <a:solidFill>
            <a:srgbClr val="FFFFFF"/>
          </a:solidFill>
          <a:ln w="9525" cap="flat" cmpd="sng" algn="ctr">
            <a:noFill/>
            <a:prstDash val="solid"/>
            <a:round/>
            <a:headEnd type="none" w="med" len="med"/>
            <a:tailEnd type="none" w="med" len="med"/>
          </a:ln>
          <a:effectLst/>
        </p:spPr>
        <p:txBody>
          <a:bodyPr vert="horz" wrap="square" lIns="130048" tIns="65024" rIns="130048" bIns="65024" numCol="1" rtlCol="0" anchor="t" anchorCtr="0" compatLnSpc="1">
            <a:prstTxWarp prst="textNoShape">
              <a:avLst/>
            </a:prstTxWarp>
          </a:bodyPr>
          <a:lstStyle/>
          <a:p>
            <a:pPr marL="0" marR="0" indent="0" algn="l" defTabSz="1300460" rtl="0" eaLnBrk="1" fontAlgn="base" latinLnBrk="0" hangingPunct="1">
              <a:lnSpc>
                <a:spcPct val="100000"/>
              </a:lnSpc>
              <a:spcBef>
                <a:spcPct val="0"/>
              </a:spcBef>
              <a:spcAft>
                <a:spcPct val="0"/>
              </a:spcAft>
              <a:buClrTx/>
              <a:buSzTx/>
              <a:buFontTx/>
              <a:buNone/>
              <a:tabLst/>
            </a:pPr>
            <a:endParaRPr kumimoji="0" lang="en-GB" sz="3982" b="1" i="0" u="none" strike="noStrike" cap="none" normalizeH="0" baseline="0">
              <a:ln>
                <a:noFill/>
              </a:ln>
              <a:solidFill>
                <a:schemeClr val="tx1"/>
              </a:solidFill>
              <a:effectLst/>
              <a:latin typeface="Arial" charset="0"/>
            </a:endParaRPr>
          </a:p>
        </p:txBody>
      </p:sp>
      <p:pic>
        <p:nvPicPr>
          <p:cNvPr id="1026" name="Picture 2" descr="S:\Images\Logos\Dubai 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675" y="575523"/>
            <a:ext cx="2918795" cy="941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887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4445" y="268288"/>
            <a:ext cx="11980228" cy="1625600"/>
          </a:xfrm>
        </p:spPr>
        <p:txBody>
          <a:bodyPr/>
          <a:lstStyle>
            <a:lvl1pPr>
              <a:defRPr>
                <a:latin typeface="Georgia"/>
                <a:cs typeface="Georgia"/>
              </a:defRPr>
            </a:lvl1pPr>
          </a:lstStyle>
          <a:p>
            <a:r>
              <a:rPr lang="en-US"/>
              <a:t>Click to edit Master title style</a:t>
            </a:r>
            <a:endParaRPr lang="en-GB" dirty="0"/>
          </a:p>
        </p:txBody>
      </p:sp>
      <p:sp>
        <p:nvSpPr>
          <p:cNvPr id="3" name="Content Placeholder 2"/>
          <p:cNvSpPr>
            <a:spLocks noGrp="1"/>
          </p:cNvSpPr>
          <p:nvPr>
            <p:ph idx="1"/>
          </p:nvPr>
        </p:nvSpPr>
        <p:spPr>
          <a:xfrm>
            <a:off x="564445" y="2214104"/>
            <a:ext cx="11980227" cy="6042271"/>
          </a:xfrm>
        </p:spPr>
        <p:txBody>
          <a:bodyPr/>
          <a:lstStyle>
            <a:lvl1pPr>
              <a:defRPr b="0"/>
            </a:lvl1pPr>
            <a:lvl2pPr>
              <a:defRPr b="0"/>
            </a:lvl2pPr>
            <a:lvl3pPr>
              <a:defRPr b="0"/>
            </a:lvl3pPr>
            <a:lvl4pPr>
              <a:defRPr b="0"/>
            </a:lvl4pPr>
            <a:lvl5pPr>
              <a:defRPr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4" name="Picture 2" descr="S:\Images\Logos\Dubai 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9143017"/>
            <a:ext cx="1945816" cy="610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973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4408" y="268288"/>
            <a:ext cx="11877814" cy="1625600"/>
          </a:xfrm>
        </p:spPr>
        <p:txBody>
          <a:bodyPr/>
          <a:lstStyle>
            <a:lvl1pPr>
              <a:defRPr>
                <a:latin typeface="Georgia"/>
                <a:cs typeface="Georgia"/>
              </a:defRPr>
            </a:lvl1pPr>
          </a:lstStyle>
          <a:p>
            <a:r>
              <a:rPr lang="en-US"/>
              <a:t>Click to edit Master title style</a:t>
            </a:r>
            <a:endParaRPr lang="en-GB" dirty="0"/>
          </a:p>
        </p:txBody>
      </p:sp>
      <p:sp>
        <p:nvSpPr>
          <p:cNvPr id="3" name="Content Placeholder 2"/>
          <p:cNvSpPr>
            <a:spLocks noGrp="1"/>
          </p:cNvSpPr>
          <p:nvPr>
            <p:ph idx="1"/>
          </p:nvPr>
        </p:nvSpPr>
        <p:spPr>
          <a:xfrm>
            <a:off x="594407" y="2214104"/>
            <a:ext cx="11877815" cy="6349505"/>
          </a:xfrm>
        </p:spPr>
        <p:txBody>
          <a:bodyPr/>
          <a:lstStyle>
            <a:lvl1pPr>
              <a:defRPr b="0"/>
            </a:lvl1pPr>
            <a:lvl2pPr>
              <a:defRPr b="0"/>
            </a:lvl2pPr>
            <a:lvl3pPr>
              <a:defRPr b="0"/>
            </a:lvl3pPr>
            <a:lvl4pPr>
              <a:defRPr b="0"/>
            </a:lvl4pPr>
            <a:lvl5pPr>
              <a:defRPr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193901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17" name="Title Text"/>
          <p:cNvSpPr txBox="1">
            <a:spLocks noGrp="1"/>
          </p:cNvSpPr>
          <p:nvPr>
            <p:ph type="title"/>
          </p:nvPr>
        </p:nvSpPr>
        <p:spPr>
          <a:xfrm>
            <a:off x="979534" y="263526"/>
            <a:ext cx="11099800" cy="2159000"/>
          </a:xfrm>
          <a:prstGeom prst="rect">
            <a:avLst/>
          </a:prstGeom>
        </p:spPr>
        <p:txBody>
          <a:bodyPr/>
          <a:lstStyle>
            <a:lvl1pPr>
              <a:defRPr>
                <a:latin typeface="Helvetica Light"/>
                <a:ea typeface="Helvetica Light"/>
                <a:cs typeface="Helvetica Light"/>
                <a:sym typeface="Helvetica Light"/>
              </a:defRPr>
            </a:lvl1pPr>
          </a:lstStyle>
          <a:p>
            <a:r>
              <a:rPr lang="en-US"/>
              <a:t>Click to edit Master title style</a:t>
            </a:r>
            <a:endParaRPr/>
          </a:p>
        </p:txBody>
      </p:sp>
      <p:sp>
        <p:nvSpPr>
          <p:cNvPr id="118" name="Body Level One…"/>
          <p:cNvSpPr txBox="1">
            <a:spLocks noGrp="1"/>
          </p:cNvSpPr>
          <p:nvPr>
            <p:ph type="body" idx="1"/>
          </p:nvPr>
        </p:nvSpPr>
        <p:spPr>
          <a:xfrm>
            <a:off x="952501" y="2603501"/>
            <a:ext cx="11099800" cy="6286500"/>
          </a:xfrm>
          <a:prstGeom prst="rect">
            <a:avLst/>
          </a:prstGeom>
        </p:spPr>
        <p:txBody>
          <a:bodyPr/>
          <a:lstStyle>
            <a:lvl1pPr>
              <a:buSzPct val="75000"/>
              <a:defRPr sz="3600">
                <a:latin typeface="Helvetica Light"/>
                <a:ea typeface="Helvetica Light"/>
                <a:cs typeface="Helvetica Light"/>
                <a:sym typeface="Helvetica Light"/>
              </a:defRPr>
            </a:lvl1pPr>
            <a:lvl2pPr>
              <a:buSzPct val="75000"/>
              <a:defRPr sz="3600">
                <a:latin typeface="Helvetica Light"/>
                <a:ea typeface="Helvetica Light"/>
                <a:cs typeface="Helvetica Light"/>
                <a:sym typeface="Helvetica Light"/>
              </a:defRPr>
            </a:lvl2pPr>
            <a:lvl3pPr>
              <a:buSzPct val="75000"/>
              <a:defRPr sz="3600">
                <a:latin typeface="Helvetica Light"/>
                <a:ea typeface="Helvetica Light"/>
                <a:cs typeface="Helvetica Light"/>
                <a:sym typeface="Helvetica Light"/>
              </a:defRPr>
            </a:lvl3pPr>
            <a:lvl4pPr>
              <a:buSzPct val="75000"/>
              <a:defRPr sz="3600">
                <a:latin typeface="Helvetica Light"/>
                <a:ea typeface="Helvetica Light"/>
                <a:cs typeface="Helvetica Light"/>
                <a:sym typeface="Helvetica Light"/>
              </a:defRPr>
            </a:lvl4pPr>
            <a:lvl5pPr>
              <a:buSzPct val="75000"/>
              <a:defRPr sz="3600">
                <a:latin typeface="Helvetica Light"/>
                <a:ea typeface="Helvetica Light"/>
                <a:cs typeface="Helvetica Light"/>
                <a:sym typeface="Helvetica Ligh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9" name="Slide Number"/>
          <p:cNvSpPr txBox="1">
            <a:spLocks noGrp="1"/>
          </p:cNvSpPr>
          <p:nvPr>
            <p:ph type="sldNum" sz="quarter" idx="2"/>
          </p:nvPr>
        </p:nvSpPr>
        <p:spPr>
          <a:xfrm>
            <a:off x="6311798" y="9251950"/>
            <a:ext cx="368503" cy="381001"/>
          </a:xfrm>
          <a:prstGeom prst="rect">
            <a:avLst/>
          </a:prstGeom>
        </p:spPr>
        <p:txBody>
          <a:bodyPr/>
          <a:lstStyle>
            <a:lvl1pPr>
              <a:defRPr sz="1801">
                <a:latin typeface="Helvetica Light"/>
                <a:ea typeface="Helvetica Light"/>
                <a:cs typeface="Helvetica Light"/>
                <a:sym typeface="Helvetica Light"/>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726254807"/>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1_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64114764"/>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57718" y="370699"/>
            <a:ext cx="12289365"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7" name="Rectangle 3"/>
          <p:cNvSpPr>
            <a:spLocks noGrp="1" noChangeArrowheads="1"/>
          </p:cNvSpPr>
          <p:nvPr>
            <p:ph type="body" idx="1"/>
          </p:nvPr>
        </p:nvSpPr>
        <p:spPr bwMode="auto">
          <a:xfrm>
            <a:off x="357718" y="2214104"/>
            <a:ext cx="12289365" cy="6349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Tree>
    <p:extLst>
      <p:ext uri="{BB962C8B-B14F-4D97-AF65-F5344CB8AC3E}">
        <p14:creationId xmlns:p14="http://schemas.microsoft.com/office/powerpoint/2010/main" val="2680698202"/>
      </p:ext>
    </p:extLst>
  </p:cSld>
  <p:clrMap bg1="dk2" tx1="lt1" bg2="dk1"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9" r:id="rId5"/>
  </p:sldLayoutIdLst>
  <p:txStyles>
    <p:titleStyle>
      <a:lvl1pPr algn="l" rtl="0" eaLnBrk="1" fontAlgn="base" hangingPunct="1">
        <a:spcBef>
          <a:spcPct val="0"/>
        </a:spcBef>
        <a:spcAft>
          <a:spcPct val="0"/>
        </a:spcAft>
        <a:defRPr sz="5689">
          <a:solidFill>
            <a:srgbClr val="0A648F"/>
          </a:solidFill>
          <a:latin typeface="Georgia"/>
          <a:ea typeface="MS PGothic" pitchFamily="34" charset="-128"/>
          <a:cs typeface="Georgia"/>
        </a:defRPr>
      </a:lvl1pPr>
      <a:lvl2pPr algn="l" rtl="0" eaLnBrk="1" fontAlgn="base" hangingPunct="1">
        <a:spcBef>
          <a:spcPct val="0"/>
        </a:spcBef>
        <a:spcAft>
          <a:spcPct val="0"/>
        </a:spcAft>
        <a:defRPr sz="5689">
          <a:solidFill>
            <a:srgbClr val="0A648F"/>
          </a:solidFill>
          <a:latin typeface="Georgia" charset="0"/>
          <a:ea typeface="MS PGothic" pitchFamily="34" charset="-128"/>
          <a:cs typeface="Georgia" pitchFamily="18" charset="0"/>
        </a:defRPr>
      </a:lvl2pPr>
      <a:lvl3pPr algn="l" rtl="0" eaLnBrk="1" fontAlgn="base" hangingPunct="1">
        <a:spcBef>
          <a:spcPct val="0"/>
        </a:spcBef>
        <a:spcAft>
          <a:spcPct val="0"/>
        </a:spcAft>
        <a:defRPr sz="5689">
          <a:solidFill>
            <a:srgbClr val="0A648F"/>
          </a:solidFill>
          <a:latin typeface="Georgia" charset="0"/>
          <a:ea typeface="MS PGothic" pitchFamily="34" charset="-128"/>
          <a:cs typeface="Georgia" pitchFamily="18" charset="0"/>
        </a:defRPr>
      </a:lvl3pPr>
      <a:lvl4pPr algn="l" rtl="0" eaLnBrk="1" fontAlgn="base" hangingPunct="1">
        <a:spcBef>
          <a:spcPct val="0"/>
        </a:spcBef>
        <a:spcAft>
          <a:spcPct val="0"/>
        </a:spcAft>
        <a:defRPr sz="5689">
          <a:solidFill>
            <a:srgbClr val="0A648F"/>
          </a:solidFill>
          <a:latin typeface="Georgia" charset="0"/>
          <a:ea typeface="MS PGothic" pitchFamily="34" charset="-128"/>
          <a:cs typeface="Georgia" pitchFamily="18" charset="0"/>
        </a:defRPr>
      </a:lvl4pPr>
      <a:lvl5pPr algn="l" rtl="0" eaLnBrk="1" fontAlgn="base" hangingPunct="1">
        <a:spcBef>
          <a:spcPct val="0"/>
        </a:spcBef>
        <a:spcAft>
          <a:spcPct val="0"/>
        </a:spcAft>
        <a:defRPr sz="5689">
          <a:solidFill>
            <a:srgbClr val="0A648F"/>
          </a:solidFill>
          <a:latin typeface="Georgia" charset="0"/>
          <a:ea typeface="MS PGothic" pitchFamily="34" charset="-128"/>
          <a:cs typeface="Georgia" pitchFamily="18" charset="0"/>
        </a:defRPr>
      </a:lvl5pPr>
      <a:lvl6pPr marL="650230" algn="l" rtl="0" eaLnBrk="1" fontAlgn="base" hangingPunct="1">
        <a:spcBef>
          <a:spcPct val="0"/>
        </a:spcBef>
        <a:spcAft>
          <a:spcPct val="0"/>
        </a:spcAft>
        <a:defRPr sz="5689">
          <a:solidFill>
            <a:schemeClr val="tx2"/>
          </a:solidFill>
          <a:latin typeface="Times New Roman" pitchFamily="18" charset="0"/>
        </a:defRPr>
      </a:lvl6pPr>
      <a:lvl7pPr marL="1300460" algn="l" rtl="0" eaLnBrk="1" fontAlgn="base" hangingPunct="1">
        <a:spcBef>
          <a:spcPct val="0"/>
        </a:spcBef>
        <a:spcAft>
          <a:spcPct val="0"/>
        </a:spcAft>
        <a:defRPr sz="5689">
          <a:solidFill>
            <a:schemeClr val="tx2"/>
          </a:solidFill>
          <a:latin typeface="Times New Roman" pitchFamily="18" charset="0"/>
        </a:defRPr>
      </a:lvl7pPr>
      <a:lvl8pPr marL="1950690" algn="l" rtl="0" eaLnBrk="1" fontAlgn="base" hangingPunct="1">
        <a:spcBef>
          <a:spcPct val="0"/>
        </a:spcBef>
        <a:spcAft>
          <a:spcPct val="0"/>
        </a:spcAft>
        <a:defRPr sz="5689">
          <a:solidFill>
            <a:schemeClr val="tx2"/>
          </a:solidFill>
          <a:latin typeface="Times New Roman" pitchFamily="18" charset="0"/>
        </a:defRPr>
      </a:lvl8pPr>
      <a:lvl9pPr marL="2600919" algn="l" rtl="0" eaLnBrk="1" fontAlgn="base" hangingPunct="1">
        <a:spcBef>
          <a:spcPct val="0"/>
        </a:spcBef>
        <a:spcAft>
          <a:spcPct val="0"/>
        </a:spcAft>
        <a:defRPr sz="5689">
          <a:solidFill>
            <a:schemeClr val="tx2"/>
          </a:solidFill>
          <a:latin typeface="Times New Roman" pitchFamily="18" charset="0"/>
        </a:defRPr>
      </a:lvl9pPr>
    </p:titleStyle>
    <p:bodyStyle>
      <a:lvl1pPr marL="487672" indent="-487672" algn="l" rtl="0" eaLnBrk="1" fontAlgn="base" hangingPunct="1">
        <a:spcBef>
          <a:spcPct val="20000"/>
        </a:spcBef>
        <a:spcAft>
          <a:spcPct val="0"/>
        </a:spcAft>
        <a:buClr>
          <a:srgbClr val="0A648F"/>
        </a:buClr>
        <a:buSzPct val="80000"/>
        <a:buFont typeface="Wingdings" pitchFamily="2" charset="2"/>
        <a:buChar char="o"/>
        <a:defRPr sz="3982">
          <a:solidFill>
            <a:schemeClr val="bg1"/>
          </a:solidFill>
          <a:latin typeface="+mn-lt"/>
          <a:ea typeface="MS PGothic" pitchFamily="34" charset="-128"/>
          <a:cs typeface="ＭＳ Ｐゴシック" charset="0"/>
        </a:defRPr>
      </a:lvl1pPr>
      <a:lvl2pPr marL="1056623" indent="-406394" algn="l" rtl="0" eaLnBrk="1" fontAlgn="base" hangingPunct="1">
        <a:spcBef>
          <a:spcPct val="20000"/>
        </a:spcBef>
        <a:spcAft>
          <a:spcPct val="0"/>
        </a:spcAft>
        <a:buClr>
          <a:srgbClr val="0A648F"/>
        </a:buClr>
        <a:buChar char="–"/>
        <a:defRPr sz="3982">
          <a:solidFill>
            <a:schemeClr val="bg1"/>
          </a:solidFill>
          <a:latin typeface="+mn-lt"/>
          <a:ea typeface="MS PGothic" pitchFamily="34" charset="-128"/>
        </a:defRPr>
      </a:lvl2pPr>
      <a:lvl3pPr marL="1625575" indent="-325115" algn="l" rtl="0" eaLnBrk="1" fontAlgn="base" hangingPunct="1">
        <a:spcBef>
          <a:spcPct val="20000"/>
        </a:spcBef>
        <a:spcAft>
          <a:spcPct val="0"/>
        </a:spcAft>
        <a:buClr>
          <a:srgbClr val="0A648F"/>
        </a:buClr>
        <a:buSzPct val="65000"/>
        <a:buFont typeface="Wingdings" pitchFamily="2" charset="2"/>
        <a:buChar char="o"/>
        <a:defRPr sz="3982">
          <a:solidFill>
            <a:schemeClr val="bg1"/>
          </a:solidFill>
          <a:latin typeface="+mn-lt"/>
          <a:ea typeface="MS PGothic" pitchFamily="34" charset="-128"/>
        </a:defRPr>
      </a:lvl3pPr>
      <a:lvl4pPr marL="2275804" indent="-325115" algn="l" rtl="0" eaLnBrk="1" fontAlgn="base" hangingPunct="1">
        <a:spcBef>
          <a:spcPct val="20000"/>
        </a:spcBef>
        <a:spcAft>
          <a:spcPct val="0"/>
        </a:spcAft>
        <a:buClr>
          <a:srgbClr val="0A648F"/>
        </a:buClr>
        <a:buSzPct val="80000"/>
        <a:buChar char="–"/>
        <a:defRPr sz="3982">
          <a:solidFill>
            <a:schemeClr val="bg1"/>
          </a:solidFill>
          <a:latin typeface="+mn-lt"/>
          <a:ea typeface="MS PGothic" pitchFamily="34" charset="-128"/>
        </a:defRPr>
      </a:lvl4pPr>
      <a:lvl5pPr marL="2926034" indent="-325115" algn="l" rtl="0" eaLnBrk="1" fontAlgn="base" hangingPunct="1">
        <a:spcBef>
          <a:spcPct val="20000"/>
        </a:spcBef>
        <a:spcAft>
          <a:spcPct val="0"/>
        </a:spcAft>
        <a:buClr>
          <a:srgbClr val="0A648F"/>
        </a:buClr>
        <a:buSzPct val="90000"/>
        <a:buChar char="»"/>
        <a:defRPr sz="3982">
          <a:solidFill>
            <a:schemeClr val="bg1"/>
          </a:solidFill>
          <a:latin typeface="+mn-lt"/>
          <a:ea typeface="MS PGothic" pitchFamily="34" charset="-128"/>
        </a:defRPr>
      </a:lvl5pPr>
      <a:lvl6pPr marL="3576264" indent="-325115" algn="l" rtl="0" eaLnBrk="1" fontAlgn="base" hangingPunct="1">
        <a:spcBef>
          <a:spcPct val="20000"/>
        </a:spcBef>
        <a:spcAft>
          <a:spcPct val="0"/>
        </a:spcAft>
        <a:buClr>
          <a:srgbClr val="CCFFFF"/>
        </a:buClr>
        <a:buSzPct val="90000"/>
        <a:buChar char="»"/>
        <a:defRPr sz="3982" b="1">
          <a:solidFill>
            <a:schemeClr val="tx1"/>
          </a:solidFill>
          <a:latin typeface="+mn-lt"/>
        </a:defRPr>
      </a:lvl6pPr>
      <a:lvl7pPr marL="4226494" indent="-325115" algn="l" rtl="0" eaLnBrk="1" fontAlgn="base" hangingPunct="1">
        <a:spcBef>
          <a:spcPct val="20000"/>
        </a:spcBef>
        <a:spcAft>
          <a:spcPct val="0"/>
        </a:spcAft>
        <a:buClr>
          <a:srgbClr val="CCFFFF"/>
        </a:buClr>
        <a:buSzPct val="90000"/>
        <a:buChar char="»"/>
        <a:defRPr sz="3982" b="1">
          <a:solidFill>
            <a:schemeClr val="tx1"/>
          </a:solidFill>
          <a:latin typeface="+mn-lt"/>
        </a:defRPr>
      </a:lvl7pPr>
      <a:lvl8pPr marL="4876724" indent="-325115" algn="l" rtl="0" eaLnBrk="1" fontAlgn="base" hangingPunct="1">
        <a:spcBef>
          <a:spcPct val="20000"/>
        </a:spcBef>
        <a:spcAft>
          <a:spcPct val="0"/>
        </a:spcAft>
        <a:buClr>
          <a:srgbClr val="CCFFFF"/>
        </a:buClr>
        <a:buSzPct val="90000"/>
        <a:buChar char="»"/>
        <a:defRPr sz="3982" b="1">
          <a:solidFill>
            <a:schemeClr val="tx1"/>
          </a:solidFill>
          <a:latin typeface="+mn-lt"/>
        </a:defRPr>
      </a:lvl8pPr>
      <a:lvl9pPr marL="5526954" indent="-325115" algn="l" rtl="0" eaLnBrk="1" fontAlgn="base" hangingPunct="1">
        <a:spcBef>
          <a:spcPct val="20000"/>
        </a:spcBef>
        <a:spcAft>
          <a:spcPct val="0"/>
        </a:spcAft>
        <a:buClr>
          <a:srgbClr val="CCFFFF"/>
        </a:buClr>
        <a:buSzPct val="90000"/>
        <a:buChar char="»"/>
        <a:defRPr sz="3982" b="1">
          <a:solidFill>
            <a:schemeClr val="tx1"/>
          </a:solidFill>
          <a:latin typeface="+mn-lt"/>
        </a:defRPr>
      </a:lvl9pPr>
    </p:bodyStyle>
    <p:otherStyle>
      <a:defPPr>
        <a:defRPr lang="en-US"/>
      </a:defPPr>
      <a:lvl1pPr marL="0" algn="l" defTabSz="1300460" rtl="0" eaLnBrk="1" latinLnBrk="0" hangingPunct="1">
        <a:defRPr sz="2560" kern="1200">
          <a:solidFill>
            <a:schemeClr val="tx1"/>
          </a:solidFill>
          <a:latin typeface="+mn-lt"/>
          <a:ea typeface="+mn-ea"/>
          <a:cs typeface="+mn-cs"/>
        </a:defRPr>
      </a:lvl1pPr>
      <a:lvl2pPr marL="650230" algn="l" defTabSz="1300460" rtl="0" eaLnBrk="1" latinLnBrk="0" hangingPunct="1">
        <a:defRPr sz="2560" kern="1200">
          <a:solidFill>
            <a:schemeClr val="tx1"/>
          </a:solidFill>
          <a:latin typeface="+mn-lt"/>
          <a:ea typeface="+mn-ea"/>
          <a:cs typeface="+mn-cs"/>
        </a:defRPr>
      </a:lvl2pPr>
      <a:lvl3pPr marL="1300460" algn="l" defTabSz="1300460" rtl="0" eaLnBrk="1" latinLnBrk="0" hangingPunct="1">
        <a:defRPr sz="2560" kern="1200">
          <a:solidFill>
            <a:schemeClr val="tx1"/>
          </a:solidFill>
          <a:latin typeface="+mn-lt"/>
          <a:ea typeface="+mn-ea"/>
          <a:cs typeface="+mn-cs"/>
        </a:defRPr>
      </a:lvl3pPr>
      <a:lvl4pPr marL="1950690" algn="l" defTabSz="1300460" rtl="0" eaLnBrk="1" latinLnBrk="0" hangingPunct="1">
        <a:defRPr sz="2560" kern="1200">
          <a:solidFill>
            <a:schemeClr val="tx1"/>
          </a:solidFill>
          <a:latin typeface="+mn-lt"/>
          <a:ea typeface="+mn-ea"/>
          <a:cs typeface="+mn-cs"/>
        </a:defRPr>
      </a:lvl4pPr>
      <a:lvl5pPr marL="2600919" algn="l" defTabSz="1300460" rtl="0" eaLnBrk="1" latinLnBrk="0" hangingPunct="1">
        <a:defRPr sz="2560" kern="1200">
          <a:solidFill>
            <a:schemeClr val="tx1"/>
          </a:solidFill>
          <a:latin typeface="+mn-lt"/>
          <a:ea typeface="+mn-ea"/>
          <a:cs typeface="+mn-cs"/>
        </a:defRPr>
      </a:lvl5pPr>
      <a:lvl6pPr marL="3251149" algn="l" defTabSz="1300460" rtl="0" eaLnBrk="1" latinLnBrk="0" hangingPunct="1">
        <a:defRPr sz="2560" kern="1200">
          <a:solidFill>
            <a:schemeClr val="tx1"/>
          </a:solidFill>
          <a:latin typeface="+mn-lt"/>
          <a:ea typeface="+mn-ea"/>
          <a:cs typeface="+mn-cs"/>
        </a:defRPr>
      </a:lvl6pPr>
      <a:lvl7pPr marL="3901379" algn="l" defTabSz="1300460" rtl="0" eaLnBrk="1" latinLnBrk="0" hangingPunct="1">
        <a:defRPr sz="2560" kern="1200">
          <a:solidFill>
            <a:schemeClr val="tx1"/>
          </a:solidFill>
          <a:latin typeface="+mn-lt"/>
          <a:ea typeface="+mn-ea"/>
          <a:cs typeface="+mn-cs"/>
        </a:defRPr>
      </a:lvl7pPr>
      <a:lvl8pPr marL="4551609" algn="l" defTabSz="1300460" rtl="0" eaLnBrk="1" latinLnBrk="0" hangingPunct="1">
        <a:defRPr sz="2560" kern="1200">
          <a:solidFill>
            <a:schemeClr val="tx1"/>
          </a:solidFill>
          <a:latin typeface="+mn-lt"/>
          <a:ea typeface="+mn-ea"/>
          <a:cs typeface="+mn-cs"/>
        </a:defRPr>
      </a:lvl8pPr>
      <a:lvl9pPr marL="5201839" algn="l" defTabSz="1300460"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540" y="3676505"/>
            <a:ext cx="11286278" cy="1900516"/>
          </a:xfrm>
        </p:spPr>
        <p:txBody>
          <a:bodyPr/>
          <a:lstStyle/>
          <a:p>
            <a:r>
              <a:rPr lang="en-US" sz="3840" dirty="0"/>
              <a:t>Software Engineering and Professional Practice. </a:t>
            </a:r>
            <a:br>
              <a:rPr lang="en-US" sz="3840" dirty="0"/>
            </a:br>
            <a:r>
              <a:rPr lang="en-US" sz="3840" dirty="0"/>
              <a:t>Building Usable Software.</a:t>
            </a:r>
            <a:br>
              <a:rPr lang="en-US" sz="3413" dirty="0"/>
            </a:br>
            <a:br>
              <a:rPr lang="en-US" sz="3413" dirty="0"/>
            </a:br>
            <a:r>
              <a:rPr lang="en-GB" sz="2987" dirty="0">
                <a:solidFill>
                  <a:schemeClr val="tx2">
                    <a:lumMod val="50000"/>
                  </a:schemeClr>
                </a:solidFill>
              </a:rPr>
              <a:t>Unit 6: Software Project Management </a:t>
            </a:r>
            <a:br>
              <a:rPr lang="en-GB" sz="2987" dirty="0">
                <a:solidFill>
                  <a:schemeClr val="tx2">
                    <a:lumMod val="50000"/>
                  </a:schemeClr>
                </a:solidFill>
              </a:rPr>
            </a:br>
            <a:r>
              <a:rPr lang="en-GB" sz="2987" dirty="0">
                <a:solidFill>
                  <a:schemeClr val="tx2">
                    <a:lumMod val="50000"/>
                  </a:schemeClr>
                </a:solidFill>
              </a:rPr>
              <a:t>Part 2: </a:t>
            </a:r>
            <a:r>
              <a:rPr lang="en-GB" sz="2987">
                <a:solidFill>
                  <a:schemeClr val="tx2">
                    <a:lumMod val="50000"/>
                  </a:schemeClr>
                </a:solidFill>
              </a:rPr>
              <a:t>Project Scheduling</a:t>
            </a:r>
            <a:br>
              <a:rPr lang="en-GB" sz="2987" dirty="0">
                <a:solidFill>
                  <a:schemeClr val="tx2">
                    <a:lumMod val="50000"/>
                  </a:schemeClr>
                </a:solidFill>
              </a:rPr>
            </a:br>
            <a:r>
              <a:rPr lang="en-GB" sz="2987" dirty="0">
                <a:solidFill>
                  <a:schemeClr val="tx2">
                    <a:lumMod val="50000"/>
                  </a:schemeClr>
                </a:solidFill>
              </a:rPr>
              <a:t>	</a:t>
            </a:r>
            <a:endParaRPr lang="en-US" sz="3413" dirty="0">
              <a:solidFill>
                <a:schemeClr val="tx2">
                  <a:lumMod val="50000"/>
                </a:schemeClr>
              </a:solidFill>
            </a:endParaRPr>
          </a:p>
        </p:txBody>
      </p:sp>
      <p:sp>
        <p:nvSpPr>
          <p:cNvPr id="3" name="Content Placeholder 2"/>
          <p:cNvSpPr>
            <a:spLocks noGrp="1"/>
          </p:cNvSpPr>
          <p:nvPr>
            <p:ph sz="quarter" idx="10"/>
          </p:nvPr>
        </p:nvSpPr>
        <p:spPr>
          <a:xfrm>
            <a:off x="562540" y="5577021"/>
            <a:ext cx="10242126" cy="1229360"/>
          </a:xfrm>
        </p:spPr>
        <p:txBody>
          <a:bodyPr/>
          <a:lstStyle/>
          <a:p>
            <a:r>
              <a:rPr lang="en-GB" dirty="0"/>
              <a:t>Anis </a:t>
            </a:r>
            <a:r>
              <a:rPr lang="en-GB" dirty="0" err="1"/>
              <a:t>Zarrad</a:t>
            </a:r>
            <a:endParaRPr lang="en-GB" dirty="0"/>
          </a:p>
          <a:p>
            <a:r>
              <a:rPr lang="en-GB" dirty="0" err="1"/>
              <a:t>a.zarrad@bham.ac.uk</a:t>
            </a:r>
            <a:endParaRPr lang="en-GB" dirty="0"/>
          </a:p>
          <a:p>
            <a:endParaRPr lang="en-US" dirty="0"/>
          </a:p>
        </p:txBody>
      </p:sp>
    </p:spTree>
    <p:extLst>
      <p:ext uri="{BB962C8B-B14F-4D97-AF65-F5344CB8AC3E}">
        <p14:creationId xmlns:p14="http://schemas.microsoft.com/office/powerpoint/2010/main" val="958634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Staff allocation chart</a:t>
            </a:r>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3"/>
          <a:stretch>
            <a:fillRect/>
          </a:stretch>
        </p:blipFill>
        <p:spPr>
          <a:xfrm>
            <a:off x="901420" y="2214104"/>
            <a:ext cx="10842345" cy="6677025"/>
          </a:xfrm>
          <a:prstGeom prst="rect">
            <a:avLst/>
          </a:prstGeom>
        </p:spPr>
      </p:pic>
    </p:spTree>
    <p:extLst>
      <p:ext uri="{BB962C8B-B14F-4D97-AF65-F5344CB8AC3E}">
        <p14:creationId xmlns:p14="http://schemas.microsoft.com/office/powerpoint/2010/main" val="664920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a:t>Precedence Diagramming Method (PDM) / Network Diagram</a:t>
            </a:r>
            <a:endParaRPr lang="en-US" dirty="0"/>
          </a:p>
        </p:txBody>
      </p:sp>
      <p:sp>
        <p:nvSpPr>
          <p:cNvPr id="5" name="Content Placeholder 4"/>
          <p:cNvSpPr>
            <a:spLocks noGrp="1"/>
          </p:cNvSpPr>
          <p:nvPr>
            <p:ph idx="1"/>
          </p:nvPr>
        </p:nvSpPr>
        <p:spPr/>
        <p:txBody>
          <a:bodyPr/>
          <a:lstStyle/>
          <a:p>
            <a:r>
              <a:rPr lang="en-US" altLang="en-US" dirty="0">
                <a:ea typeface="SimSun" panose="02010600030101010101" pitchFamily="2" charset="-122"/>
              </a:rPr>
              <a:t>Activities are represented by boxes</a:t>
            </a:r>
          </a:p>
          <a:p>
            <a:r>
              <a:rPr lang="en-US" altLang="en-US" dirty="0">
                <a:ea typeface="SimSun" panose="02010600030101010101" pitchFamily="2" charset="-122"/>
              </a:rPr>
              <a:t>Arrows show relationships between activities</a:t>
            </a:r>
          </a:p>
          <a:p>
            <a:r>
              <a:rPr lang="en-US" altLang="en-US" dirty="0">
                <a:ea typeface="SimSun" panose="02010600030101010101" pitchFamily="2" charset="-122"/>
              </a:rPr>
              <a:t>Better at showing different types of dependencies</a:t>
            </a:r>
          </a:p>
          <a:p>
            <a:pPr marL="0" indent="0">
              <a:buNone/>
            </a:pPr>
            <a:endParaRPr lang="en-US" altLang="en-US" dirty="0">
              <a:ea typeface="SimSun" panose="02010600030101010101" pitchFamily="2" charset="-122"/>
            </a:endParaRPr>
          </a:p>
          <a:p>
            <a:endParaRPr lang="en-US" dirty="0"/>
          </a:p>
        </p:txBody>
      </p:sp>
      <p:pic>
        <p:nvPicPr>
          <p:cNvPr id="6" name="Picture 5"/>
          <p:cNvPicPr>
            <a:picLocks noChangeAspect="1"/>
          </p:cNvPicPr>
          <p:nvPr/>
        </p:nvPicPr>
        <p:blipFill>
          <a:blip r:embed="rId3"/>
          <a:stretch>
            <a:fillRect/>
          </a:stretch>
        </p:blipFill>
        <p:spPr>
          <a:xfrm>
            <a:off x="2832847" y="4523143"/>
            <a:ext cx="6967163" cy="3733232"/>
          </a:xfrm>
          <a:prstGeom prst="rect">
            <a:avLst/>
          </a:prstGeom>
        </p:spPr>
      </p:pic>
    </p:spTree>
    <p:extLst>
      <p:ext uri="{BB962C8B-B14F-4D97-AF65-F5344CB8AC3E}">
        <p14:creationId xmlns:p14="http://schemas.microsoft.com/office/powerpoint/2010/main" val="301444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EAFDA-EF17-184B-85F7-B50F762AEC68}"/>
              </a:ext>
            </a:extLst>
          </p:cNvPr>
          <p:cNvSpPr>
            <a:spLocks noGrp="1"/>
          </p:cNvSpPr>
          <p:nvPr>
            <p:ph type="title"/>
          </p:nvPr>
        </p:nvSpPr>
        <p:spPr/>
        <p:txBody>
          <a:bodyPr/>
          <a:lstStyle/>
          <a:p>
            <a:r>
              <a:rPr lang="en-GB" dirty="0"/>
              <a:t>Network Diagram Practice</a:t>
            </a:r>
            <a:endParaRPr lang="en-US" dirty="0"/>
          </a:p>
        </p:txBody>
      </p:sp>
      <p:graphicFrame>
        <p:nvGraphicFramePr>
          <p:cNvPr id="4" name="Content Placeholder 3">
            <a:extLst>
              <a:ext uri="{FF2B5EF4-FFF2-40B4-BE49-F238E27FC236}">
                <a16:creationId xmlns:a16="http://schemas.microsoft.com/office/drawing/2014/main" id="{C065EE35-D3A3-C549-92F3-87BADC9F70C0}"/>
              </a:ext>
            </a:extLst>
          </p:cNvPr>
          <p:cNvGraphicFramePr>
            <a:graphicFrameLocks noGrp="1"/>
          </p:cNvGraphicFramePr>
          <p:nvPr>
            <p:ph idx="1"/>
            <p:extLst>
              <p:ext uri="{D42A27DB-BD31-4B8C-83A1-F6EECF244321}">
                <p14:modId xmlns:p14="http://schemas.microsoft.com/office/powerpoint/2010/main" val="2163957249"/>
              </p:ext>
            </p:extLst>
          </p:nvPr>
        </p:nvGraphicFramePr>
        <p:xfrm>
          <a:off x="565397" y="2950464"/>
          <a:ext cx="11979276" cy="4242816"/>
        </p:xfrm>
        <a:graphic>
          <a:graphicData uri="http://schemas.openxmlformats.org/drawingml/2006/table">
            <a:tbl>
              <a:tblPr firstRow="1" bandRow="1">
                <a:tableStyleId>{5940675A-B579-460E-94D1-54222C63F5DA}</a:tableStyleId>
              </a:tblPr>
              <a:tblGrid>
                <a:gridCol w="1892053">
                  <a:extLst>
                    <a:ext uri="{9D8B030D-6E8A-4147-A177-3AD203B41FA5}">
                      <a16:colId xmlns:a16="http://schemas.microsoft.com/office/drawing/2014/main" val="98027680"/>
                    </a:ext>
                  </a:extLst>
                </a:gridCol>
                <a:gridCol w="4097585">
                  <a:extLst>
                    <a:ext uri="{9D8B030D-6E8A-4147-A177-3AD203B41FA5}">
                      <a16:colId xmlns:a16="http://schemas.microsoft.com/office/drawing/2014/main" val="3447796498"/>
                    </a:ext>
                  </a:extLst>
                </a:gridCol>
                <a:gridCol w="2994819">
                  <a:extLst>
                    <a:ext uri="{9D8B030D-6E8A-4147-A177-3AD203B41FA5}">
                      <a16:colId xmlns:a16="http://schemas.microsoft.com/office/drawing/2014/main" val="1256928255"/>
                    </a:ext>
                  </a:extLst>
                </a:gridCol>
                <a:gridCol w="2994819">
                  <a:extLst>
                    <a:ext uri="{9D8B030D-6E8A-4147-A177-3AD203B41FA5}">
                      <a16:colId xmlns:a16="http://schemas.microsoft.com/office/drawing/2014/main" val="1229178296"/>
                    </a:ext>
                  </a:extLst>
                </a:gridCol>
              </a:tblGrid>
              <a:tr h="370840">
                <a:tc>
                  <a:txBody>
                    <a:bodyPr/>
                    <a:lstStyle/>
                    <a:p>
                      <a:r>
                        <a:rPr lang="en-US" dirty="0">
                          <a:solidFill>
                            <a:schemeClr val="bg1"/>
                          </a:solidFill>
                        </a:rPr>
                        <a:t>Task ID</a:t>
                      </a:r>
                    </a:p>
                  </a:txBody>
                  <a:tcPr/>
                </a:tc>
                <a:tc>
                  <a:txBody>
                    <a:bodyPr/>
                    <a:lstStyle/>
                    <a:p>
                      <a:r>
                        <a:rPr lang="en-US" dirty="0">
                          <a:solidFill>
                            <a:schemeClr val="bg1"/>
                          </a:solidFill>
                        </a:rPr>
                        <a:t>Task Description</a:t>
                      </a:r>
                    </a:p>
                  </a:txBody>
                  <a:tcPr/>
                </a:tc>
                <a:tc>
                  <a:txBody>
                    <a:bodyPr/>
                    <a:lstStyle/>
                    <a:p>
                      <a:r>
                        <a:rPr lang="en-US" dirty="0">
                          <a:solidFill>
                            <a:schemeClr val="bg1"/>
                          </a:solidFill>
                        </a:rPr>
                        <a:t>Dependencies</a:t>
                      </a:r>
                    </a:p>
                  </a:txBody>
                  <a:tcPr/>
                </a:tc>
                <a:tc>
                  <a:txBody>
                    <a:bodyPr/>
                    <a:lstStyle/>
                    <a:p>
                      <a:r>
                        <a:rPr lang="en-US" dirty="0">
                          <a:solidFill>
                            <a:schemeClr val="bg1"/>
                          </a:solidFill>
                        </a:rPr>
                        <a:t>Duration (Days)</a:t>
                      </a:r>
                    </a:p>
                  </a:txBody>
                  <a:tcPr/>
                </a:tc>
                <a:extLst>
                  <a:ext uri="{0D108BD9-81ED-4DB2-BD59-A6C34878D82A}">
                    <a16:rowId xmlns:a16="http://schemas.microsoft.com/office/drawing/2014/main" val="1143878353"/>
                  </a:ext>
                </a:extLst>
              </a:tr>
              <a:tr h="370840">
                <a:tc>
                  <a:txBody>
                    <a:bodyPr/>
                    <a:lstStyle/>
                    <a:p>
                      <a:r>
                        <a:rPr lang="en-US" dirty="0">
                          <a:solidFill>
                            <a:schemeClr val="bg1"/>
                          </a:solidFill>
                        </a:rPr>
                        <a:t>A</a:t>
                      </a:r>
                    </a:p>
                  </a:txBody>
                  <a:tcPr/>
                </a:tc>
                <a:tc>
                  <a:txBody>
                    <a:bodyPr/>
                    <a:lstStyle/>
                    <a:p>
                      <a:r>
                        <a:rPr lang="en-US" dirty="0">
                          <a:solidFill>
                            <a:schemeClr val="bg1"/>
                          </a:solidFill>
                        </a:rPr>
                        <a:t>Establish project</a:t>
                      </a:r>
                    </a:p>
                  </a:txBody>
                  <a:tcPr/>
                </a:tc>
                <a:tc>
                  <a:txBody>
                    <a:bodyPr/>
                    <a:lstStyle/>
                    <a:p>
                      <a:endParaRPr lang="en-US" dirty="0">
                        <a:solidFill>
                          <a:schemeClr val="bg1"/>
                        </a:solidFill>
                      </a:endParaRPr>
                    </a:p>
                  </a:txBody>
                  <a:tcPr/>
                </a:tc>
                <a:tc>
                  <a:txBody>
                    <a:bodyPr/>
                    <a:lstStyle/>
                    <a:p>
                      <a:r>
                        <a:rPr lang="en-US" dirty="0">
                          <a:solidFill>
                            <a:schemeClr val="bg1"/>
                          </a:solidFill>
                        </a:rPr>
                        <a:t>5</a:t>
                      </a:r>
                    </a:p>
                  </a:txBody>
                  <a:tcPr/>
                </a:tc>
                <a:extLst>
                  <a:ext uri="{0D108BD9-81ED-4DB2-BD59-A6C34878D82A}">
                    <a16:rowId xmlns:a16="http://schemas.microsoft.com/office/drawing/2014/main" val="1347987082"/>
                  </a:ext>
                </a:extLst>
              </a:tr>
              <a:tr h="370840">
                <a:tc>
                  <a:txBody>
                    <a:bodyPr/>
                    <a:lstStyle/>
                    <a:p>
                      <a:r>
                        <a:rPr lang="en-US" dirty="0">
                          <a:solidFill>
                            <a:schemeClr val="bg1"/>
                          </a:solidFill>
                        </a:rPr>
                        <a:t>B</a:t>
                      </a:r>
                    </a:p>
                  </a:txBody>
                  <a:tcPr/>
                </a:tc>
                <a:tc>
                  <a:txBody>
                    <a:bodyPr/>
                    <a:lstStyle/>
                    <a:p>
                      <a:r>
                        <a:rPr lang="en-US" dirty="0">
                          <a:solidFill>
                            <a:schemeClr val="bg1"/>
                          </a:solidFill>
                        </a:rPr>
                        <a:t>Customer requirements </a:t>
                      </a:r>
                    </a:p>
                  </a:txBody>
                  <a:tcPr/>
                </a:tc>
                <a:tc>
                  <a:txBody>
                    <a:bodyPr/>
                    <a:lstStyle/>
                    <a:p>
                      <a:r>
                        <a:rPr lang="en-US" dirty="0">
                          <a:solidFill>
                            <a:schemeClr val="bg1"/>
                          </a:solidFill>
                        </a:rPr>
                        <a:t>A</a:t>
                      </a:r>
                    </a:p>
                  </a:txBody>
                  <a:tcPr/>
                </a:tc>
                <a:tc>
                  <a:txBody>
                    <a:bodyPr/>
                    <a:lstStyle/>
                    <a:p>
                      <a:r>
                        <a:rPr lang="en-US" dirty="0">
                          <a:solidFill>
                            <a:schemeClr val="bg1"/>
                          </a:solidFill>
                        </a:rPr>
                        <a:t>15</a:t>
                      </a:r>
                    </a:p>
                  </a:txBody>
                  <a:tcPr/>
                </a:tc>
                <a:extLst>
                  <a:ext uri="{0D108BD9-81ED-4DB2-BD59-A6C34878D82A}">
                    <a16:rowId xmlns:a16="http://schemas.microsoft.com/office/drawing/2014/main" val="2782996235"/>
                  </a:ext>
                </a:extLst>
              </a:tr>
              <a:tr h="370840">
                <a:tc>
                  <a:txBody>
                    <a:bodyPr/>
                    <a:lstStyle/>
                    <a:p>
                      <a:r>
                        <a:rPr lang="en-US" dirty="0">
                          <a:solidFill>
                            <a:schemeClr val="bg1"/>
                          </a:solidFill>
                        </a:rPr>
                        <a:t>C</a:t>
                      </a:r>
                    </a:p>
                  </a:txBody>
                  <a:tcPr/>
                </a:tc>
                <a:tc>
                  <a:txBody>
                    <a:bodyPr/>
                    <a:lstStyle/>
                    <a:p>
                      <a:r>
                        <a:rPr lang="en-US" dirty="0">
                          <a:solidFill>
                            <a:schemeClr val="bg1"/>
                          </a:solidFill>
                        </a:rPr>
                        <a:t>Produce software specifications</a:t>
                      </a:r>
                    </a:p>
                  </a:txBody>
                  <a:tcPr/>
                </a:tc>
                <a:tc>
                  <a:txBody>
                    <a:bodyPr/>
                    <a:lstStyle/>
                    <a:p>
                      <a:r>
                        <a:rPr lang="en-US" dirty="0">
                          <a:solidFill>
                            <a:schemeClr val="bg1"/>
                          </a:solidFill>
                        </a:rPr>
                        <a:t>A</a:t>
                      </a:r>
                    </a:p>
                  </a:txBody>
                  <a:tcPr/>
                </a:tc>
                <a:tc>
                  <a:txBody>
                    <a:bodyPr/>
                    <a:lstStyle/>
                    <a:p>
                      <a:r>
                        <a:rPr lang="en-US" dirty="0">
                          <a:solidFill>
                            <a:schemeClr val="bg1"/>
                          </a:solidFill>
                        </a:rPr>
                        <a:t>5</a:t>
                      </a:r>
                    </a:p>
                  </a:txBody>
                  <a:tcPr/>
                </a:tc>
                <a:extLst>
                  <a:ext uri="{0D108BD9-81ED-4DB2-BD59-A6C34878D82A}">
                    <a16:rowId xmlns:a16="http://schemas.microsoft.com/office/drawing/2014/main" val="3265334534"/>
                  </a:ext>
                </a:extLst>
              </a:tr>
              <a:tr h="370840">
                <a:tc>
                  <a:txBody>
                    <a:bodyPr/>
                    <a:lstStyle/>
                    <a:p>
                      <a:r>
                        <a:rPr lang="en-US" dirty="0">
                          <a:solidFill>
                            <a:schemeClr val="bg1"/>
                          </a:solidFill>
                        </a:rPr>
                        <a:t>D</a:t>
                      </a:r>
                    </a:p>
                  </a:txBody>
                  <a:tcPr/>
                </a:tc>
                <a:tc>
                  <a:txBody>
                    <a:bodyPr/>
                    <a:lstStyle/>
                    <a:p>
                      <a:r>
                        <a:rPr lang="en-US" dirty="0">
                          <a:solidFill>
                            <a:schemeClr val="bg1"/>
                          </a:solidFill>
                        </a:rPr>
                        <a:t>Write test plan</a:t>
                      </a:r>
                    </a:p>
                  </a:txBody>
                  <a:tcPr/>
                </a:tc>
                <a:tc>
                  <a:txBody>
                    <a:bodyPr/>
                    <a:lstStyle/>
                    <a:p>
                      <a:r>
                        <a:rPr lang="en-US" dirty="0">
                          <a:solidFill>
                            <a:schemeClr val="bg1"/>
                          </a:solidFill>
                        </a:rPr>
                        <a:t>A</a:t>
                      </a:r>
                    </a:p>
                  </a:txBody>
                  <a:tcPr/>
                </a:tc>
                <a:tc>
                  <a:txBody>
                    <a:bodyPr/>
                    <a:lstStyle/>
                    <a:p>
                      <a:r>
                        <a:rPr lang="en-US" dirty="0">
                          <a:solidFill>
                            <a:schemeClr val="bg1"/>
                          </a:solidFill>
                        </a:rPr>
                        <a:t>15</a:t>
                      </a:r>
                    </a:p>
                  </a:txBody>
                  <a:tcPr/>
                </a:tc>
                <a:extLst>
                  <a:ext uri="{0D108BD9-81ED-4DB2-BD59-A6C34878D82A}">
                    <a16:rowId xmlns:a16="http://schemas.microsoft.com/office/drawing/2014/main" val="481914367"/>
                  </a:ext>
                </a:extLst>
              </a:tr>
              <a:tr h="370840">
                <a:tc>
                  <a:txBody>
                    <a:bodyPr/>
                    <a:lstStyle/>
                    <a:p>
                      <a:r>
                        <a:rPr lang="en-US" dirty="0">
                          <a:solidFill>
                            <a:schemeClr val="bg1"/>
                          </a:solidFill>
                        </a:rPr>
                        <a:t>E</a:t>
                      </a:r>
                    </a:p>
                  </a:txBody>
                  <a:tcPr/>
                </a:tc>
                <a:tc>
                  <a:txBody>
                    <a:bodyPr/>
                    <a:lstStyle/>
                    <a:p>
                      <a:r>
                        <a:rPr lang="en-US" dirty="0">
                          <a:solidFill>
                            <a:schemeClr val="bg1"/>
                          </a:solidFill>
                        </a:rPr>
                        <a:t>Write code</a:t>
                      </a:r>
                    </a:p>
                  </a:txBody>
                  <a:tcPr/>
                </a:tc>
                <a:tc>
                  <a:txBody>
                    <a:bodyPr/>
                    <a:lstStyle/>
                    <a:p>
                      <a:r>
                        <a:rPr lang="en-US" dirty="0">
                          <a:solidFill>
                            <a:schemeClr val="bg1"/>
                          </a:solidFill>
                        </a:rPr>
                        <a:t>C, D</a:t>
                      </a:r>
                    </a:p>
                  </a:txBody>
                  <a:tcPr/>
                </a:tc>
                <a:tc>
                  <a:txBody>
                    <a:bodyPr/>
                    <a:lstStyle/>
                    <a:p>
                      <a:r>
                        <a:rPr lang="en-US" dirty="0">
                          <a:solidFill>
                            <a:schemeClr val="bg1"/>
                          </a:solidFill>
                        </a:rPr>
                        <a:t>15</a:t>
                      </a:r>
                    </a:p>
                  </a:txBody>
                  <a:tcPr/>
                </a:tc>
                <a:extLst>
                  <a:ext uri="{0D108BD9-81ED-4DB2-BD59-A6C34878D82A}">
                    <a16:rowId xmlns:a16="http://schemas.microsoft.com/office/drawing/2014/main" val="48779060"/>
                  </a:ext>
                </a:extLst>
              </a:tr>
              <a:tr h="370840">
                <a:tc>
                  <a:txBody>
                    <a:bodyPr/>
                    <a:lstStyle/>
                    <a:p>
                      <a:r>
                        <a:rPr lang="en-US" dirty="0">
                          <a:solidFill>
                            <a:schemeClr val="bg1"/>
                          </a:solidFill>
                        </a:rPr>
                        <a:t>F</a:t>
                      </a:r>
                    </a:p>
                  </a:txBody>
                  <a:tcPr/>
                </a:tc>
                <a:tc>
                  <a:txBody>
                    <a:bodyPr/>
                    <a:lstStyle/>
                    <a:p>
                      <a:r>
                        <a:rPr lang="en-US" dirty="0">
                          <a:solidFill>
                            <a:schemeClr val="bg1"/>
                          </a:solidFill>
                        </a:rPr>
                        <a:t>Developers testing</a:t>
                      </a:r>
                    </a:p>
                  </a:txBody>
                  <a:tcPr/>
                </a:tc>
                <a:tc>
                  <a:txBody>
                    <a:bodyPr/>
                    <a:lstStyle/>
                    <a:p>
                      <a:r>
                        <a:rPr lang="en-US" dirty="0">
                          <a:solidFill>
                            <a:schemeClr val="bg1"/>
                          </a:solidFill>
                        </a:rPr>
                        <a:t>B, E</a:t>
                      </a:r>
                    </a:p>
                  </a:txBody>
                  <a:tcPr/>
                </a:tc>
                <a:tc>
                  <a:txBody>
                    <a:bodyPr/>
                    <a:lstStyle/>
                    <a:p>
                      <a:r>
                        <a:rPr lang="en-US" dirty="0">
                          <a:solidFill>
                            <a:schemeClr val="bg1"/>
                          </a:solidFill>
                        </a:rPr>
                        <a:t>5</a:t>
                      </a:r>
                    </a:p>
                  </a:txBody>
                  <a:tcPr/>
                </a:tc>
                <a:extLst>
                  <a:ext uri="{0D108BD9-81ED-4DB2-BD59-A6C34878D82A}">
                    <a16:rowId xmlns:a16="http://schemas.microsoft.com/office/drawing/2014/main" val="2671676539"/>
                  </a:ext>
                </a:extLst>
              </a:tr>
              <a:tr h="370840">
                <a:tc>
                  <a:txBody>
                    <a:bodyPr/>
                    <a:lstStyle/>
                    <a:p>
                      <a:r>
                        <a:rPr lang="en-US" dirty="0">
                          <a:solidFill>
                            <a:schemeClr val="bg1"/>
                          </a:solidFill>
                        </a:rPr>
                        <a:t>G</a:t>
                      </a:r>
                    </a:p>
                  </a:txBody>
                  <a:tcPr/>
                </a:tc>
                <a:tc>
                  <a:txBody>
                    <a:bodyPr/>
                    <a:lstStyle/>
                    <a:p>
                      <a:r>
                        <a:rPr lang="en-US" dirty="0">
                          <a:solidFill>
                            <a:schemeClr val="bg1"/>
                          </a:solidFill>
                        </a:rPr>
                        <a:t>Installation </a:t>
                      </a:r>
                    </a:p>
                  </a:txBody>
                  <a:tcPr/>
                </a:tc>
                <a:tc>
                  <a:txBody>
                    <a:bodyPr/>
                    <a:lstStyle/>
                    <a:p>
                      <a:r>
                        <a:rPr lang="en-US" dirty="0">
                          <a:solidFill>
                            <a:schemeClr val="bg1"/>
                          </a:solidFill>
                        </a:rPr>
                        <a:t>F</a:t>
                      </a:r>
                    </a:p>
                  </a:txBody>
                  <a:tcPr/>
                </a:tc>
                <a:tc>
                  <a:txBody>
                    <a:bodyPr/>
                    <a:lstStyle/>
                    <a:p>
                      <a:r>
                        <a:rPr lang="en-US" dirty="0">
                          <a:solidFill>
                            <a:schemeClr val="bg1"/>
                          </a:solidFill>
                        </a:rPr>
                        <a:t>5</a:t>
                      </a:r>
                    </a:p>
                  </a:txBody>
                  <a:tcPr/>
                </a:tc>
                <a:extLst>
                  <a:ext uri="{0D108BD9-81ED-4DB2-BD59-A6C34878D82A}">
                    <a16:rowId xmlns:a16="http://schemas.microsoft.com/office/drawing/2014/main" val="1406876384"/>
                  </a:ext>
                </a:extLst>
              </a:tr>
            </a:tbl>
          </a:graphicData>
        </a:graphic>
      </p:graphicFrame>
    </p:spTree>
    <p:extLst>
      <p:ext uri="{BB962C8B-B14F-4D97-AF65-F5344CB8AC3E}">
        <p14:creationId xmlns:p14="http://schemas.microsoft.com/office/powerpoint/2010/main" val="463496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Practice</a:t>
            </a:r>
            <a:endParaRPr lang="en-US" dirty="0"/>
          </a:p>
        </p:txBody>
      </p:sp>
      <p:pic>
        <p:nvPicPr>
          <p:cNvPr id="4" name="Content Placeholder 3"/>
          <p:cNvPicPr>
            <a:picLocks noGrp="1" noChangeAspect="1"/>
          </p:cNvPicPr>
          <p:nvPr>
            <p:ph idx="1"/>
          </p:nvPr>
        </p:nvPicPr>
        <p:blipFill>
          <a:blip r:embed="rId3"/>
          <a:stretch>
            <a:fillRect/>
          </a:stretch>
        </p:blipFill>
        <p:spPr>
          <a:xfrm>
            <a:off x="1735137" y="3382963"/>
            <a:ext cx="9639300" cy="3705225"/>
          </a:xfrm>
          <a:prstGeom prst="rect">
            <a:avLst/>
          </a:prstGeom>
        </p:spPr>
      </p:pic>
      <p:pic>
        <p:nvPicPr>
          <p:cNvPr id="5" name="Picture 4"/>
          <p:cNvPicPr>
            <a:picLocks noChangeAspect="1"/>
          </p:cNvPicPr>
          <p:nvPr/>
        </p:nvPicPr>
        <p:blipFill>
          <a:blip r:embed="rId4"/>
          <a:stretch>
            <a:fillRect/>
          </a:stretch>
        </p:blipFill>
        <p:spPr>
          <a:xfrm>
            <a:off x="564445" y="2318980"/>
            <a:ext cx="11782425" cy="5210175"/>
          </a:xfrm>
          <a:prstGeom prst="rect">
            <a:avLst/>
          </a:prstGeom>
        </p:spPr>
      </p:pic>
      <p:sp>
        <p:nvSpPr>
          <p:cNvPr id="6" name="TextBox 5"/>
          <p:cNvSpPr txBox="1"/>
          <p:nvPr/>
        </p:nvSpPr>
        <p:spPr>
          <a:xfrm>
            <a:off x="887972" y="7890561"/>
            <a:ext cx="5355953" cy="523220"/>
          </a:xfrm>
          <a:prstGeom prst="rect">
            <a:avLst/>
          </a:prstGeom>
          <a:noFill/>
        </p:spPr>
        <p:txBody>
          <a:bodyPr wrap="none" rtlCol="0">
            <a:spAutoFit/>
          </a:bodyPr>
          <a:lstStyle/>
          <a:p>
            <a:r>
              <a:rPr lang="en-GB" dirty="0">
                <a:solidFill>
                  <a:schemeClr val="bg1"/>
                </a:solidFill>
              </a:rPr>
              <a:t>What is the project duration ? </a:t>
            </a:r>
            <a:endParaRPr lang="en-US" dirty="0">
              <a:solidFill>
                <a:schemeClr val="bg1"/>
              </a:solidFill>
            </a:endParaRPr>
          </a:p>
        </p:txBody>
      </p:sp>
      <p:sp>
        <p:nvSpPr>
          <p:cNvPr id="3" name="TextBox 2">
            <a:extLst>
              <a:ext uri="{FF2B5EF4-FFF2-40B4-BE49-F238E27FC236}">
                <a16:creationId xmlns:a16="http://schemas.microsoft.com/office/drawing/2014/main" id="{02C812FE-194B-484A-B863-064BB124BA59}"/>
              </a:ext>
            </a:extLst>
          </p:cNvPr>
          <p:cNvSpPr txBox="1"/>
          <p:nvPr/>
        </p:nvSpPr>
        <p:spPr>
          <a:xfrm>
            <a:off x="8215313" y="7529155"/>
            <a:ext cx="2502608" cy="523220"/>
          </a:xfrm>
          <a:prstGeom prst="rect">
            <a:avLst/>
          </a:prstGeom>
          <a:noFill/>
        </p:spPr>
        <p:txBody>
          <a:bodyPr wrap="none" rtlCol="0">
            <a:spAutoFit/>
          </a:bodyPr>
          <a:lstStyle/>
          <a:p>
            <a:r>
              <a:rPr lang="en-US" dirty="0">
                <a:solidFill>
                  <a:srgbClr val="C00000"/>
                </a:solidFill>
              </a:rPr>
              <a:t>45 Days, Why</a:t>
            </a:r>
          </a:p>
        </p:txBody>
      </p:sp>
    </p:spTree>
    <p:extLst>
      <p:ext uri="{BB962C8B-B14F-4D97-AF65-F5344CB8AC3E}">
        <p14:creationId xmlns:p14="http://schemas.microsoft.com/office/powerpoint/2010/main" val="79506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Critical path Method</a:t>
            </a:r>
            <a:endParaRPr lang="en-US" dirty="0"/>
          </a:p>
        </p:txBody>
      </p:sp>
      <p:sp>
        <p:nvSpPr>
          <p:cNvPr id="3" name="Content Placeholder 2"/>
          <p:cNvSpPr>
            <a:spLocks noGrp="1"/>
          </p:cNvSpPr>
          <p:nvPr>
            <p:ph idx="1"/>
          </p:nvPr>
        </p:nvSpPr>
        <p:spPr/>
        <p:txBody>
          <a:bodyPr/>
          <a:lstStyle/>
          <a:p>
            <a:r>
              <a:rPr lang="en-US" altLang="en-US" sz="3600" dirty="0">
                <a:ea typeface="SimSun" panose="02010600030101010101" pitchFamily="2" charset="-122"/>
              </a:rPr>
              <a:t>CPM is a project network analysis technique used to predict total project duration</a:t>
            </a:r>
          </a:p>
          <a:p>
            <a:r>
              <a:rPr lang="en-US" altLang="en-US" sz="3600" dirty="0">
                <a:ea typeface="SimSun" panose="02010600030101010101" pitchFamily="2" charset="-122"/>
              </a:rPr>
              <a:t>A critical path for a project is the series of activities that determines the </a:t>
            </a:r>
            <a:r>
              <a:rPr lang="en-US" altLang="en-US" sz="3600" i="1" dirty="0">
                <a:ea typeface="SimSun" panose="02010600030101010101" pitchFamily="2" charset="-122"/>
              </a:rPr>
              <a:t>earliest time</a:t>
            </a:r>
            <a:r>
              <a:rPr lang="en-US" altLang="en-US" sz="3600" dirty="0">
                <a:ea typeface="SimSun" panose="02010600030101010101" pitchFamily="2" charset="-122"/>
              </a:rPr>
              <a:t> by which the project can be completed</a:t>
            </a:r>
          </a:p>
          <a:p>
            <a:r>
              <a:rPr lang="en-US" altLang="en-US" sz="3600" dirty="0">
                <a:ea typeface="SimSun" panose="02010600030101010101" pitchFamily="2" charset="-122"/>
              </a:rPr>
              <a:t>The critical path is the </a:t>
            </a:r>
            <a:r>
              <a:rPr lang="en-US" altLang="en-US" sz="3600" i="1" dirty="0">
                <a:ea typeface="SimSun" panose="02010600030101010101" pitchFamily="2" charset="-122"/>
              </a:rPr>
              <a:t>longest path</a:t>
            </a:r>
            <a:r>
              <a:rPr lang="en-US" altLang="en-US" sz="3600" dirty="0">
                <a:ea typeface="SimSun" panose="02010600030101010101" pitchFamily="2" charset="-122"/>
              </a:rPr>
              <a:t> through the network diagram and has the least amount of slack or float</a:t>
            </a:r>
          </a:p>
          <a:p>
            <a:pPr lvl="1"/>
            <a:r>
              <a:rPr lang="en-US" altLang="en-US" sz="2800" dirty="0">
                <a:ea typeface="SimSun" panose="02010600030101010101" pitchFamily="2" charset="-122"/>
              </a:rPr>
              <a:t>the terms slack and float describe the length of time that an activity can be delayed without delaying the finish date of a subsequent activity, or the finish date of the entire project.</a:t>
            </a:r>
          </a:p>
          <a:p>
            <a:endParaRPr lang="en-US" dirty="0"/>
          </a:p>
        </p:txBody>
      </p:sp>
    </p:spTree>
    <p:extLst>
      <p:ext uri="{BB962C8B-B14F-4D97-AF65-F5344CB8AC3E}">
        <p14:creationId xmlns:p14="http://schemas.microsoft.com/office/powerpoint/2010/main" val="50283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Finding Critical Path </a:t>
            </a:r>
            <a:endParaRPr lang="en-US" dirty="0"/>
          </a:p>
        </p:txBody>
      </p:sp>
      <p:sp>
        <p:nvSpPr>
          <p:cNvPr id="3" name="Content Placeholder 2"/>
          <p:cNvSpPr>
            <a:spLocks noGrp="1"/>
          </p:cNvSpPr>
          <p:nvPr>
            <p:ph idx="1"/>
          </p:nvPr>
        </p:nvSpPr>
        <p:spPr/>
        <p:txBody>
          <a:bodyPr/>
          <a:lstStyle/>
          <a:p>
            <a:r>
              <a:rPr lang="en-US" altLang="en-US" dirty="0">
                <a:ea typeface="SimSun" panose="02010600030101010101" pitchFamily="2" charset="-122"/>
              </a:rPr>
              <a:t>First develop a good project network diagram</a:t>
            </a:r>
          </a:p>
          <a:p>
            <a:endParaRPr lang="en-US" altLang="en-US" dirty="0">
              <a:ea typeface="SimSun" panose="02010600030101010101" pitchFamily="2" charset="-122"/>
            </a:endParaRPr>
          </a:p>
          <a:p>
            <a:r>
              <a:rPr lang="en-US" altLang="en-US" dirty="0">
                <a:ea typeface="SimSun" panose="02010600030101010101" pitchFamily="2" charset="-122"/>
              </a:rPr>
              <a:t>Add the durations for all activities on each path through the project network diagram</a:t>
            </a:r>
          </a:p>
          <a:p>
            <a:pPr marL="0" indent="0">
              <a:buNone/>
            </a:pPr>
            <a:endParaRPr lang="en-US" altLang="en-US" dirty="0">
              <a:ea typeface="SimSun" panose="02010600030101010101" pitchFamily="2" charset="-122"/>
            </a:endParaRPr>
          </a:p>
          <a:p>
            <a:r>
              <a:rPr lang="en-US" altLang="en-US" dirty="0">
                <a:ea typeface="SimSun" panose="02010600030101010101" pitchFamily="2" charset="-122"/>
              </a:rPr>
              <a:t>The longest path is the critical path</a:t>
            </a:r>
          </a:p>
          <a:p>
            <a:endParaRPr lang="en-US" dirty="0"/>
          </a:p>
        </p:txBody>
      </p:sp>
    </p:spTree>
    <p:extLst>
      <p:ext uri="{BB962C8B-B14F-4D97-AF65-F5344CB8AC3E}">
        <p14:creationId xmlns:p14="http://schemas.microsoft.com/office/powerpoint/2010/main" val="1316727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Finding a critical path</a:t>
            </a:r>
            <a:endParaRPr lang="en-US" dirty="0"/>
          </a:p>
        </p:txBody>
      </p:sp>
      <p:sp>
        <p:nvSpPr>
          <p:cNvPr id="3" name="Content Placeholder 2"/>
          <p:cNvSpPr>
            <a:spLocks noGrp="1"/>
          </p:cNvSpPr>
          <p:nvPr>
            <p:ph idx="1"/>
          </p:nvPr>
        </p:nvSpPr>
        <p:spPr>
          <a:xfrm>
            <a:off x="512286" y="1855664"/>
            <a:ext cx="11980227" cy="6042271"/>
          </a:xfrm>
        </p:spPr>
        <p:txBody>
          <a:bodyPr/>
          <a:lstStyle/>
          <a:p>
            <a:pPr>
              <a:spcBef>
                <a:spcPct val="50000"/>
              </a:spcBef>
              <a:buClrTx/>
              <a:buSzTx/>
              <a:buFontTx/>
              <a:buNone/>
            </a:pPr>
            <a:r>
              <a:rPr lang="en-US" altLang="en-US" sz="3200" dirty="0">
                <a:latin typeface="Times New Roman" panose="02020603050405020304" pitchFamily="18" charset="0"/>
              </a:rPr>
              <a:t>a. How many paths are on this network diagram?</a:t>
            </a:r>
          </a:p>
          <a:p>
            <a:pPr>
              <a:spcBef>
                <a:spcPct val="50000"/>
              </a:spcBef>
              <a:buClrTx/>
              <a:buSzTx/>
              <a:buFontTx/>
              <a:buNone/>
            </a:pPr>
            <a:r>
              <a:rPr lang="en-US" altLang="en-US" sz="3200" dirty="0">
                <a:latin typeface="Times New Roman" panose="02020603050405020304" pitchFamily="18" charset="0"/>
              </a:rPr>
              <a:t> b. How long is each path?</a:t>
            </a:r>
          </a:p>
          <a:p>
            <a:pPr>
              <a:spcBef>
                <a:spcPct val="50000"/>
              </a:spcBef>
              <a:buClrTx/>
              <a:buSzTx/>
              <a:buFontTx/>
              <a:buNone/>
            </a:pPr>
            <a:r>
              <a:rPr lang="en-US" altLang="en-US" sz="3200" dirty="0">
                <a:latin typeface="Times New Roman" panose="02020603050405020304" pitchFamily="18" charset="0"/>
              </a:rPr>
              <a:t> c. Which is the critical path?</a:t>
            </a:r>
          </a:p>
          <a:p>
            <a:pPr>
              <a:spcBef>
                <a:spcPct val="50000"/>
              </a:spcBef>
              <a:buClrTx/>
              <a:buSzTx/>
              <a:buFontTx/>
              <a:buNone/>
            </a:pPr>
            <a:r>
              <a:rPr lang="en-US" altLang="en-US" sz="3200" dirty="0">
                <a:latin typeface="Times New Roman" panose="02020603050405020304" pitchFamily="18" charset="0"/>
              </a:rPr>
              <a:t> d. What is the shortest amount of time needed to     complete this project?</a:t>
            </a:r>
          </a:p>
          <a:p>
            <a:endParaRPr lang="en-US" dirty="0"/>
          </a:p>
        </p:txBody>
      </p:sp>
      <p:pic>
        <p:nvPicPr>
          <p:cNvPr id="4" name="Picture 3"/>
          <p:cNvPicPr>
            <a:picLocks noChangeAspect="1"/>
          </p:cNvPicPr>
          <p:nvPr/>
        </p:nvPicPr>
        <p:blipFill>
          <a:blip r:embed="rId3"/>
          <a:stretch>
            <a:fillRect/>
          </a:stretch>
        </p:blipFill>
        <p:spPr>
          <a:xfrm>
            <a:off x="5425520" y="4976629"/>
            <a:ext cx="7579280" cy="3351549"/>
          </a:xfrm>
          <a:prstGeom prst="rect">
            <a:avLst/>
          </a:prstGeom>
        </p:spPr>
      </p:pic>
      <p:sp>
        <p:nvSpPr>
          <p:cNvPr id="5" name="TextBox 4">
            <a:extLst>
              <a:ext uri="{FF2B5EF4-FFF2-40B4-BE49-F238E27FC236}">
                <a16:creationId xmlns:a16="http://schemas.microsoft.com/office/drawing/2014/main" id="{A2A7FD89-E8AF-2349-BE74-0652FB449860}"/>
              </a:ext>
            </a:extLst>
          </p:cNvPr>
          <p:cNvSpPr txBox="1"/>
          <p:nvPr/>
        </p:nvSpPr>
        <p:spPr>
          <a:xfrm>
            <a:off x="68380" y="5744463"/>
            <a:ext cx="5304980" cy="3108543"/>
          </a:xfrm>
          <a:prstGeom prst="rect">
            <a:avLst/>
          </a:prstGeom>
          <a:noFill/>
        </p:spPr>
        <p:txBody>
          <a:bodyPr wrap="square" rtlCol="0">
            <a:spAutoFit/>
          </a:bodyPr>
          <a:lstStyle/>
          <a:p>
            <a:pPr marL="514350" indent="-514350">
              <a:buAutoNum type="alphaLcPeriod"/>
            </a:pPr>
            <a:r>
              <a:rPr lang="en-US" dirty="0">
                <a:solidFill>
                  <a:srgbClr val="C00000"/>
                </a:solidFill>
              </a:rPr>
              <a:t>3 paths</a:t>
            </a:r>
          </a:p>
          <a:p>
            <a:pPr marL="514350" indent="-514350">
              <a:buAutoNum type="alphaLcPeriod"/>
            </a:pPr>
            <a:r>
              <a:rPr lang="en-US" dirty="0">
                <a:solidFill>
                  <a:srgbClr val="C00000"/>
                </a:solidFill>
              </a:rPr>
              <a:t>Path 1: 5+15+5+5=30</a:t>
            </a:r>
          </a:p>
          <a:p>
            <a:r>
              <a:rPr lang="en-US" dirty="0">
                <a:solidFill>
                  <a:srgbClr val="C00000"/>
                </a:solidFill>
              </a:rPr>
              <a:t>     Path 2: 5+5+15+5+5=35</a:t>
            </a:r>
          </a:p>
          <a:p>
            <a:r>
              <a:rPr lang="en-US" dirty="0">
                <a:solidFill>
                  <a:srgbClr val="C00000"/>
                </a:solidFill>
              </a:rPr>
              <a:t>     Path 3: 5+15+15+5+5=45  </a:t>
            </a:r>
          </a:p>
          <a:p>
            <a:r>
              <a:rPr lang="en-US" dirty="0">
                <a:solidFill>
                  <a:srgbClr val="C00000"/>
                </a:solidFill>
              </a:rPr>
              <a:t>c. Critical path Path 3</a:t>
            </a:r>
          </a:p>
          <a:p>
            <a:r>
              <a:rPr lang="en-US" dirty="0">
                <a:solidFill>
                  <a:srgbClr val="C00000"/>
                </a:solidFill>
              </a:rPr>
              <a:t>d. 45 Days</a:t>
            </a:r>
          </a:p>
          <a:p>
            <a:endParaRPr lang="en-US" dirty="0"/>
          </a:p>
        </p:txBody>
      </p:sp>
      <p:sp>
        <p:nvSpPr>
          <p:cNvPr id="8" name="Freeform 7">
            <a:extLst>
              <a:ext uri="{FF2B5EF4-FFF2-40B4-BE49-F238E27FC236}">
                <a16:creationId xmlns:a16="http://schemas.microsoft.com/office/drawing/2014/main" id="{FF20DFC1-A14D-3342-AAAB-103FD767C5BF}"/>
              </a:ext>
            </a:extLst>
          </p:cNvPr>
          <p:cNvSpPr/>
          <p:nvPr/>
        </p:nvSpPr>
        <p:spPr bwMode="auto">
          <a:xfrm>
            <a:off x="6701086" y="7118171"/>
            <a:ext cx="5843587" cy="1257300"/>
          </a:xfrm>
          <a:custGeom>
            <a:avLst/>
            <a:gdLst>
              <a:gd name="connsiteX0" fmla="*/ 0 w 5843587"/>
              <a:gd name="connsiteY0" fmla="*/ 100013 h 1257300"/>
              <a:gd name="connsiteX1" fmla="*/ 42862 w 5843587"/>
              <a:gd name="connsiteY1" fmla="*/ 685800 h 1257300"/>
              <a:gd name="connsiteX2" fmla="*/ 57150 w 5843587"/>
              <a:gd name="connsiteY2" fmla="*/ 728663 h 1257300"/>
              <a:gd name="connsiteX3" fmla="*/ 85725 w 5843587"/>
              <a:gd name="connsiteY3" fmla="*/ 842963 h 1257300"/>
              <a:gd name="connsiteX4" fmla="*/ 128587 w 5843587"/>
              <a:gd name="connsiteY4" fmla="*/ 900113 h 1257300"/>
              <a:gd name="connsiteX5" fmla="*/ 157162 w 5843587"/>
              <a:gd name="connsiteY5" fmla="*/ 942975 h 1257300"/>
              <a:gd name="connsiteX6" fmla="*/ 200025 w 5843587"/>
              <a:gd name="connsiteY6" fmla="*/ 971550 h 1257300"/>
              <a:gd name="connsiteX7" fmla="*/ 242887 w 5843587"/>
              <a:gd name="connsiteY7" fmla="*/ 1014413 h 1257300"/>
              <a:gd name="connsiteX8" fmla="*/ 300037 w 5843587"/>
              <a:gd name="connsiteY8" fmla="*/ 1028700 h 1257300"/>
              <a:gd name="connsiteX9" fmla="*/ 385762 w 5843587"/>
              <a:gd name="connsiteY9" fmla="*/ 1057275 h 1257300"/>
              <a:gd name="connsiteX10" fmla="*/ 428625 w 5843587"/>
              <a:gd name="connsiteY10" fmla="*/ 1071563 h 1257300"/>
              <a:gd name="connsiteX11" fmla="*/ 485775 w 5843587"/>
              <a:gd name="connsiteY11" fmla="*/ 1085850 h 1257300"/>
              <a:gd name="connsiteX12" fmla="*/ 628650 w 5843587"/>
              <a:gd name="connsiteY12" fmla="*/ 1143000 h 1257300"/>
              <a:gd name="connsiteX13" fmla="*/ 685800 w 5843587"/>
              <a:gd name="connsiteY13" fmla="*/ 1157288 h 1257300"/>
              <a:gd name="connsiteX14" fmla="*/ 885825 w 5843587"/>
              <a:gd name="connsiteY14" fmla="*/ 1185863 h 1257300"/>
              <a:gd name="connsiteX15" fmla="*/ 942975 w 5843587"/>
              <a:gd name="connsiteY15" fmla="*/ 1200150 h 1257300"/>
              <a:gd name="connsiteX16" fmla="*/ 1143000 w 5843587"/>
              <a:gd name="connsiteY16" fmla="*/ 1228725 h 1257300"/>
              <a:gd name="connsiteX17" fmla="*/ 1243012 w 5843587"/>
              <a:gd name="connsiteY17" fmla="*/ 1243013 h 1257300"/>
              <a:gd name="connsiteX18" fmla="*/ 1443037 w 5843587"/>
              <a:gd name="connsiteY18" fmla="*/ 1257300 h 1257300"/>
              <a:gd name="connsiteX19" fmla="*/ 1843087 w 5843587"/>
              <a:gd name="connsiteY19" fmla="*/ 1243013 h 1257300"/>
              <a:gd name="connsiteX20" fmla="*/ 2000250 w 5843587"/>
              <a:gd name="connsiteY20" fmla="*/ 1228725 h 1257300"/>
              <a:gd name="connsiteX21" fmla="*/ 2614612 w 5843587"/>
              <a:gd name="connsiteY21" fmla="*/ 1200150 h 1257300"/>
              <a:gd name="connsiteX22" fmla="*/ 2671762 w 5843587"/>
              <a:gd name="connsiteY22" fmla="*/ 1171575 h 1257300"/>
              <a:gd name="connsiteX23" fmla="*/ 2728912 w 5843587"/>
              <a:gd name="connsiteY23" fmla="*/ 1157288 h 1257300"/>
              <a:gd name="connsiteX24" fmla="*/ 2814637 w 5843587"/>
              <a:gd name="connsiteY24" fmla="*/ 1128713 h 1257300"/>
              <a:gd name="connsiteX25" fmla="*/ 2857500 w 5843587"/>
              <a:gd name="connsiteY25" fmla="*/ 1114425 h 1257300"/>
              <a:gd name="connsiteX26" fmla="*/ 2971800 w 5843587"/>
              <a:gd name="connsiteY26" fmla="*/ 985838 h 1257300"/>
              <a:gd name="connsiteX27" fmla="*/ 3000375 w 5843587"/>
              <a:gd name="connsiteY27" fmla="*/ 900113 h 1257300"/>
              <a:gd name="connsiteX28" fmla="*/ 3014662 w 5843587"/>
              <a:gd name="connsiteY28" fmla="*/ 857250 h 1257300"/>
              <a:gd name="connsiteX29" fmla="*/ 3028950 w 5843587"/>
              <a:gd name="connsiteY29" fmla="*/ 357188 h 1257300"/>
              <a:gd name="connsiteX30" fmla="*/ 3043237 w 5843587"/>
              <a:gd name="connsiteY30" fmla="*/ 157163 h 1257300"/>
              <a:gd name="connsiteX31" fmla="*/ 3057525 w 5843587"/>
              <a:gd name="connsiteY31" fmla="*/ 100013 h 1257300"/>
              <a:gd name="connsiteX32" fmla="*/ 3100387 w 5843587"/>
              <a:gd name="connsiteY32" fmla="*/ 71438 h 1257300"/>
              <a:gd name="connsiteX33" fmla="*/ 3243262 w 5843587"/>
              <a:gd name="connsiteY33" fmla="*/ 42863 h 1257300"/>
              <a:gd name="connsiteX34" fmla="*/ 3629025 w 5843587"/>
              <a:gd name="connsiteY34" fmla="*/ 14288 h 1257300"/>
              <a:gd name="connsiteX35" fmla="*/ 3943350 w 5843587"/>
              <a:gd name="connsiteY35" fmla="*/ 0 h 1257300"/>
              <a:gd name="connsiteX36" fmla="*/ 4814887 w 5843587"/>
              <a:gd name="connsiteY36" fmla="*/ 14288 h 1257300"/>
              <a:gd name="connsiteX37" fmla="*/ 4914900 w 5843587"/>
              <a:gd name="connsiteY37" fmla="*/ 0 h 1257300"/>
              <a:gd name="connsiteX38" fmla="*/ 5614987 w 5843587"/>
              <a:gd name="connsiteY38" fmla="*/ 14288 h 1257300"/>
              <a:gd name="connsiteX39" fmla="*/ 5843587 w 5843587"/>
              <a:gd name="connsiteY39" fmla="*/ 14288 h 125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843587" h="1257300">
                <a:moveTo>
                  <a:pt x="0" y="100013"/>
                </a:moveTo>
                <a:cubicBezTo>
                  <a:pt x="666" y="111327"/>
                  <a:pt x="11841" y="530697"/>
                  <a:pt x="42862" y="685800"/>
                </a:cubicBezTo>
                <a:cubicBezTo>
                  <a:pt x="45816" y="700568"/>
                  <a:pt x="53497" y="714052"/>
                  <a:pt x="57150" y="728663"/>
                </a:cubicBezTo>
                <a:cubicBezTo>
                  <a:pt x="62377" y="749572"/>
                  <a:pt x="71208" y="817558"/>
                  <a:pt x="85725" y="842963"/>
                </a:cubicBezTo>
                <a:cubicBezTo>
                  <a:pt x="97539" y="863638"/>
                  <a:pt x="114746" y="880736"/>
                  <a:pt x="128587" y="900113"/>
                </a:cubicBezTo>
                <a:cubicBezTo>
                  <a:pt x="138568" y="914086"/>
                  <a:pt x="145020" y="930833"/>
                  <a:pt x="157162" y="942975"/>
                </a:cubicBezTo>
                <a:cubicBezTo>
                  <a:pt x="169304" y="955117"/>
                  <a:pt x="186833" y="960557"/>
                  <a:pt x="200025" y="971550"/>
                </a:cubicBezTo>
                <a:cubicBezTo>
                  <a:pt x="215547" y="984485"/>
                  <a:pt x="225344" y="1004388"/>
                  <a:pt x="242887" y="1014413"/>
                </a:cubicBezTo>
                <a:cubicBezTo>
                  <a:pt x="259936" y="1024155"/>
                  <a:pt x="281229" y="1023058"/>
                  <a:pt x="300037" y="1028700"/>
                </a:cubicBezTo>
                <a:cubicBezTo>
                  <a:pt x="328887" y="1037355"/>
                  <a:pt x="357187" y="1047750"/>
                  <a:pt x="385762" y="1057275"/>
                </a:cubicBezTo>
                <a:cubicBezTo>
                  <a:pt x="400050" y="1062038"/>
                  <a:pt x="414014" y="1067910"/>
                  <a:pt x="428625" y="1071563"/>
                </a:cubicBezTo>
                <a:cubicBezTo>
                  <a:pt x="447675" y="1076325"/>
                  <a:pt x="466967" y="1080208"/>
                  <a:pt x="485775" y="1085850"/>
                </a:cubicBezTo>
                <a:cubicBezTo>
                  <a:pt x="742801" y="1162957"/>
                  <a:pt x="437718" y="1071400"/>
                  <a:pt x="628650" y="1143000"/>
                </a:cubicBezTo>
                <a:cubicBezTo>
                  <a:pt x="647036" y="1149895"/>
                  <a:pt x="666545" y="1153437"/>
                  <a:pt x="685800" y="1157288"/>
                </a:cubicBezTo>
                <a:cubicBezTo>
                  <a:pt x="820669" y="1184262"/>
                  <a:pt x="727842" y="1159533"/>
                  <a:pt x="885825" y="1185863"/>
                </a:cubicBezTo>
                <a:cubicBezTo>
                  <a:pt x="905194" y="1189091"/>
                  <a:pt x="923606" y="1196922"/>
                  <a:pt x="942975" y="1200150"/>
                </a:cubicBezTo>
                <a:cubicBezTo>
                  <a:pt x="1009411" y="1211222"/>
                  <a:pt x="1076325" y="1219200"/>
                  <a:pt x="1143000" y="1228725"/>
                </a:cubicBezTo>
                <a:cubicBezTo>
                  <a:pt x="1176337" y="1233488"/>
                  <a:pt x="1209422" y="1240614"/>
                  <a:pt x="1243012" y="1243013"/>
                </a:cubicBezTo>
                <a:lnTo>
                  <a:pt x="1443037" y="1257300"/>
                </a:lnTo>
                <a:lnTo>
                  <a:pt x="1843087" y="1243013"/>
                </a:lnTo>
                <a:cubicBezTo>
                  <a:pt x="1895622" y="1240319"/>
                  <a:pt x="1947763" y="1232224"/>
                  <a:pt x="2000250" y="1228725"/>
                </a:cubicBezTo>
                <a:cubicBezTo>
                  <a:pt x="2169378" y="1217450"/>
                  <a:pt x="2454605" y="1206817"/>
                  <a:pt x="2614612" y="1200150"/>
                </a:cubicBezTo>
                <a:cubicBezTo>
                  <a:pt x="2633662" y="1190625"/>
                  <a:pt x="2651820" y="1179053"/>
                  <a:pt x="2671762" y="1171575"/>
                </a:cubicBezTo>
                <a:cubicBezTo>
                  <a:pt x="2690148" y="1164680"/>
                  <a:pt x="2710104" y="1162930"/>
                  <a:pt x="2728912" y="1157288"/>
                </a:cubicBezTo>
                <a:cubicBezTo>
                  <a:pt x="2757762" y="1148633"/>
                  <a:pt x="2786062" y="1138238"/>
                  <a:pt x="2814637" y="1128713"/>
                </a:cubicBezTo>
                <a:lnTo>
                  <a:pt x="2857500" y="1114425"/>
                </a:lnTo>
                <a:cubicBezTo>
                  <a:pt x="2955367" y="1016558"/>
                  <a:pt x="2920809" y="1062324"/>
                  <a:pt x="2971800" y="985838"/>
                </a:cubicBezTo>
                <a:lnTo>
                  <a:pt x="3000375" y="900113"/>
                </a:lnTo>
                <a:lnTo>
                  <a:pt x="3014662" y="857250"/>
                </a:lnTo>
                <a:cubicBezTo>
                  <a:pt x="3019425" y="690563"/>
                  <a:pt x="3022149" y="523805"/>
                  <a:pt x="3028950" y="357188"/>
                </a:cubicBezTo>
                <a:cubicBezTo>
                  <a:pt x="3031676" y="290399"/>
                  <a:pt x="3035855" y="223599"/>
                  <a:pt x="3043237" y="157163"/>
                </a:cubicBezTo>
                <a:cubicBezTo>
                  <a:pt x="3045405" y="137647"/>
                  <a:pt x="3046633" y="116351"/>
                  <a:pt x="3057525" y="100013"/>
                </a:cubicBezTo>
                <a:cubicBezTo>
                  <a:pt x="3067050" y="85726"/>
                  <a:pt x="3085029" y="79117"/>
                  <a:pt x="3100387" y="71438"/>
                </a:cubicBezTo>
                <a:cubicBezTo>
                  <a:pt x="3138101" y="52581"/>
                  <a:pt x="3211290" y="45684"/>
                  <a:pt x="3243262" y="42863"/>
                </a:cubicBezTo>
                <a:cubicBezTo>
                  <a:pt x="3371703" y="31530"/>
                  <a:pt x="3500218" y="20143"/>
                  <a:pt x="3629025" y="14288"/>
                </a:cubicBezTo>
                <a:lnTo>
                  <a:pt x="3943350" y="0"/>
                </a:lnTo>
                <a:lnTo>
                  <a:pt x="4814887" y="14288"/>
                </a:lnTo>
                <a:cubicBezTo>
                  <a:pt x="4848563" y="14288"/>
                  <a:pt x="4881224" y="0"/>
                  <a:pt x="4914900" y="0"/>
                </a:cubicBezTo>
                <a:cubicBezTo>
                  <a:pt x="5148311" y="0"/>
                  <a:pt x="5381604" y="10697"/>
                  <a:pt x="5614987" y="14288"/>
                </a:cubicBezTo>
                <a:cubicBezTo>
                  <a:pt x="5691178" y="15460"/>
                  <a:pt x="5767387" y="14288"/>
                  <a:pt x="5843587" y="14288"/>
                </a:cubicBezTo>
              </a:path>
            </a:pathLst>
          </a:cu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rgbClr val="C00000"/>
              </a:solidFill>
              <a:effectLst/>
              <a:latin typeface="Arial" charset="0"/>
            </a:endParaRPr>
          </a:p>
        </p:txBody>
      </p:sp>
    </p:spTree>
    <p:extLst>
      <p:ext uri="{BB962C8B-B14F-4D97-AF65-F5344CB8AC3E}">
        <p14:creationId xmlns:p14="http://schemas.microsoft.com/office/powerpoint/2010/main" val="374883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ERT Diagrams"/>
          <p:cNvSpPr txBox="1"/>
          <p:nvPr/>
        </p:nvSpPr>
        <p:spPr>
          <a:xfrm>
            <a:off x="1355392" y="1228198"/>
            <a:ext cx="2797241"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solidFill>
                  <a:schemeClr val="bg1"/>
                </a:solidFill>
              </a:rPr>
              <a:t>PERT Diagrams</a:t>
            </a:r>
          </a:p>
        </p:txBody>
      </p:sp>
      <p:sp>
        <p:nvSpPr>
          <p:cNvPr id="159" name="PERT node"/>
          <p:cNvSpPr txBox="1"/>
          <p:nvPr/>
        </p:nvSpPr>
        <p:spPr>
          <a:xfrm>
            <a:off x="1871768" y="2404473"/>
            <a:ext cx="10301437"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marL="342900" indent="-342900" algn="l" defTabSz="457200">
              <a:defRPr b="0">
                <a:latin typeface="Arial"/>
                <a:ea typeface="Arial"/>
                <a:cs typeface="Arial"/>
                <a:sym typeface="Arial"/>
              </a:defRPr>
            </a:lvl1pPr>
          </a:lstStyle>
          <a:p>
            <a:r>
              <a:rPr b="1" dirty="0">
                <a:solidFill>
                  <a:schemeClr val="bg1"/>
                </a:solidFill>
              </a:rPr>
              <a:t>PERT node</a:t>
            </a:r>
          </a:p>
        </p:txBody>
      </p:sp>
      <p:graphicFrame>
        <p:nvGraphicFramePr>
          <p:cNvPr id="160" name="Table"/>
          <p:cNvGraphicFramePr/>
          <p:nvPr/>
        </p:nvGraphicFramePr>
        <p:xfrm>
          <a:off x="1900951" y="3783939"/>
          <a:ext cx="4150845" cy="2591010"/>
        </p:xfrm>
        <a:graphic>
          <a:graphicData uri="http://schemas.openxmlformats.org/drawingml/2006/table">
            <a:tbl>
              <a:tblPr bandRow="1">
                <a:tableStyleId>{C7B018BB-80A7-4F77-B60F-C8B233D01FF8}</a:tableStyleId>
              </a:tblPr>
              <a:tblGrid>
                <a:gridCol w="1383615">
                  <a:extLst>
                    <a:ext uri="{9D8B030D-6E8A-4147-A177-3AD203B41FA5}">
                      <a16:colId xmlns:a16="http://schemas.microsoft.com/office/drawing/2014/main" val="20000"/>
                    </a:ext>
                  </a:extLst>
                </a:gridCol>
                <a:gridCol w="1383615">
                  <a:extLst>
                    <a:ext uri="{9D8B030D-6E8A-4147-A177-3AD203B41FA5}">
                      <a16:colId xmlns:a16="http://schemas.microsoft.com/office/drawing/2014/main" val="20001"/>
                    </a:ext>
                  </a:extLst>
                </a:gridCol>
                <a:gridCol w="1383615">
                  <a:extLst>
                    <a:ext uri="{9D8B030D-6E8A-4147-A177-3AD203B41FA5}">
                      <a16:colId xmlns:a16="http://schemas.microsoft.com/office/drawing/2014/main" val="20002"/>
                    </a:ext>
                  </a:extLst>
                </a:gridCol>
              </a:tblGrid>
              <a:tr h="863670">
                <a:tc>
                  <a:txBody>
                    <a:bodyPr/>
                    <a:lstStyle/>
                    <a:p>
                      <a:pPr defTabSz="914400">
                        <a:defRPr sz="1800"/>
                      </a:pPr>
                      <a:r>
                        <a:rPr sz="2200">
                          <a:sym typeface="Helvetica Neue"/>
                        </a:rPr>
                        <a:t>ES</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D</a:t>
                      </a:r>
                    </a:p>
                  </a:txBody>
                  <a:tcPr marL="50800" marR="50800" marT="50800" marB="50800" anchor="ctr" horzOverflow="overflow">
                    <a:lnT w="12700">
                      <a:solidFill>
                        <a:srgbClr val="606060"/>
                      </a:solidFill>
                      <a:miter lim="400000"/>
                    </a:lnT>
                  </a:tcPr>
                </a:tc>
                <a:tc>
                  <a:txBody>
                    <a:bodyPr/>
                    <a:lstStyle/>
                    <a:p>
                      <a:pPr defTabSz="914400">
                        <a:defRPr sz="1800"/>
                      </a:pPr>
                      <a:r>
                        <a:rPr sz="2200">
                          <a:sym typeface="Helvetica Neue"/>
                        </a:rPr>
                        <a:t>EF</a:t>
                      </a: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863670">
                <a:tc gridSpan="3">
                  <a:txBody>
                    <a:bodyPr/>
                    <a:lstStyle/>
                    <a:p>
                      <a:pPr defTabSz="914400">
                        <a:defRPr sz="1800"/>
                      </a:pPr>
                      <a:r>
                        <a:rPr sz="2200">
                          <a:sym typeface="Helvetica Neue"/>
                        </a:rPr>
                        <a:t>ID</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863670">
                <a:tc>
                  <a:txBody>
                    <a:bodyPr/>
                    <a:lstStyle/>
                    <a:p>
                      <a:pPr defTabSz="914400">
                        <a:defRPr sz="1800"/>
                      </a:pPr>
                      <a:r>
                        <a:rPr sz="2200">
                          <a:sym typeface="Helvetica Neue"/>
                        </a:rPr>
                        <a:t>LS</a:t>
                      </a: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1800"/>
                      </a:pPr>
                      <a:r>
                        <a:rPr sz="2200">
                          <a:sym typeface="Helvetica Neue"/>
                        </a:rPr>
                        <a:t>S</a:t>
                      </a:r>
                    </a:p>
                  </a:txBody>
                  <a:tcPr marL="50800" marR="50800" marT="50800" marB="50800" anchor="ctr" horzOverflow="overflow">
                    <a:lnB w="12700">
                      <a:solidFill>
                        <a:srgbClr val="606060"/>
                      </a:solidFill>
                      <a:miter lim="400000"/>
                    </a:lnB>
                  </a:tcPr>
                </a:tc>
                <a:tc>
                  <a:txBody>
                    <a:bodyPr/>
                    <a:lstStyle/>
                    <a:p>
                      <a:pPr defTabSz="914400">
                        <a:defRPr sz="1800"/>
                      </a:pPr>
                      <a:r>
                        <a:rPr sz="2200">
                          <a:sym typeface="Helvetica Neue"/>
                        </a:rPr>
                        <a:t>LF</a:t>
                      </a: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sp>
        <p:nvSpPr>
          <p:cNvPr id="161" name="ID: task/activity identifier or name"/>
          <p:cNvSpPr txBox="1"/>
          <p:nvPr/>
        </p:nvSpPr>
        <p:spPr>
          <a:xfrm>
            <a:off x="7168577" y="3210411"/>
            <a:ext cx="4695638" cy="9643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marL="342900" indent="-342900" algn="l" defTabSz="457200">
              <a:defRPr b="0">
                <a:latin typeface="Arial"/>
                <a:ea typeface="Arial"/>
                <a:cs typeface="Arial"/>
                <a:sym typeface="Arial"/>
              </a:defRPr>
            </a:lvl1pPr>
          </a:lstStyle>
          <a:p>
            <a:r>
              <a:rPr dirty="0">
                <a:solidFill>
                  <a:schemeClr val="bg1"/>
                </a:solidFill>
              </a:rPr>
              <a:t>ID: task/activity identifier or name</a:t>
            </a:r>
          </a:p>
        </p:txBody>
      </p:sp>
      <p:sp>
        <p:nvSpPr>
          <p:cNvPr id="162" name="ES: Earliest Start time"/>
          <p:cNvSpPr txBox="1"/>
          <p:nvPr/>
        </p:nvSpPr>
        <p:spPr>
          <a:xfrm>
            <a:off x="7168577" y="4812706"/>
            <a:ext cx="4695638"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marL="342900" indent="-342900" algn="l" defTabSz="457200">
              <a:defRPr b="0">
                <a:latin typeface="Arial"/>
                <a:ea typeface="Arial"/>
                <a:cs typeface="Arial"/>
                <a:sym typeface="Arial"/>
              </a:defRPr>
            </a:lvl1pPr>
          </a:lstStyle>
          <a:p>
            <a:r>
              <a:rPr dirty="0">
                <a:solidFill>
                  <a:schemeClr val="bg1"/>
                </a:solidFill>
              </a:rPr>
              <a:t>ES: Earliest Start time</a:t>
            </a:r>
          </a:p>
        </p:txBody>
      </p:sp>
      <p:sp>
        <p:nvSpPr>
          <p:cNvPr id="163" name="D: Duration"/>
          <p:cNvSpPr txBox="1"/>
          <p:nvPr/>
        </p:nvSpPr>
        <p:spPr>
          <a:xfrm>
            <a:off x="7168577" y="4199564"/>
            <a:ext cx="4695638"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marL="342900" indent="-342900" algn="l" defTabSz="457200">
              <a:defRPr b="0">
                <a:latin typeface="Arial"/>
                <a:ea typeface="Arial"/>
                <a:cs typeface="Arial"/>
                <a:sym typeface="Arial"/>
              </a:defRPr>
            </a:lvl1pPr>
          </a:lstStyle>
          <a:p>
            <a:r>
              <a:rPr dirty="0">
                <a:solidFill>
                  <a:schemeClr val="bg1"/>
                </a:solidFill>
              </a:rPr>
              <a:t>D: Duration</a:t>
            </a:r>
          </a:p>
        </p:txBody>
      </p:sp>
      <p:sp>
        <p:nvSpPr>
          <p:cNvPr id="164" name="EF: Earliest Finish time"/>
          <p:cNvSpPr txBox="1"/>
          <p:nvPr/>
        </p:nvSpPr>
        <p:spPr>
          <a:xfrm>
            <a:off x="7168577" y="5425849"/>
            <a:ext cx="4695638"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marL="342900" indent="-342900" algn="l" defTabSz="457200">
              <a:defRPr b="0">
                <a:latin typeface="Arial"/>
                <a:ea typeface="Arial"/>
                <a:cs typeface="Arial"/>
                <a:sym typeface="Arial"/>
              </a:defRPr>
            </a:lvl1pPr>
          </a:lstStyle>
          <a:p>
            <a:r>
              <a:rPr dirty="0">
                <a:solidFill>
                  <a:schemeClr val="bg1"/>
                </a:solidFill>
              </a:rPr>
              <a:t>EF: Earliest Finish time</a:t>
            </a:r>
          </a:p>
        </p:txBody>
      </p:sp>
      <p:sp>
        <p:nvSpPr>
          <p:cNvPr id="165" name="LS: Latest Start time"/>
          <p:cNvSpPr txBox="1"/>
          <p:nvPr/>
        </p:nvSpPr>
        <p:spPr>
          <a:xfrm>
            <a:off x="7168577" y="6038991"/>
            <a:ext cx="4695638"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marL="342900" indent="-342900" algn="l" defTabSz="457200">
              <a:defRPr b="0">
                <a:latin typeface="Arial"/>
                <a:ea typeface="Arial"/>
                <a:cs typeface="Arial"/>
                <a:sym typeface="Arial"/>
              </a:defRPr>
            </a:lvl1pPr>
          </a:lstStyle>
          <a:p>
            <a:r>
              <a:rPr dirty="0">
                <a:solidFill>
                  <a:schemeClr val="bg1"/>
                </a:solidFill>
              </a:rPr>
              <a:t>LS: Latest Start time</a:t>
            </a:r>
          </a:p>
        </p:txBody>
      </p:sp>
      <p:sp>
        <p:nvSpPr>
          <p:cNvPr id="166" name="LF: Latest Finish time"/>
          <p:cNvSpPr txBox="1"/>
          <p:nvPr/>
        </p:nvSpPr>
        <p:spPr>
          <a:xfrm>
            <a:off x="7168577" y="6652133"/>
            <a:ext cx="4695638"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marL="342900" indent="-342900" algn="l" defTabSz="457200">
              <a:defRPr b="0">
                <a:latin typeface="Arial"/>
                <a:ea typeface="Arial"/>
                <a:cs typeface="Arial"/>
                <a:sym typeface="Arial"/>
              </a:defRPr>
            </a:lvl1pPr>
          </a:lstStyle>
          <a:p>
            <a:r>
              <a:rPr dirty="0">
                <a:solidFill>
                  <a:schemeClr val="bg1"/>
                </a:solidFill>
              </a:rPr>
              <a:t>LF: Latest Finish time</a:t>
            </a:r>
          </a:p>
        </p:txBody>
      </p:sp>
      <p:sp>
        <p:nvSpPr>
          <p:cNvPr id="167" name="S: Slack"/>
          <p:cNvSpPr txBox="1"/>
          <p:nvPr/>
        </p:nvSpPr>
        <p:spPr>
          <a:xfrm>
            <a:off x="7168577" y="7265275"/>
            <a:ext cx="4695638"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marL="342900" indent="-342900" algn="l" defTabSz="457200">
              <a:defRPr b="0">
                <a:latin typeface="Arial"/>
                <a:ea typeface="Arial"/>
                <a:cs typeface="Arial"/>
                <a:sym typeface="Arial"/>
              </a:defRPr>
            </a:lvl1pPr>
          </a:lstStyle>
          <a:p>
            <a:r>
              <a:rPr dirty="0">
                <a:solidFill>
                  <a:schemeClr val="bg1"/>
                </a:solidFill>
              </a:rPr>
              <a:t>S: Slack</a:t>
            </a:r>
            <a:r>
              <a:rPr lang="en-US" dirty="0">
                <a:solidFill>
                  <a:schemeClr val="bg1"/>
                </a:solidFill>
              </a:rPr>
              <a:t>= LS-ES</a:t>
            </a:r>
            <a:endParaRPr dirty="0">
              <a:solidFill>
                <a:schemeClr val="bg1"/>
              </a:solidFill>
            </a:endParaRPr>
          </a:p>
        </p:txBody>
      </p:sp>
    </p:spTree>
    <p:extLst>
      <p:ext uri="{BB962C8B-B14F-4D97-AF65-F5344CB8AC3E}">
        <p14:creationId xmlns:p14="http://schemas.microsoft.com/office/powerpoint/2010/main" val="317269092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PERT Diagram </a:t>
            </a:r>
          </a:p>
        </p:txBody>
      </p:sp>
      <p:sp>
        <p:nvSpPr>
          <p:cNvPr id="3" name="Content Placeholder 2"/>
          <p:cNvSpPr>
            <a:spLocks noGrp="1"/>
          </p:cNvSpPr>
          <p:nvPr>
            <p:ph idx="1"/>
          </p:nvPr>
        </p:nvSpPr>
        <p:spPr/>
        <p:txBody>
          <a:bodyPr/>
          <a:lstStyle/>
          <a:p>
            <a:r>
              <a:rPr lang="en-US" altLang="en-US" sz="4000" b="1" u="sng" dirty="0">
                <a:ea typeface="SimSun" panose="02010600030101010101" pitchFamily="2" charset="-122"/>
              </a:rPr>
              <a:t>Early start :</a:t>
            </a:r>
            <a:r>
              <a:rPr lang="en-US" altLang="en-US" sz="4000" dirty="0">
                <a:ea typeface="SimSun" panose="02010600030101010101" pitchFamily="2" charset="-122"/>
              </a:rPr>
              <a:t> Is the earliest time that an activity can start. An activity near the end of the path will only start early if all of the previous activities in the path also started early. </a:t>
            </a:r>
          </a:p>
          <a:p>
            <a:endParaRPr lang="en-US" altLang="en-US" sz="4000" dirty="0">
              <a:ea typeface="SimSun" panose="02010600030101010101" pitchFamily="2" charset="-122"/>
            </a:endParaRPr>
          </a:p>
          <a:p>
            <a:r>
              <a:rPr lang="en-US" altLang="en-US" sz="4000" dirty="0">
                <a:ea typeface="SimSun" panose="02010600030101010101" pitchFamily="2" charset="-122"/>
              </a:rPr>
              <a:t> </a:t>
            </a:r>
            <a:r>
              <a:rPr lang="en-US" altLang="en-US" sz="4000" b="1" u="sng" dirty="0">
                <a:ea typeface="SimSun" panose="02010600030101010101" pitchFamily="2" charset="-122"/>
              </a:rPr>
              <a:t>Early finish</a:t>
            </a:r>
            <a:r>
              <a:rPr lang="en-US" altLang="en-US" sz="4000" dirty="0">
                <a:ea typeface="SimSun" panose="02010600030101010101" pitchFamily="2" charset="-122"/>
              </a:rPr>
              <a:t>: Is the earliest time that an activity can finish. It’s the date that an activity will finish if all of the previous activities started early and none of them slipped.</a:t>
            </a:r>
          </a:p>
          <a:p>
            <a:endParaRPr lang="en-US" dirty="0"/>
          </a:p>
        </p:txBody>
      </p:sp>
    </p:spTree>
    <p:extLst>
      <p:ext uri="{BB962C8B-B14F-4D97-AF65-F5344CB8AC3E}">
        <p14:creationId xmlns:p14="http://schemas.microsoft.com/office/powerpoint/2010/main" val="1453453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PERT Diagram</a:t>
            </a:r>
            <a:endParaRPr lang="en-US" dirty="0"/>
          </a:p>
        </p:txBody>
      </p:sp>
      <p:sp>
        <p:nvSpPr>
          <p:cNvPr id="3" name="Content Placeholder 2"/>
          <p:cNvSpPr>
            <a:spLocks noGrp="1"/>
          </p:cNvSpPr>
          <p:nvPr>
            <p:ph idx="1"/>
          </p:nvPr>
        </p:nvSpPr>
        <p:spPr/>
        <p:txBody>
          <a:bodyPr/>
          <a:lstStyle/>
          <a:p>
            <a:pPr marL="274320" indent="-274320" fontAlgn="auto">
              <a:spcAft>
                <a:spcPts val="0"/>
              </a:spcAft>
              <a:buFont typeface="Wingdings 2"/>
              <a:buChar char=""/>
              <a:defRPr/>
            </a:pPr>
            <a:r>
              <a:rPr lang="en-US" sz="3600" b="1" u="sng" dirty="0">
                <a:cs typeface="SimSun"/>
              </a:rPr>
              <a:t>Late start: </a:t>
            </a:r>
            <a:r>
              <a:rPr lang="en-US" sz="3600" dirty="0">
                <a:cs typeface="SimSun"/>
              </a:rPr>
              <a:t>Is the latest time that an activity can start. If an activity is on  a path that’s much shorter than the critical path, then it can start very late without delaying the project.</a:t>
            </a:r>
          </a:p>
          <a:p>
            <a:pPr marL="274320" indent="-274320" fontAlgn="auto">
              <a:spcAft>
                <a:spcPts val="0"/>
              </a:spcAft>
              <a:buFont typeface="Wingdings 2"/>
              <a:buChar char=""/>
              <a:defRPr/>
            </a:pPr>
            <a:endParaRPr lang="en-US" sz="3600" dirty="0">
              <a:cs typeface="SimSun"/>
            </a:endParaRPr>
          </a:p>
          <a:p>
            <a:pPr marL="274320" indent="-274320" fontAlgn="auto">
              <a:spcAft>
                <a:spcPts val="0"/>
              </a:spcAft>
              <a:buFont typeface="Wingdings 2"/>
              <a:buChar char=""/>
              <a:defRPr/>
            </a:pPr>
            <a:r>
              <a:rPr lang="en-US" sz="3600" b="1" u="sng" dirty="0">
                <a:cs typeface="SimSun"/>
              </a:rPr>
              <a:t>Late finish:</a:t>
            </a:r>
            <a:r>
              <a:rPr lang="en-US" sz="3600" dirty="0">
                <a:cs typeface="SimSun"/>
              </a:rPr>
              <a:t> Is the latest time that an activity can finish. If an activity is on a short path and all of the other activities on that path start and finish early, then it can finish very late without causing the project to be late.</a:t>
            </a:r>
          </a:p>
          <a:p>
            <a:endParaRPr lang="en-US" dirty="0"/>
          </a:p>
        </p:txBody>
      </p:sp>
    </p:spTree>
    <p:extLst>
      <p:ext uri="{BB962C8B-B14F-4D97-AF65-F5344CB8AC3E}">
        <p14:creationId xmlns:p14="http://schemas.microsoft.com/office/powerpoint/2010/main" val="3700660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Outlines</a:t>
            </a:r>
            <a:endParaRPr lang="en-US" dirty="0"/>
          </a:p>
        </p:txBody>
      </p:sp>
      <p:sp>
        <p:nvSpPr>
          <p:cNvPr id="3" name="Content Placeholder 2"/>
          <p:cNvSpPr>
            <a:spLocks noGrp="1"/>
          </p:cNvSpPr>
          <p:nvPr>
            <p:ph idx="1"/>
          </p:nvPr>
        </p:nvSpPr>
        <p:spPr/>
        <p:txBody>
          <a:bodyPr/>
          <a:lstStyle/>
          <a:p>
            <a:r>
              <a:rPr lang="en-US" dirty="0">
                <a:solidFill>
                  <a:srgbClr val="C00000"/>
                </a:solidFill>
              </a:rPr>
              <a:t>Introduction</a:t>
            </a:r>
          </a:p>
          <a:p>
            <a:r>
              <a:rPr lang="en-US" dirty="0">
                <a:solidFill>
                  <a:srgbClr val="C00000"/>
                </a:solidFill>
              </a:rPr>
              <a:t>Project initiation</a:t>
            </a:r>
          </a:p>
          <a:p>
            <a:r>
              <a:rPr lang="en-US" dirty="0">
                <a:solidFill>
                  <a:srgbClr val="C00000"/>
                </a:solidFill>
              </a:rPr>
              <a:t>Project Planning</a:t>
            </a:r>
          </a:p>
          <a:p>
            <a:r>
              <a:rPr lang="en-US" dirty="0"/>
              <a:t>Project Execution</a:t>
            </a:r>
          </a:p>
          <a:p>
            <a:r>
              <a:rPr lang="en-US" dirty="0"/>
              <a:t>Monitor and Control </a:t>
            </a:r>
          </a:p>
          <a:p>
            <a:r>
              <a:rPr lang="en-US" dirty="0"/>
              <a:t>Project Closure </a:t>
            </a:r>
          </a:p>
        </p:txBody>
      </p:sp>
    </p:spTree>
    <p:extLst>
      <p:ext uri="{BB962C8B-B14F-4D97-AF65-F5344CB8AC3E}">
        <p14:creationId xmlns:p14="http://schemas.microsoft.com/office/powerpoint/2010/main" val="4076385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PERT Diagram </a:t>
            </a:r>
          </a:p>
        </p:txBody>
      </p:sp>
      <p:sp>
        <p:nvSpPr>
          <p:cNvPr id="3" name="Content Placeholder 2"/>
          <p:cNvSpPr>
            <a:spLocks noGrp="1"/>
          </p:cNvSpPr>
          <p:nvPr>
            <p:ph idx="1"/>
          </p:nvPr>
        </p:nvSpPr>
        <p:spPr>
          <a:xfrm>
            <a:off x="460128" y="1855664"/>
            <a:ext cx="11980227" cy="6042271"/>
          </a:xfrm>
        </p:spPr>
        <p:txBody>
          <a:bodyPr/>
          <a:lstStyle/>
          <a:p>
            <a:pPr>
              <a:lnSpc>
                <a:spcPct val="90000"/>
              </a:lnSpc>
            </a:pPr>
            <a:r>
              <a:rPr lang="en-GB" altLang="en-US" sz="2400" b="1" dirty="0">
                <a:solidFill>
                  <a:srgbClr val="0070C0"/>
                </a:solidFill>
              </a:rPr>
              <a:t>Forward pass</a:t>
            </a:r>
            <a:endParaRPr lang="en-US" altLang="en-US" sz="2400" b="1" dirty="0">
              <a:solidFill>
                <a:srgbClr val="0070C0"/>
              </a:solidFill>
            </a:endParaRPr>
          </a:p>
          <a:p>
            <a:pPr>
              <a:lnSpc>
                <a:spcPct val="90000"/>
              </a:lnSpc>
            </a:pPr>
            <a:r>
              <a:rPr lang="en-US" altLang="en-US" sz="2800" dirty="0"/>
              <a:t>Earliest Start Time (ES)</a:t>
            </a:r>
          </a:p>
          <a:p>
            <a:pPr lvl="1">
              <a:lnSpc>
                <a:spcPct val="90000"/>
              </a:lnSpc>
            </a:pPr>
            <a:r>
              <a:rPr lang="en-US" altLang="en-US" sz="2800" dirty="0"/>
              <a:t>earliest time an activity can start </a:t>
            </a:r>
          </a:p>
          <a:p>
            <a:pPr lvl="1">
              <a:lnSpc>
                <a:spcPct val="90000"/>
              </a:lnSpc>
            </a:pPr>
            <a:r>
              <a:rPr lang="en-US" altLang="en-US" sz="2800" dirty="0"/>
              <a:t>ES = maximum EF of immediate predecessors</a:t>
            </a:r>
          </a:p>
          <a:p>
            <a:pPr>
              <a:lnSpc>
                <a:spcPct val="90000"/>
              </a:lnSpc>
            </a:pPr>
            <a:r>
              <a:rPr lang="en-US" altLang="en-US" sz="2800" dirty="0"/>
              <a:t>Earliest finish time (EF)</a:t>
            </a:r>
          </a:p>
          <a:p>
            <a:pPr lvl="1">
              <a:lnSpc>
                <a:spcPct val="90000"/>
              </a:lnSpc>
            </a:pPr>
            <a:r>
              <a:rPr lang="en-US" altLang="en-US" sz="2800" dirty="0"/>
              <a:t>earliest time an activity can finish</a:t>
            </a:r>
          </a:p>
          <a:p>
            <a:pPr lvl="1">
              <a:lnSpc>
                <a:spcPct val="90000"/>
              </a:lnSpc>
            </a:pPr>
            <a:r>
              <a:rPr lang="en-US" altLang="en-US" sz="2800" dirty="0"/>
              <a:t>earliest start time plus  activity time</a:t>
            </a:r>
          </a:p>
          <a:p>
            <a:pPr lvl="1">
              <a:lnSpc>
                <a:spcPct val="90000"/>
              </a:lnSpc>
            </a:pPr>
            <a:r>
              <a:rPr lang="en-US" altLang="en-US" sz="2800" dirty="0"/>
              <a:t>EF= ES + </a:t>
            </a:r>
            <a:r>
              <a:rPr lang="en-US" altLang="en-US" sz="2800" i="1" dirty="0"/>
              <a:t>duration</a:t>
            </a:r>
          </a:p>
          <a:p>
            <a:pPr>
              <a:lnSpc>
                <a:spcPct val="90000"/>
              </a:lnSpc>
            </a:pPr>
            <a:r>
              <a:rPr lang="en-GB" altLang="en-US" sz="2400" b="1" dirty="0">
                <a:solidFill>
                  <a:srgbClr val="0070C0"/>
                </a:solidFill>
              </a:rPr>
              <a:t>Backword pass</a:t>
            </a:r>
            <a:endParaRPr lang="en-US" altLang="en-US" sz="2400" b="1" dirty="0">
              <a:solidFill>
                <a:srgbClr val="0070C0"/>
              </a:solidFill>
            </a:endParaRPr>
          </a:p>
          <a:p>
            <a:pPr>
              <a:lnSpc>
                <a:spcPct val="90000"/>
              </a:lnSpc>
              <a:buFont typeface="Wingdings" pitchFamily="2" charset="2"/>
              <a:buChar char="w"/>
              <a:defRPr/>
            </a:pPr>
            <a:r>
              <a:rPr lang="en-US" sz="2800" dirty="0"/>
              <a:t>Latest Start Time (LS)</a:t>
            </a:r>
          </a:p>
          <a:p>
            <a:pPr lvl="1">
              <a:lnSpc>
                <a:spcPct val="90000"/>
              </a:lnSpc>
              <a:buSzPct val="55000"/>
              <a:buNone/>
              <a:defRPr/>
            </a:pPr>
            <a:r>
              <a:rPr lang="en-US" sz="2800" dirty="0">
                <a:cs typeface="ＭＳ Ｐゴシック" charset="0"/>
              </a:rPr>
              <a:t>Latest time an activity can start without delaying critical path time </a:t>
            </a:r>
          </a:p>
          <a:p>
            <a:pPr lvl="2">
              <a:lnSpc>
                <a:spcPct val="90000"/>
              </a:lnSpc>
              <a:buNone/>
              <a:defRPr/>
            </a:pPr>
            <a:r>
              <a:rPr lang="en-US" sz="2800" dirty="0">
                <a:cs typeface="ＭＳ Ｐゴシック" charset="0"/>
              </a:rPr>
              <a:t>LS= LF - </a:t>
            </a:r>
            <a:r>
              <a:rPr lang="en-US" altLang="en-US" sz="2800" i="1" dirty="0"/>
              <a:t>duration</a:t>
            </a:r>
            <a:endParaRPr lang="en-US" sz="2800" dirty="0">
              <a:cs typeface="ＭＳ Ｐゴシック" charset="0"/>
            </a:endParaRPr>
          </a:p>
          <a:p>
            <a:pPr>
              <a:lnSpc>
                <a:spcPct val="90000"/>
              </a:lnSpc>
              <a:buFont typeface="Wingdings" pitchFamily="2" charset="2"/>
              <a:buChar char="w"/>
              <a:defRPr/>
            </a:pPr>
            <a:r>
              <a:rPr lang="en-US" sz="2800" dirty="0"/>
              <a:t>Latest finish time (LF)</a:t>
            </a:r>
          </a:p>
          <a:p>
            <a:pPr lvl="1">
              <a:lnSpc>
                <a:spcPct val="90000"/>
              </a:lnSpc>
              <a:buSzPct val="55000"/>
              <a:buNone/>
              <a:defRPr/>
            </a:pPr>
            <a:r>
              <a:rPr lang="en-US" sz="2800" dirty="0">
                <a:cs typeface="ＭＳ Ｐゴシック" charset="0"/>
              </a:rPr>
              <a:t>latest time an activity can be completed without delaying critical path time LF = minimum LS of immediate predecessors</a:t>
            </a:r>
          </a:p>
          <a:p>
            <a:pPr>
              <a:lnSpc>
                <a:spcPct val="90000"/>
              </a:lnSpc>
            </a:pPr>
            <a:endParaRPr lang="en-US" altLang="en-US" sz="2800" dirty="0"/>
          </a:p>
        </p:txBody>
      </p:sp>
    </p:spTree>
    <p:extLst>
      <p:ext uri="{BB962C8B-B14F-4D97-AF65-F5344CB8AC3E}">
        <p14:creationId xmlns:p14="http://schemas.microsoft.com/office/powerpoint/2010/main" val="1777057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1" name="Table"/>
          <p:cNvGraphicFramePr/>
          <p:nvPr/>
        </p:nvGraphicFramePr>
        <p:xfrm>
          <a:off x="2166176" y="3673321"/>
          <a:ext cx="7922367" cy="3492095"/>
        </p:xfrm>
        <a:graphic>
          <a:graphicData uri="http://schemas.openxmlformats.org/drawingml/2006/table">
            <a:tbl>
              <a:tblPr firstRow="1" firstCol="1">
                <a:tableStyleId>{CF821DB8-F4EB-4A41-A1BA-3FCAFE7338EE}</a:tableStyleId>
              </a:tblPr>
              <a:tblGrid>
                <a:gridCol w="2640789">
                  <a:extLst>
                    <a:ext uri="{9D8B030D-6E8A-4147-A177-3AD203B41FA5}">
                      <a16:colId xmlns:a16="http://schemas.microsoft.com/office/drawing/2014/main" val="20000"/>
                    </a:ext>
                  </a:extLst>
                </a:gridCol>
                <a:gridCol w="2640789">
                  <a:extLst>
                    <a:ext uri="{9D8B030D-6E8A-4147-A177-3AD203B41FA5}">
                      <a16:colId xmlns:a16="http://schemas.microsoft.com/office/drawing/2014/main" val="20001"/>
                    </a:ext>
                  </a:extLst>
                </a:gridCol>
                <a:gridCol w="2640789">
                  <a:extLst>
                    <a:ext uri="{9D8B030D-6E8A-4147-A177-3AD203B41FA5}">
                      <a16:colId xmlns:a16="http://schemas.microsoft.com/office/drawing/2014/main" val="20002"/>
                    </a:ext>
                  </a:extLst>
                </a:gridCol>
              </a:tblGrid>
              <a:tr h="698419">
                <a:tc>
                  <a:txBody>
                    <a:bodyPr/>
                    <a:lstStyle/>
                    <a:p>
                      <a:pPr defTabSz="914400">
                        <a:defRPr sz="2200">
                          <a:sym typeface="Helvetica Neue"/>
                        </a:defRPr>
                      </a:pPr>
                      <a:endParaRPr/>
                    </a:p>
                  </a:txBody>
                  <a:tcPr marL="50800" marR="50800" marT="50800" marB="50800" anchor="ctr" horzOverflow="overflow"/>
                </a:tc>
                <a:tc>
                  <a:txBody>
                    <a:bodyPr/>
                    <a:lstStyle/>
                    <a:p>
                      <a:pPr defTabSz="914400">
                        <a:defRPr sz="1800" b="0">
                          <a:solidFill>
                            <a:srgbClr val="000000"/>
                          </a:solidFill>
                        </a:defRPr>
                      </a:pPr>
                      <a:r>
                        <a:rPr sz="2200" b="1">
                          <a:solidFill>
                            <a:srgbClr val="FFFFFF"/>
                          </a:solidFill>
                          <a:sym typeface="Helvetica Neue"/>
                        </a:rPr>
                        <a:t>duration</a:t>
                      </a:r>
                    </a:p>
                  </a:txBody>
                  <a:tcPr marL="50800" marR="50800" marT="50800" marB="50800" anchor="ctr" horzOverflow="overflow"/>
                </a:tc>
                <a:tc>
                  <a:txBody>
                    <a:bodyPr/>
                    <a:lstStyle/>
                    <a:p>
                      <a:pPr defTabSz="914400">
                        <a:defRPr sz="1800" b="0">
                          <a:solidFill>
                            <a:srgbClr val="000000"/>
                          </a:solidFill>
                        </a:defRPr>
                      </a:pPr>
                      <a:r>
                        <a:rPr sz="2200" b="1">
                          <a:solidFill>
                            <a:srgbClr val="FFFFFF"/>
                          </a:solidFill>
                          <a:sym typeface="Helvetica Neue"/>
                        </a:rPr>
                        <a:t>dependencies</a:t>
                      </a:r>
                    </a:p>
                  </a:txBody>
                  <a:tcPr marL="50800" marR="50800" marT="50800" marB="50800" anchor="ctr" horzOverflow="overflow"/>
                </a:tc>
                <a:extLst>
                  <a:ext uri="{0D108BD9-81ED-4DB2-BD59-A6C34878D82A}">
                    <a16:rowId xmlns:a16="http://schemas.microsoft.com/office/drawing/2014/main" val="10000"/>
                  </a:ext>
                </a:extLst>
              </a:tr>
              <a:tr h="698419">
                <a:tc>
                  <a:txBody>
                    <a:bodyPr/>
                    <a:lstStyle/>
                    <a:p>
                      <a:pPr defTabSz="914400">
                        <a:defRPr sz="1800" b="0">
                          <a:solidFill>
                            <a:srgbClr val="000000"/>
                          </a:solidFill>
                        </a:defRPr>
                      </a:pPr>
                      <a:r>
                        <a:rPr sz="2200" b="1">
                          <a:solidFill>
                            <a:srgbClr val="FFFFFF"/>
                          </a:solidFill>
                          <a:sym typeface="Helvetica Neue"/>
                        </a:rPr>
                        <a:t>T1</a:t>
                      </a:r>
                    </a:p>
                  </a:txBody>
                  <a:tcPr marL="50800" marR="50800" marT="50800" marB="50800" anchor="ctr" horzOverflow="overflow"/>
                </a:tc>
                <a:tc>
                  <a:txBody>
                    <a:bodyPr/>
                    <a:lstStyle/>
                    <a:p>
                      <a:pPr defTabSz="914400">
                        <a:defRPr sz="1800"/>
                      </a:pPr>
                      <a:r>
                        <a:rPr sz="2200">
                          <a:sym typeface="Helvetica Neue"/>
                        </a:rPr>
                        <a:t>10</a:t>
                      </a:r>
                    </a:p>
                  </a:txBody>
                  <a:tcPr marL="50800" marR="50800" marT="50800" marB="50800" anchor="ctr" horzOverflow="overflow"/>
                </a:tc>
                <a:tc>
                  <a:txBody>
                    <a:bodyPr/>
                    <a:lstStyle/>
                    <a:p>
                      <a:pPr defTabSz="914400">
                        <a:defRPr sz="1800"/>
                      </a:pPr>
                      <a:r>
                        <a:rPr sz="2200">
                          <a:sym typeface="Helvetica Neue"/>
                        </a:rPr>
                        <a:t>none</a:t>
                      </a:r>
                    </a:p>
                  </a:txBody>
                  <a:tcPr marL="50800" marR="50800" marT="50800" marB="50800" anchor="ctr" horzOverflow="overflow"/>
                </a:tc>
                <a:extLst>
                  <a:ext uri="{0D108BD9-81ED-4DB2-BD59-A6C34878D82A}">
                    <a16:rowId xmlns:a16="http://schemas.microsoft.com/office/drawing/2014/main" val="10001"/>
                  </a:ext>
                </a:extLst>
              </a:tr>
              <a:tr h="698419">
                <a:tc>
                  <a:txBody>
                    <a:bodyPr/>
                    <a:lstStyle/>
                    <a:p>
                      <a:pPr defTabSz="914400">
                        <a:defRPr sz="1800" b="0">
                          <a:solidFill>
                            <a:srgbClr val="000000"/>
                          </a:solidFill>
                        </a:defRPr>
                      </a:pPr>
                      <a:r>
                        <a:rPr sz="2200" b="1">
                          <a:solidFill>
                            <a:srgbClr val="FFFFFF"/>
                          </a:solidFill>
                          <a:sym typeface="Helvetica Neue"/>
                        </a:rPr>
                        <a:t>T2</a:t>
                      </a:r>
                    </a:p>
                  </a:txBody>
                  <a:tcPr marL="50800" marR="50800" marT="50800" marB="50800" anchor="ctr" horzOverflow="overflow"/>
                </a:tc>
                <a:tc>
                  <a:txBody>
                    <a:bodyPr/>
                    <a:lstStyle/>
                    <a:p>
                      <a:pPr defTabSz="914400">
                        <a:defRPr sz="1800"/>
                      </a:pPr>
                      <a:r>
                        <a:rPr sz="2200">
                          <a:sym typeface="Helvetica Neue"/>
                        </a:rPr>
                        <a:t>15</a:t>
                      </a:r>
                    </a:p>
                  </a:txBody>
                  <a:tcPr marL="50800" marR="50800" marT="50800" marB="50800" anchor="ctr" horzOverflow="overflow"/>
                </a:tc>
                <a:tc>
                  <a:txBody>
                    <a:bodyPr/>
                    <a:lstStyle/>
                    <a:p>
                      <a:pPr defTabSz="914400">
                        <a:defRPr sz="1800"/>
                      </a:pPr>
                      <a:r>
                        <a:rPr sz="2200">
                          <a:sym typeface="Helvetica Neue"/>
                        </a:rPr>
                        <a:t>T1</a:t>
                      </a:r>
                    </a:p>
                  </a:txBody>
                  <a:tcPr marL="50800" marR="50800" marT="50800" marB="50800" anchor="ctr" horzOverflow="overflow"/>
                </a:tc>
                <a:extLst>
                  <a:ext uri="{0D108BD9-81ED-4DB2-BD59-A6C34878D82A}">
                    <a16:rowId xmlns:a16="http://schemas.microsoft.com/office/drawing/2014/main" val="10002"/>
                  </a:ext>
                </a:extLst>
              </a:tr>
              <a:tr h="698419">
                <a:tc>
                  <a:txBody>
                    <a:bodyPr/>
                    <a:lstStyle/>
                    <a:p>
                      <a:pPr defTabSz="914400">
                        <a:defRPr sz="1800" b="0">
                          <a:solidFill>
                            <a:srgbClr val="000000"/>
                          </a:solidFill>
                        </a:defRPr>
                      </a:pPr>
                      <a:r>
                        <a:rPr sz="2200" b="1">
                          <a:solidFill>
                            <a:srgbClr val="FFFFFF"/>
                          </a:solidFill>
                          <a:sym typeface="Helvetica Neue"/>
                        </a:rPr>
                        <a:t>T3</a:t>
                      </a:r>
                    </a:p>
                  </a:txBody>
                  <a:tcPr marL="50800" marR="50800" marT="50800" marB="50800" anchor="ctr" horzOverflow="overflow"/>
                </a:tc>
                <a:tc>
                  <a:txBody>
                    <a:bodyPr/>
                    <a:lstStyle/>
                    <a:p>
                      <a:pPr defTabSz="914400">
                        <a:defRPr sz="1800"/>
                      </a:pPr>
                      <a:r>
                        <a:rPr sz="2200">
                          <a:sym typeface="Helvetica Neue"/>
                        </a:rPr>
                        <a:t>8</a:t>
                      </a:r>
                    </a:p>
                  </a:txBody>
                  <a:tcPr marL="50800" marR="50800" marT="50800" marB="50800" anchor="ctr" horzOverflow="overflow"/>
                </a:tc>
                <a:tc>
                  <a:txBody>
                    <a:bodyPr/>
                    <a:lstStyle/>
                    <a:p>
                      <a:pPr defTabSz="914400">
                        <a:defRPr sz="1800"/>
                      </a:pPr>
                      <a:r>
                        <a:rPr sz="2200">
                          <a:sym typeface="Helvetica Neue"/>
                        </a:rPr>
                        <a:t>T1</a:t>
                      </a:r>
                    </a:p>
                  </a:txBody>
                  <a:tcPr marL="50800" marR="50800" marT="50800" marB="50800" anchor="ctr" horzOverflow="overflow"/>
                </a:tc>
                <a:extLst>
                  <a:ext uri="{0D108BD9-81ED-4DB2-BD59-A6C34878D82A}">
                    <a16:rowId xmlns:a16="http://schemas.microsoft.com/office/drawing/2014/main" val="10003"/>
                  </a:ext>
                </a:extLst>
              </a:tr>
              <a:tr h="698419">
                <a:tc>
                  <a:txBody>
                    <a:bodyPr/>
                    <a:lstStyle/>
                    <a:p>
                      <a:pPr defTabSz="914400">
                        <a:defRPr sz="1800" b="0">
                          <a:solidFill>
                            <a:srgbClr val="000000"/>
                          </a:solidFill>
                        </a:defRPr>
                      </a:pPr>
                      <a:r>
                        <a:rPr sz="2200" b="1">
                          <a:solidFill>
                            <a:srgbClr val="FFFFFF"/>
                          </a:solidFill>
                          <a:sym typeface="Helvetica Neue"/>
                        </a:rPr>
                        <a:t>Compl.</a:t>
                      </a:r>
                    </a:p>
                  </a:txBody>
                  <a:tcPr marL="50800" marR="50800" marT="50800" marB="50800" anchor="ctr" horzOverflow="overflow"/>
                </a:tc>
                <a:tc>
                  <a:txBody>
                    <a:bodyPr/>
                    <a:lstStyle/>
                    <a:p>
                      <a:pPr defTabSz="914400">
                        <a:defRPr sz="1800"/>
                      </a:pPr>
                      <a:r>
                        <a:rPr sz="2200">
                          <a:sym typeface="Helvetica Neue"/>
                        </a:rPr>
                        <a:t>-</a:t>
                      </a:r>
                    </a:p>
                  </a:txBody>
                  <a:tcPr marL="50800" marR="50800" marT="50800" marB="50800" anchor="ctr" horzOverflow="overflow"/>
                </a:tc>
                <a:tc>
                  <a:txBody>
                    <a:bodyPr/>
                    <a:lstStyle/>
                    <a:p>
                      <a:pPr defTabSz="914400">
                        <a:defRPr sz="1800"/>
                      </a:pPr>
                      <a:r>
                        <a:rPr sz="2200">
                          <a:sym typeface="Helvetica Neue"/>
                        </a:rPr>
                        <a:t>T2, T3</a:t>
                      </a:r>
                    </a:p>
                  </a:txBody>
                  <a:tcPr marL="50800" marR="50800" marT="50800" marB="50800" anchor="ctr" horzOverflow="overflow"/>
                </a:tc>
                <a:extLst>
                  <a:ext uri="{0D108BD9-81ED-4DB2-BD59-A6C34878D82A}">
                    <a16:rowId xmlns:a16="http://schemas.microsoft.com/office/drawing/2014/main" val="10004"/>
                  </a:ext>
                </a:extLst>
              </a:tr>
            </a:tbl>
          </a:graphicData>
        </a:graphic>
      </p:graphicFrame>
      <p:sp>
        <p:nvSpPr>
          <p:cNvPr id="172" name="PERT Diagram - Example"/>
          <p:cNvSpPr txBox="1"/>
          <p:nvPr/>
        </p:nvSpPr>
        <p:spPr>
          <a:xfrm>
            <a:off x="664411" y="1228198"/>
            <a:ext cx="4393832"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solidFill>
                  <a:schemeClr val="bg1"/>
                </a:solidFill>
              </a:rPr>
              <a:t>PERT Diagram - Example</a:t>
            </a:r>
          </a:p>
        </p:txBody>
      </p:sp>
    </p:spTree>
    <p:extLst>
      <p:ext uri="{BB962C8B-B14F-4D97-AF65-F5344CB8AC3E}">
        <p14:creationId xmlns:p14="http://schemas.microsoft.com/office/powerpoint/2010/main" val="334529134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6" name="Table"/>
          <p:cNvGraphicFramePr/>
          <p:nvPr/>
        </p:nvGraphicFramePr>
        <p:xfrm>
          <a:off x="885706" y="4001491"/>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10</a:t>
                      </a:r>
                    </a:p>
                  </a:txBody>
                  <a:tcPr marL="50800" marR="50800" marT="50800" marB="50800" anchor="ctr" horzOverflow="overflow">
                    <a:lnT w="12700">
                      <a:solidFill>
                        <a:srgbClr val="606060"/>
                      </a:solidFill>
                      <a:miter lim="400000"/>
                    </a:lnT>
                  </a:tcPr>
                </a:tc>
                <a:tc>
                  <a:txBody>
                    <a:bodyPr/>
                    <a:lstStyle/>
                    <a:p>
                      <a:pPr defTabSz="914400">
                        <a:defRPr sz="2200">
                          <a:sym typeface="Helvetica Neue"/>
                        </a:defRPr>
                      </a:pPr>
                      <a:endParaRPr dirty="0"/>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T1</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B w="12700">
                      <a:solidFill>
                        <a:srgbClr val="606060"/>
                      </a:solidFill>
                      <a:miter lim="400000"/>
                    </a:lnB>
                  </a:tcPr>
                </a:tc>
                <a:tc>
                  <a:txBody>
                    <a:bodyPr/>
                    <a:lstStyle/>
                    <a:p>
                      <a:pPr defTabSz="914400">
                        <a:defRPr sz="2200">
                          <a:sym typeface="Helvetica Neue"/>
                        </a:defRPr>
                      </a:pPr>
                      <a:endParaRPr dirty="0"/>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graphicFrame>
        <p:nvGraphicFramePr>
          <p:cNvPr id="177" name="Table"/>
          <p:cNvGraphicFramePr/>
          <p:nvPr/>
        </p:nvGraphicFramePr>
        <p:xfrm>
          <a:off x="5098501" y="1965053"/>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15</a:t>
                      </a:r>
                    </a:p>
                  </a:txBody>
                  <a:tcPr marL="50800" marR="50800" marT="50800" marB="50800" anchor="ctr" horzOverflow="overflow">
                    <a:lnT w="12700">
                      <a:solidFill>
                        <a:srgbClr val="606060"/>
                      </a:solidFill>
                      <a:miter lim="400000"/>
                    </a:lnT>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T2</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graphicFrame>
        <p:nvGraphicFramePr>
          <p:cNvPr id="178" name="Table"/>
          <p:cNvGraphicFramePr/>
          <p:nvPr/>
        </p:nvGraphicFramePr>
        <p:xfrm>
          <a:off x="5098501" y="6026032"/>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8</a:t>
                      </a:r>
                    </a:p>
                  </a:txBody>
                  <a:tcPr marL="50800" marR="50800" marT="50800" marB="50800" anchor="ctr" horzOverflow="overflow">
                    <a:lnT w="12700">
                      <a:solidFill>
                        <a:srgbClr val="606060"/>
                      </a:solidFill>
                      <a:miter lim="400000"/>
                    </a:lnT>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T3</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graphicFrame>
        <p:nvGraphicFramePr>
          <p:cNvPr id="179" name="Table"/>
          <p:cNvGraphicFramePr/>
          <p:nvPr/>
        </p:nvGraphicFramePr>
        <p:xfrm>
          <a:off x="9152698" y="4001491"/>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a:t>
                      </a:r>
                    </a:p>
                  </a:txBody>
                  <a:tcPr marL="50800" marR="50800" marT="50800" marB="50800" anchor="ctr" horzOverflow="overflow">
                    <a:lnT w="12700">
                      <a:solidFill>
                        <a:srgbClr val="606060"/>
                      </a:solidFill>
                      <a:miter lim="400000"/>
                    </a:lnT>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Compl</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sp>
        <p:nvSpPr>
          <p:cNvPr id="180" name="Line"/>
          <p:cNvSpPr/>
          <p:nvPr/>
        </p:nvSpPr>
        <p:spPr>
          <a:xfrm flipV="1">
            <a:off x="3728087" y="2827709"/>
            <a:ext cx="1378824" cy="1853351"/>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81" name="Line"/>
          <p:cNvSpPr/>
          <p:nvPr/>
        </p:nvSpPr>
        <p:spPr>
          <a:xfrm>
            <a:off x="3710052" y="4747628"/>
            <a:ext cx="1415375" cy="1990974"/>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82" name="Line"/>
          <p:cNvSpPr/>
          <p:nvPr/>
        </p:nvSpPr>
        <p:spPr>
          <a:xfrm>
            <a:off x="7898030" y="2578241"/>
            <a:ext cx="1215575" cy="2106833"/>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83" name="Line"/>
          <p:cNvSpPr/>
          <p:nvPr/>
        </p:nvSpPr>
        <p:spPr>
          <a:xfrm flipV="1">
            <a:off x="7887796" y="4808969"/>
            <a:ext cx="1235739" cy="1854085"/>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84" name="PERT Diagram - Example"/>
          <p:cNvSpPr txBox="1"/>
          <p:nvPr/>
        </p:nvSpPr>
        <p:spPr>
          <a:xfrm>
            <a:off x="704669" y="267395"/>
            <a:ext cx="4393832"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solidFill>
                  <a:schemeClr val="bg1"/>
                </a:solidFill>
              </a:rPr>
              <a:t>PERT Diagram - Example</a:t>
            </a:r>
          </a:p>
        </p:txBody>
      </p:sp>
      <p:sp>
        <p:nvSpPr>
          <p:cNvPr id="2" name="Rectangle 1">
            <a:extLst>
              <a:ext uri="{FF2B5EF4-FFF2-40B4-BE49-F238E27FC236}">
                <a16:creationId xmlns:a16="http://schemas.microsoft.com/office/drawing/2014/main" id="{E3424BDA-5B37-A84B-99DB-10774FBDDECD}"/>
              </a:ext>
            </a:extLst>
          </p:cNvPr>
          <p:cNvSpPr/>
          <p:nvPr/>
        </p:nvSpPr>
        <p:spPr>
          <a:xfrm>
            <a:off x="4912865" y="1053594"/>
            <a:ext cx="2521844" cy="480131"/>
          </a:xfrm>
          <a:prstGeom prst="rect">
            <a:avLst/>
          </a:prstGeom>
        </p:spPr>
        <p:txBody>
          <a:bodyPr wrap="none">
            <a:spAutoFit/>
          </a:bodyPr>
          <a:lstStyle/>
          <a:p>
            <a:pPr>
              <a:lnSpc>
                <a:spcPct val="90000"/>
              </a:lnSpc>
            </a:pPr>
            <a:r>
              <a:rPr lang="en-GB" altLang="en-US" dirty="0">
                <a:solidFill>
                  <a:srgbClr val="0070C0"/>
                </a:solidFill>
              </a:rPr>
              <a:t>Forward pass</a:t>
            </a:r>
            <a:endParaRPr lang="en-US" altLang="en-US" dirty="0">
              <a:solidFill>
                <a:srgbClr val="0070C0"/>
              </a:solidFill>
            </a:endParaRPr>
          </a:p>
        </p:txBody>
      </p:sp>
      <p:sp>
        <p:nvSpPr>
          <p:cNvPr id="3" name="Right Arrow 2">
            <a:extLst>
              <a:ext uri="{FF2B5EF4-FFF2-40B4-BE49-F238E27FC236}">
                <a16:creationId xmlns:a16="http://schemas.microsoft.com/office/drawing/2014/main" id="{D46948A7-5B91-F145-B142-55E5B156CDA9}"/>
              </a:ext>
            </a:extLst>
          </p:cNvPr>
          <p:cNvSpPr/>
          <p:nvPr/>
        </p:nvSpPr>
        <p:spPr bwMode="auto">
          <a:xfrm>
            <a:off x="4851125" y="1480717"/>
            <a:ext cx="2645324" cy="239151"/>
          </a:xfrm>
          <a:prstGeom prst="rightArrow">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03955881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8" name="Table"/>
          <p:cNvGraphicFramePr/>
          <p:nvPr/>
        </p:nvGraphicFramePr>
        <p:xfrm>
          <a:off x="885706" y="4001491"/>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1800"/>
                      </a:pPr>
                      <a:r>
                        <a:rPr sz="2200">
                          <a:sym typeface="Helvetica Neue"/>
                        </a:rPr>
                        <a:t>0</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10</a:t>
                      </a:r>
                    </a:p>
                  </a:txBody>
                  <a:tcPr marL="50800" marR="50800" marT="50800" marB="50800" anchor="ctr" horzOverflow="overflow">
                    <a:lnT w="12700">
                      <a:solidFill>
                        <a:srgbClr val="606060"/>
                      </a:solidFill>
                      <a:miter lim="400000"/>
                    </a:lnT>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T1</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graphicFrame>
        <p:nvGraphicFramePr>
          <p:cNvPr id="189" name="Table"/>
          <p:cNvGraphicFramePr/>
          <p:nvPr/>
        </p:nvGraphicFramePr>
        <p:xfrm>
          <a:off x="5098501" y="1965053"/>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15</a:t>
                      </a:r>
                    </a:p>
                  </a:txBody>
                  <a:tcPr marL="50800" marR="50800" marT="50800" marB="50800" anchor="ctr" horzOverflow="overflow">
                    <a:lnT w="12700">
                      <a:solidFill>
                        <a:srgbClr val="606060"/>
                      </a:solidFill>
                      <a:miter lim="400000"/>
                    </a:lnT>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T2</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graphicFrame>
        <p:nvGraphicFramePr>
          <p:cNvPr id="190" name="Table"/>
          <p:cNvGraphicFramePr/>
          <p:nvPr/>
        </p:nvGraphicFramePr>
        <p:xfrm>
          <a:off x="5098501" y="6026032"/>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8</a:t>
                      </a:r>
                    </a:p>
                  </a:txBody>
                  <a:tcPr marL="50800" marR="50800" marT="50800" marB="50800" anchor="ctr" horzOverflow="overflow">
                    <a:lnT w="12700">
                      <a:solidFill>
                        <a:srgbClr val="606060"/>
                      </a:solidFill>
                      <a:miter lim="400000"/>
                    </a:lnT>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T3</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graphicFrame>
        <p:nvGraphicFramePr>
          <p:cNvPr id="191" name="Table"/>
          <p:cNvGraphicFramePr/>
          <p:nvPr/>
        </p:nvGraphicFramePr>
        <p:xfrm>
          <a:off x="9152698" y="4001491"/>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a:t>
                      </a:r>
                    </a:p>
                  </a:txBody>
                  <a:tcPr marL="50800" marR="50800" marT="50800" marB="50800" anchor="ctr" horzOverflow="overflow">
                    <a:lnT w="12700">
                      <a:solidFill>
                        <a:srgbClr val="606060"/>
                      </a:solidFill>
                      <a:miter lim="400000"/>
                    </a:lnT>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Compl</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sp>
        <p:nvSpPr>
          <p:cNvPr id="192" name="Line"/>
          <p:cNvSpPr/>
          <p:nvPr/>
        </p:nvSpPr>
        <p:spPr>
          <a:xfrm flipV="1">
            <a:off x="3728087" y="2827709"/>
            <a:ext cx="1378824" cy="1853351"/>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93" name="Line"/>
          <p:cNvSpPr/>
          <p:nvPr/>
        </p:nvSpPr>
        <p:spPr>
          <a:xfrm>
            <a:off x="3710052" y="4747628"/>
            <a:ext cx="1415375" cy="1990974"/>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94" name="Line"/>
          <p:cNvSpPr/>
          <p:nvPr/>
        </p:nvSpPr>
        <p:spPr>
          <a:xfrm>
            <a:off x="7898030" y="2578241"/>
            <a:ext cx="1215575" cy="2106833"/>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95" name="Line"/>
          <p:cNvSpPr/>
          <p:nvPr/>
        </p:nvSpPr>
        <p:spPr>
          <a:xfrm flipV="1">
            <a:off x="7887796" y="4808969"/>
            <a:ext cx="1235739" cy="1854085"/>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96" name="PERT Diagram - Example"/>
          <p:cNvSpPr txBox="1"/>
          <p:nvPr/>
        </p:nvSpPr>
        <p:spPr>
          <a:xfrm>
            <a:off x="704669" y="410239"/>
            <a:ext cx="4393832"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solidFill>
                  <a:schemeClr val="bg1"/>
                </a:solidFill>
              </a:rPr>
              <a:t>PERT Diagram - Example</a:t>
            </a:r>
          </a:p>
        </p:txBody>
      </p:sp>
      <p:sp>
        <p:nvSpPr>
          <p:cNvPr id="197" name="ES for the starting one(s) is 0"/>
          <p:cNvSpPr txBox="1"/>
          <p:nvPr/>
        </p:nvSpPr>
        <p:spPr>
          <a:xfrm>
            <a:off x="474288" y="2880403"/>
            <a:ext cx="3214705" cy="9643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b="0"/>
            </a:lvl1pPr>
          </a:lstStyle>
          <a:p>
            <a:r>
              <a:rPr dirty="0">
                <a:solidFill>
                  <a:schemeClr val="bg1"/>
                </a:solidFill>
              </a:rPr>
              <a:t>ES for the starting one(s) is 0</a:t>
            </a:r>
          </a:p>
        </p:txBody>
      </p:sp>
      <p:sp>
        <p:nvSpPr>
          <p:cNvPr id="12" name="Rectangle 11">
            <a:extLst>
              <a:ext uri="{FF2B5EF4-FFF2-40B4-BE49-F238E27FC236}">
                <a16:creationId xmlns:a16="http://schemas.microsoft.com/office/drawing/2014/main" id="{882E31EE-2DFA-AA42-910E-00DF2D7516F8}"/>
              </a:ext>
            </a:extLst>
          </p:cNvPr>
          <p:cNvSpPr/>
          <p:nvPr/>
        </p:nvSpPr>
        <p:spPr>
          <a:xfrm>
            <a:off x="4912865" y="1053594"/>
            <a:ext cx="2521844" cy="480131"/>
          </a:xfrm>
          <a:prstGeom prst="rect">
            <a:avLst/>
          </a:prstGeom>
        </p:spPr>
        <p:txBody>
          <a:bodyPr wrap="none">
            <a:spAutoFit/>
          </a:bodyPr>
          <a:lstStyle/>
          <a:p>
            <a:pPr>
              <a:lnSpc>
                <a:spcPct val="90000"/>
              </a:lnSpc>
            </a:pPr>
            <a:r>
              <a:rPr lang="en-GB" altLang="en-US" dirty="0">
                <a:solidFill>
                  <a:srgbClr val="0070C0"/>
                </a:solidFill>
              </a:rPr>
              <a:t>Forward pass</a:t>
            </a:r>
            <a:endParaRPr lang="en-US" altLang="en-US" dirty="0">
              <a:solidFill>
                <a:srgbClr val="0070C0"/>
              </a:solidFill>
            </a:endParaRPr>
          </a:p>
        </p:txBody>
      </p:sp>
      <p:sp>
        <p:nvSpPr>
          <p:cNvPr id="13" name="Right Arrow 12">
            <a:extLst>
              <a:ext uri="{FF2B5EF4-FFF2-40B4-BE49-F238E27FC236}">
                <a16:creationId xmlns:a16="http://schemas.microsoft.com/office/drawing/2014/main" id="{8DD31C48-2230-FB40-B3FD-EA1642597DA8}"/>
              </a:ext>
            </a:extLst>
          </p:cNvPr>
          <p:cNvSpPr/>
          <p:nvPr/>
        </p:nvSpPr>
        <p:spPr bwMode="auto">
          <a:xfrm>
            <a:off x="4851125" y="1480717"/>
            <a:ext cx="2645324" cy="239151"/>
          </a:xfrm>
          <a:prstGeom prst="rightArrow">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10747420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1" name="Table"/>
          <p:cNvGraphicFramePr/>
          <p:nvPr/>
        </p:nvGraphicFramePr>
        <p:xfrm>
          <a:off x="885706" y="4001491"/>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1800"/>
                      </a:pPr>
                      <a:r>
                        <a:rPr sz="2200">
                          <a:sym typeface="Helvetica Neue"/>
                        </a:rPr>
                        <a:t>0</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10</a:t>
                      </a:r>
                    </a:p>
                  </a:txBody>
                  <a:tcPr marL="50800" marR="50800" marT="50800" marB="50800" anchor="ctr" horzOverflow="overflow">
                    <a:lnT w="12700">
                      <a:solidFill>
                        <a:srgbClr val="606060"/>
                      </a:solidFill>
                      <a:miter lim="400000"/>
                    </a:lnT>
                  </a:tcPr>
                </a:tc>
                <a:tc>
                  <a:txBody>
                    <a:bodyPr/>
                    <a:lstStyle/>
                    <a:p>
                      <a:pPr defTabSz="914400">
                        <a:defRPr sz="1800"/>
                      </a:pPr>
                      <a:r>
                        <a:rPr sz="2200">
                          <a:sym typeface="Helvetica Neue"/>
                        </a:rPr>
                        <a:t>10</a:t>
                      </a: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T1</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graphicFrame>
        <p:nvGraphicFramePr>
          <p:cNvPr id="202" name="Table"/>
          <p:cNvGraphicFramePr/>
          <p:nvPr/>
        </p:nvGraphicFramePr>
        <p:xfrm>
          <a:off x="5098501" y="1965053"/>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15</a:t>
                      </a:r>
                    </a:p>
                  </a:txBody>
                  <a:tcPr marL="50800" marR="50800" marT="50800" marB="50800" anchor="ctr" horzOverflow="overflow">
                    <a:lnT w="12700">
                      <a:solidFill>
                        <a:srgbClr val="606060"/>
                      </a:solidFill>
                      <a:miter lim="400000"/>
                    </a:lnT>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T2</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graphicFrame>
        <p:nvGraphicFramePr>
          <p:cNvPr id="203" name="Table"/>
          <p:cNvGraphicFramePr/>
          <p:nvPr/>
        </p:nvGraphicFramePr>
        <p:xfrm>
          <a:off x="5098501" y="6026032"/>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8</a:t>
                      </a:r>
                    </a:p>
                  </a:txBody>
                  <a:tcPr marL="50800" marR="50800" marT="50800" marB="50800" anchor="ctr" horzOverflow="overflow">
                    <a:lnT w="12700">
                      <a:solidFill>
                        <a:srgbClr val="606060"/>
                      </a:solidFill>
                      <a:miter lim="400000"/>
                    </a:lnT>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T3</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graphicFrame>
        <p:nvGraphicFramePr>
          <p:cNvPr id="204" name="Table"/>
          <p:cNvGraphicFramePr/>
          <p:nvPr/>
        </p:nvGraphicFramePr>
        <p:xfrm>
          <a:off x="9152698" y="4001491"/>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a:t>
                      </a:r>
                    </a:p>
                  </a:txBody>
                  <a:tcPr marL="50800" marR="50800" marT="50800" marB="50800" anchor="ctr" horzOverflow="overflow">
                    <a:lnT w="12700">
                      <a:solidFill>
                        <a:srgbClr val="606060"/>
                      </a:solidFill>
                      <a:miter lim="400000"/>
                    </a:lnT>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Compl</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sp>
        <p:nvSpPr>
          <p:cNvPr id="205" name="Line"/>
          <p:cNvSpPr/>
          <p:nvPr/>
        </p:nvSpPr>
        <p:spPr>
          <a:xfrm flipV="1">
            <a:off x="3728087" y="2827709"/>
            <a:ext cx="1378824" cy="1853351"/>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06" name="Line"/>
          <p:cNvSpPr/>
          <p:nvPr/>
        </p:nvSpPr>
        <p:spPr>
          <a:xfrm>
            <a:off x="3710052" y="4747628"/>
            <a:ext cx="1415375" cy="1990974"/>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07" name="Line"/>
          <p:cNvSpPr/>
          <p:nvPr/>
        </p:nvSpPr>
        <p:spPr>
          <a:xfrm>
            <a:off x="7898030" y="2578241"/>
            <a:ext cx="1215575" cy="2106833"/>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08" name="Line"/>
          <p:cNvSpPr/>
          <p:nvPr/>
        </p:nvSpPr>
        <p:spPr>
          <a:xfrm flipV="1">
            <a:off x="7887796" y="4808969"/>
            <a:ext cx="1235739" cy="1854085"/>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09" name="PERT Diagram - Example"/>
          <p:cNvSpPr txBox="1"/>
          <p:nvPr/>
        </p:nvSpPr>
        <p:spPr>
          <a:xfrm>
            <a:off x="517619" y="228073"/>
            <a:ext cx="4393832"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solidFill>
                  <a:schemeClr val="bg1"/>
                </a:solidFill>
              </a:rPr>
              <a:t>PERT Diagram - Example</a:t>
            </a:r>
          </a:p>
        </p:txBody>
      </p:sp>
      <p:sp>
        <p:nvSpPr>
          <p:cNvPr id="210" name="EF = ES + D"/>
          <p:cNvSpPr txBox="1"/>
          <p:nvPr/>
        </p:nvSpPr>
        <p:spPr>
          <a:xfrm>
            <a:off x="1398494" y="3306799"/>
            <a:ext cx="2632082"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b="0"/>
            </a:lvl1pPr>
          </a:lstStyle>
          <a:p>
            <a:r>
              <a:rPr dirty="0">
                <a:solidFill>
                  <a:schemeClr val="bg1"/>
                </a:solidFill>
              </a:rPr>
              <a:t>EF = ES + D</a:t>
            </a:r>
          </a:p>
        </p:txBody>
      </p:sp>
      <p:sp>
        <p:nvSpPr>
          <p:cNvPr id="12" name="Rectangle 11">
            <a:extLst>
              <a:ext uri="{FF2B5EF4-FFF2-40B4-BE49-F238E27FC236}">
                <a16:creationId xmlns:a16="http://schemas.microsoft.com/office/drawing/2014/main" id="{10ACA3CC-3B1E-3145-9BB8-BB7F7B3DDE5E}"/>
              </a:ext>
            </a:extLst>
          </p:cNvPr>
          <p:cNvSpPr/>
          <p:nvPr/>
        </p:nvSpPr>
        <p:spPr>
          <a:xfrm>
            <a:off x="5187167" y="1018550"/>
            <a:ext cx="2521844" cy="480131"/>
          </a:xfrm>
          <a:prstGeom prst="rect">
            <a:avLst/>
          </a:prstGeom>
        </p:spPr>
        <p:txBody>
          <a:bodyPr wrap="none">
            <a:spAutoFit/>
          </a:bodyPr>
          <a:lstStyle/>
          <a:p>
            <a:pPr>
              <a:lnSpc>
                <a:spcPct val="90000"/>
              </a:lnSpc>
            </a:pPr>
            <a:r>
              <a:rPr lang="en-GB" altLang="en-US" dirty="0">
                <a:solidFill>
                  <a:srgbClr val="0070C0"/>
                </a:solidFill>
              </a:rPr>
              <a:t>Forward pass</a:t>
            </a:r>
            <a:endParaRPr lang="en-US" altLang="en-US" dirty="0">
              <a:solidFill>
                <a:srgbClr val="0070C0"/>
              </a:solidFill>
            </a:endParaRPr>
          </a:p>
        </p:txBody>
      </p:sp>
      <p:sp>
        <p:nvSpPr>
          <p:cNvPr id="13" name="Right Arrow 12">
            <a:extLst>
              <a:ext uri="{FF2B5EF4-FFF2-40B4-BE49-F238E27FC236}">
                <a16:creationId xmlns:a16="http://schemas.microsoft.com/office/drawing/2014/main" id="{69E9CCFF-82C1-024C-9EBB-BB0D20A7F226}"/>
              </a:ext>
            </a:extLst>
          </p:cNvPr>
          <p:cNvSpPr/>
          <p:nvPr/>
        </p:nvSpPr>
        <p:spPr bwMode="auto">
          <a:xfrm>
            <a:off x="5125427" y="1445673"/>
            <a:ext cx="2645324" cy="239151"/>
          </a:xfrm>
          <a:prstGeom prst="rightArrow">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930232658"/>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4" name="Table"/>
          <p:cNvGraphicFramePr/>
          <p:nvPr/>
        </p:nvGraphicFramePr>
        <p:xfrm>
          <a:off x="885706" y="4001491"/>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1800"/>
                      </a:pPr>
                      <a:r>
                        <a:rPr sz="2200">
                          <a:sym typeface="Helvetica Neue"/>
                        </a:rPr>
                        <a:t>0</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10</a:t>
                      </a:r>
                    </a:p>
                  </a:txBody>
                  <a:tcPr marL="50800" marR="50800" marT="50800" marB="50800" anchor="ctr" horzOverflow="overflow">
                    <a:lnT w="12700">
                      <a:solidFill>
                        <a:srgbClr val="606060"/>
                      </a:solidFill>
                      <a:miter lim="400000"/>
                    </a:lnT>
                  </a:tcPr>
                </a:tc>
                <a:tc>
                  <a:txBody>
                    <a:bodyPr/>
                    <a:lstStyle/>
                    <a:p>
                      <a:pPr defTabSz="914400">
                        <a:defRPr sz="1800"/>
                      </a:pPr>
                      <a:r>
                        <a:rPr sz="2200">
                          <a:sym typeface="Helvetica Neue"/>
                        </a:rPr>
                        <a:t>10</a:t>
                      </a: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T1</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graphicFrame>
        <p:nvGraphicFramePr>
          <p:cNvPr id="215" name="Table"/>
          <p:cNvGraphicFramePr/>
          <p:nvPr/>
        </p:nvGraphicFramePr>
        <p:xfrm>
          <a:off x="5098501" y="1965053"/>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15</a:t>
                      </a:r>
                    </a:p>
                  </a:txBody>
                  <a:tcPr marL="50800" marR="50800" marT="50800" marB="50800" anchor="ctr" horzOverflow="overflow">
                    <a:lnT w="12700">
                      <a:solidFill>
                        <a:srgbClr val="606060"/>
                      </a:solidFill>
                      <a:miter lim="400000"/>
                    </a:lnT>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T2</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graphicFrame>
        <p:nvGraphicFramePr>
          <p:cNvPr id="216" name="Table"/>
          <p:cNvGraphicFramePr/>
          <p:nvPr/>
        </p:nvGraphicFramePr>
        <p:xfrm>
          <a:off x="5098501" y="6026032"/>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8</a:t>
                      </a:r>
                    </a:p>
                  </a:txBody>
                  <a:tcPr marL="50800" marR="50800" marT="50800" marB="50800" anchor="ctr" horzOverflow="overflow">
                    <a:lnT w="12700">
                      <a:solidFill>
                        <a:srgbClr val="606060"/>
                      </a:solidFill>
                      <a:miter lim="400000"/>
                    </a:lnT>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T3</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graphicFrame>
        <p:nvGraphicFramePr>
          <p:cNvPr id="217" name="Table"/>
          <p:cNvGraphicFramePr/>
          <p:nvPr/>
        </p:nvGraphicFramePr>
        <p:xfrm>
          <a:off x="9152698" y="4001491"/>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a:t>
                      </a:r>
                    </a:p>
                  </a:txBody>
                  <a:tcPr marL="50800" marR="50800" marT="50800" marB="50800" anchor="ctr" horzOverflow="overflow">
                    <a:lnT w="12700">
                      <a:solidFill>
                        <a:srgbClr val="606060"/>
                      </a:solidFill>
                      <a:miter lim="400000"/>
                    </a:lnT>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Compl</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sp>
        <p:nvSpPr>
          <p:cNvPr id="218" name="Line"/>
          <p:cNvSpPr/>
          <p:nvPr/>
        </p:nvSpPr>
        <p:spPr>
          <a:xfrm flipV="1">
            <a:off x="3728087" y="2827709"/>
            <a:ext cx="1378824" cy="1853351"/>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19" name="Line"/>
          <p:cNvSpPr/>
          <p:nvPr/>
        </p:nvSpPr>
        <p:spPr>
          <a:xfrm>
            <a:off x="3710052" y="4747628"/>
            <a:ext cx="1415375" cy="1990974"/>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20" name="Line"/>
          <p:cNvSpPr/>
          <p:nvPr/>
        </p:nvSpPr>
        <p:spPr>
          <a:xfrm>
            <a:off x="7898030" y="2578241"/>
            <a:ext cx="1215575" cy="2106833"/>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21" name="Line"/>
          <p:cNvSpPr/>
          <p:nvPr/>
        </p:nvSpPr>
        <p:spPr>
          <a:xfrm flipV="1">
            <a:off x="7887796" y="4808969"/>
            <a:ext cx="1235739" cy="1854085"/>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22" name="PERT Diagram - Example"/>
          <p:cNvSpPr txBox="1"/>
          <p:nvPr/>
        </p:nvSpPr>
        <p:spPr>
          <a:xfrm>
            <a:off x="383353" y="285223"/>
            <a:ext cx="4393832"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solidFill>
                  <a:schemeClr val="bg1"/>
                </a:solidFill>
              </a:rPr>
              <a:t>PERT Diagram - Example</a:t>
            </a:r>
          </a:p>
        </p:txBody>
      </p:sp>
      <p:sp>
        <p:nvSpPr>
          <p:cNvPr id="223" name="10"/>
          <p:cNvSpPr txBox="1"/>
          <p:nvPr/>
        </p:nvSpPr>
        <p:spPr>
          <a:xfrm>
            <a:off x="3918963" y="3397801"/>
            <a:ext cx="453239" cy="4613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t>10</a:t>
            </a:r>
          </a:p>
        </p:txBody>
      </p:sp>
      <p:sp>
        <p:nvSpPr>
          <p:cNvPr id="224" name="10"/>
          <p:cNvSpPr txBox="1"/>
          <p:nvPr/>
        </p:nvSpPr>
        <p:spPr>
          <a:xfrm>
            <a:off x="4323947" y="5289393"/>
            <a:ext cx="453238" cy="4613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t>10</a:t>
            </a:r>
          </a:p>
        </p:txBody>
      </p:sp>
      <p:sp>
        <p:nvSpPr>
          <p:cNvPr id="13" name="Rectangle 12">
            <a:extLst>
              <a:ext uri="{FF2B5EF4-FFF2-40B4-BE49-F238E27FC236}">
                <a16:creationId xmlns:a16="http://schemas.microsoft.com/office/drawing/2014/main" id="{A19FB9BC-0124-0F42-ABA6-A95AABB04423}"/>
              </a:ext>
            </a:extLst>
          </p:cNvPr>
          <p:cNvSpPr/>
          <p:nvPr/>
        </p:nvSpPr>
        <p:spPr>
          <a:xfrm>
            <a:off x="4912865" y="1053594"/>
            <a:ext cx="2521844" cy="480131"/>
          </a:xfrm>
          <a:prstGeom prst="rect">
            <a:avLst/>
          </a:prstGeom>
        </p:spPr>
        <p:txBody>
          <a:bodyPr wrap="none">
            <a:spAutoFit/>
          </a:bodyPr>
          <a:lstStyle/>
          <a:p>
            <a:pPr>
              <a:lnSpc>
                <a:spcPct val="90000"/>
              </a:lnSpc>
            </a:pPr>
            <a:r>
              <a:rPr lang="en-GB" altLang="en-US" dirty="0">
                <a:solidFill>
                  <a:srgbClr val="0070C0"/>
                </a:solidFill>
              </a:rPr>
              <a:t>Forward pass</a:t>
            </a:r>
            <a:endParaRPr lang="en-US" altLang="en-US" dirty="0">
              <a:solidFill>
                <a:srgbClr val="0070C0"/>
              </a:solidFill>
            </a:endParaRPr>
          </a:p>
        </p:txBody>
      </p:sp>
      <p:sp>
        <p:nvSpPr>
          <p:cNvPr id="14" name="Right Arrow 13">
            <a:extLst>
              <a:ext uri="{FF2B5EF4-FFF2-40B4-BE49-F238E27FC236}">
                <a16:creationId xmlns:a16="http://schemas.microsoft.com/office/drawing/2014/main" id="{AC2E6677-2B42-D843-95CD-172E08C0FB58}"/>
              </a:ext>
            </a:extLst>
          </p:cNvPr>
          <p:cNvSpPr/>
          <p:nvPr/>
        </p:nvSpPr>
        <p:spPr bwMode="auto">
          <a:xfrm>
            <a:off x="4851125" y="1480717"/>
            <a:ext cx="2645324" cy="239151"/>
          </a:xfrm>
          <a:prstGeom prst="rightArrow">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572025923"/>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8" name="Table"/>
          <p:cNvGraphicFramePr/>
          <p:nvPr/>
        </p:nvGraphicFramePr>
        <p:xfrm>
          <a:off x="885706" y="4001491"/>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1800"/>
                      </a:pPr>
                      <a:r>
                        <a:rPr sz="2200">
                          <a:sym typeface="Helvetica Neue"/>
                        </a:rPr>
                        <a:t>0</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10</a:t>
                      </a:r>
                    </a:p>
                  </a:txBody>
                  <a:tcPr marL="50800" marR="50800" marT="50800" marB="50800" anchor="ctr" horzOverflow="overflow">
                    <a:lnT w="12700">
                      <a:solidFill>
                        <a:srgbClr val="606060"/>
                      </a:solidFill>
                      <a:miter lim="400000"/>
                    </a:lnT>
                  </a:tcPr>
                </a:tc>
                <a:tc>
                  <a:txBody>
                    <a:bodyPr/>
                    <a:lstStyle/>
                    <a:p>
                      <a:pPr defTabSz="914400">
                        <a:defRPr sz="1800"/>
                      </a:pPr>
                      <a:r>
                        <a:rPr sz="2200">
                          <a:sym typeface="Helvetica Neue"/>
                        </a:rPr>
                        <a:t>10</a:t>
                      </a: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T1</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graphicFrame>
        <p:nvGraphicFramePr>
          <p:cNvPr id="229" name="Table"/>
          <p:cNvGraphicFramePr/>
          <p:nvPr/>
        </p:nvGraphicFramePr>
        <p:xfrm>
          <a:off x="5098501" y="1965053"/>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1800"/>
                      </a:pPr>
                      <a:r>
                        <a:rPr sz="2200">
                          <a:sym typeface="Helvetica Neue"/>
                        </a:rPr>
                        <a:t>10</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15</a:t>
                      </a:r>
                    </a:p>
                  </a:txBody>
                  <a:tcPr marL="50800" marR="50800" marT="50800" marB="50800" anchor="ctr" horzOverflow="overflow">
                    <a:lnT w="12700">
                      <a:solidFill>
                        <a:srgbClr val="606060"/>
                      </a:solidFill>
                      <a:miter lim="400000"/>
                    </a:lnT>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T2</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graphicFrame>
        <p:nvGraphicFramePr>
          <p:cNvPr id="230" name="Table"/>
          <p:cNvGraphicFramePr/>
          <p:nvPr/>
        </p:nvGraphicFramePr>
        <p:xfrm>
          <a:off x="5098501" y="6026032"/>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1800"/>
                      </a:pPr>
                      <a:r>
                        <a:rPr sz="2200">
                          <a:sym typeface="Helvetica Neue"/>
                        </a:rPr>
                        <a:t>10</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8</a:t>
                      </a:r>
                    </a:p>
                  </a:txBody>
                  <a:tcPr marL="50800" marR="50800" marT="50800" marB="50800" anchor="ctr" horzOverflow="overflow">
                    <a:lnT w="12700">
                      <a:solidFill>
                        <a:srgbClr val="606060"/>
                      </a:solidFill>
                      <a:miter lim="400000"/>
                    </a:lnT>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T3</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graphicFrame>
        <p:nvGraphicFramePr>
          <p:cNvPr id="231" name="Table"/>
          <p:cNvGraphicFramePr/>
          <p:nvPr/>
        </p:nvGraphicFramePr>
        <p:xfrm>
          <a:off x="9152698" y="4001491"/>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a:t>
                      </a:r>
                    </a:p>
                  </a:txBody>
                  <a:tcPr marL="50800" marR="50800" marT="50800" marB="50800" anchor="ctr" horzOverflow="overflow">
                    <a:lnT w="12700">
                      <a:solidFill>
                        <a:srgbClr val="606060"/>
                      </a:solidFill>
                      <a:miter lim="400000"/>
                    </a:lnT>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Compl</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sp>
        <p:nvSpPr>
          <p:cNvPr id="232" name="Line"/>
          <p:cNvSpPr/>
          <p:nvPr/>
        </p:nvSpPr>
        <p:spPr>
          <a:xfrm flipV="1">
            <a:off x="3728087" y="2827709"/>
            <a:ext cx="1378824" cy="1853351"/>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33" name="Line"/>
          <p:cNvSpPr/>
          <p:nvPr/>
        </p:nvSpPr>
        <p:spPr>
          <a:xfrm>
            <a:off x="3710052" y="4747628"/>
            <a:ext cx="1415375" cy="1990974"/>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34" name="Line"/>
          <p:cNvSpPr/>
          <p:nvPr/>
        </p:nvSpPr>
        <p:spPr>
          <a:xfrm>
            <a:off x="7898030" y="2578241"/>
            <a:ext cx="1215575" cy="2106833"/>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35" name="Line"/>
          <p:cNvSpPr/>
          <p:nvPr/>
        </p:nvSpPr>
        <p:spPr>
          <a:xfrm flipV="1">
            <a:off x="7887796" y="4808969"/>
            <a:ext cx="1235739" cy="1854085"/>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36" name="PERT Diagram - Example"/>
          <p:cNvSpPr txBox="1"/>
          <p:nvPr/>
        </p:nvSpPr>
        <p:spPr>
          <a:xfrm>
            <a:off x="383353" y="228073"/>
            <a:ext cx="4393832"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solidFill>
                  <a:schemeClr val="bg1"/>
                </a:solidFill>
              </a:rPr>
              <a:t>PERT Diagram - Example</a:t>
            </a:r>
          </a:p>
        </p:txBody>
      </p:sp>
      <p:sp>
        <p:nvSpPr>
          <p:cNvPr id="237" name="10"/>
          <p:cNvSpPr txBox="1"/>
          <p:nvPr/>
        </p:nvSpPr>
        <p:spPr>
          <a:xfrm>
            <a:off x="3918963" y="3397801"/>
            <a:ext cx="453239" cy="4613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t>10</a:t>
            </a:r>
          </a:p>
        </p:txBody>
      </p:sp>
      <p:sp>
        <p:nvSpPr>
          <p:cNvPr id="238" name="10"/>
          <p:cNvSpPr txBox="1"/>
          <p:nvPr/>
        </p:nvSpPr>
        <p:spPr>
          <a:xfrm>
            <a:off x="4323947" y="5289393"/>
            <a:ext cx="453238" cy="4613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t>10</a:t>
            </a:r>
          </a:p>
        </p:txBody>
      </p:sp>
      <p:sp>
        <p:nvSpPr>
          <p:cNvPr id="13" name="Rectangle 12">
            <a:extLst>
              <a:ext uri="{FF2B5EF4-FFF2-40B4-BE49-F238E27FC236}">
                <a16:creationId xmlns:a16="http://schemas.microsoft.com/office/drawing/2014/main" id="{1E911FA0-1017-A344-8798-C41FE6398226}"/>
              </a:ext>
            </a:extLst>
          </p:cNvPr>
          <p:cNvSpPr/>
          <p:nvPr/>
        </p:nvSpPr>
        <p:spPr>
          <a:xfrm>
            <a:off x="4912865" y="1053594"/>
            <a:ext cx="2521844" cy="480131"/>
          </a:xfrm>
          <a:prstGeom prst="rect">
            <a:avLst/>
          </a:prstGeom>
        </p:spPr>
        <p:txBody>
          <a:bodyPr wrap="none">
            <a:spAutoFit/>
          </a:bodyPr>
          <a:lstStyle/>
          <a:p>
            <a:pPr>
              <a:lnSpc>
                <a:spcPct val="90000"/>
              </a:lnSpc>
            </a:pPr>
            <a:r>
              <a:rPr lang="en-GB" altLang="en-US" dirty="0">
                <a:solidFill>
                  <a:srgbClr val="0070C0"/>
                </a:solidFill>
              </a:rPr>
              <a:t>Forward pass</a:t>
            </a:r>
            <a:endParaRPr lang="en-US" altLang="en-US" dirty="0">
              <a:solidFill>
                <a:srgbClr val="0070C0"/>
              </a:solidFill>
            </a:endParaRPr>
          </a:p>
        </p:txBody>
      </p:sp>
      <p:sp>
        <p:nvSpPr>
          <p:cNvPr id="14" name="Right Arrow 13">
            <a:extLst>
              <a:ext uri="{FF2B5EF4-FFF2-40B4-BE49-F238E27FC236}">
                <a16:creationId xmlns:a16="http://schemas.microsoft.com/office/drawing/2014/main" id="{5DE6D9AF-82EB-5E42-AC73-57B304684DAA}"/>
              </a:ext>
            </a:extLst>
          </p:cNvPr>
          <p:cNvSpPr/>
          <p:nvPr/>
        </p:nvSpPr>
        <p:spPr bwMode="auto">
          <a:xfrm>
            <a:off x="4851125" y="1480717"/>
            <a:ext cx="2645324" cy="239151"/>
          </a:xfrm>
          <a:prstGeom prst="rightArrow">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charset="0"/>
            </a:endParaRPr>
          </a:p>
        </p:txBody>
      </p:sp>
      <p:sp>
        <p:nvSpPr>
          <p:cNvPr id="2" name="Rectangle 1">
            <a:extLst>
              <a:ext uri="{FF2B5EF4-FFF2-40B4-BE49-F238E27FC236}">
                <a16:creationId xmlns:a16="http://schemas.microsoft.com/office/drawing/2014/main" id="{3901B8D9-7502-F54A-9BDD-419F31074811}"/>
              </a:ext>
            </a:extLst>
          </p:cNvPr>
          <p:cNvSpPr/>
          <p:nvPr/>
        </p:nvSpPr>
        <p:spPr>
          <a:xfrm>
            <a:off x="950129" y="8062470"/>
            <a:ext cx="9264377" cy="480131"/>
          </a:xfrm>
          <a:prstGeom prst="rect">
            <a:avLst/>
          </a:prstGeom>
        </p:spPr>
        <p:txBody>
          <a:bodyPr wrap="square">
            <a:spAutoFit/>
          </a:bodyPr>
          <a:lstStyle/>
          <a:p>
            <a:pPr lvl="1">
              <a:lnSpc>
                <a:spcPct val="90000"/>
              </a:lnSpc>
            </a:pPr>
            <a:r>
              <a:rPr lang="en-US" altLang="en-US" dirty="0">
                <a:solidFill>
                  <a:schemeClr val="bg1"/>
                </a:solidFill>
              </a:rPr>
              <a:t>ES = maximum EF of immediate predecessors</a:t>
            </a:r>
          </a:p>
        </p:txBody>
      </p:sp>
    </p:spTree>
    <p:extLst>
      <p:ext uri="{BB962C8B-B14F-4D97-AF65-F5344CB8AC3E}">
        <p14:creationId xmlns:p14="http://schemas.microsoft.com/office/powerpoint/2010/main" val="216511195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2" name="Table"/>
          <p:cNvGraphicFramePr/>
          <p:nvPr/>
        </p:nvGraphicFramePr>
        <p:xfrm>
          <a:off x="885706" y="4001491"/>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1800"/>
                      </a:pPr>
                      <a:r>
                        <a:rPr sz="2200">
                          <a:sym typeface="Helvetica Neue"/>
                        </a:rPr>
                        <a:t>0</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10</a:t>
                      </a:r>
                    </a:p>
                  </a:txBody>
                  <a:tcPr marL="50800" marR="50800" marT="50800" marB="50800" anchor="ctr" horzOverflow="overflow">
                    <a:lnT w="12700">
                      <a:solidFill>
                        <a:srgbClr val="606060"/>
                      </a:solidFill>
                      <a:miter lim="400000"/>
                    </a:lnT>
                  </a:tcPr>
                </a:tc>
                <a:tc>
                  <a:txBody>
                    <a:bodyPr/>
                    <a:lstStyle/>
                    <a:p>
                      <a:pPr defTabSz="914400">
                        <a:defRPr sz="1800"/>
                      </a:pPr>
                      <a:r>
                        <a:rPr sz="2200">
                          <a:sym typeface="Helvetica Neue"/>
                        </a:rPr>
                        <a:t>10</a:t>
                      </a: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T1</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graphicFrame>
        <p:nvGraphicFramePr>
          <p:cNvPr id="243" name="Table"/>
          <p:cNvGraphicFramePr/>
          <p:nvPr/>
        </p:nvGraphicFramePr>
        <p:xfrm>
          <a:off x="5098501" y="1965053"/>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1800"/>
                      </a:pPr>
                      <a:r>
                        <a:rPr sz="2200">
                          <a:sym typeface="Helvetica Neue"/>
                        </a:rPr>
                        <a:t>10</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15</a:t>
                      </a:r>
                    </a:p>
                  </a:txBody>
                  <a:tcPr marL="50800" marR="50800" marT="50800" marB="50800" anchor="ctr" horzOverflow="overflow">
                    <a:lnT w="12700">
                      <a:solidFill>
                        <a:srgbClr val="606060"/>
                      </a:solidFill>
                      <a:miter lim="400000"/>
                    </a:lnT>
                  </a:tcPr>
                </a:tc>
                <a:tc>
                  <a:txBody>
                    <a:bodyPr/>
                    <a:lstStyle/>
                    <a:p>
                      <a:pPr defTabSz="914400">
                        <a:defRPr sz="1800"/>
                      </a:pPr>
                      <a:r>
                        <a:rPr sz="2200">
                          <a:sym typeface="Helvetica Neue"/>
                        </a:rPr>
                        <a:t>25</a:t>
                      </a: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T2</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graphicFrame>
        <p:nvGraphicFramePr>
          <p:cNvPr id="244" name="Table"/>
          <p:cNvGraphicFramePr/>
          <p:nvPr/>
        </p:nvGraphicFramePr>
        <p:xfrm>
          <a:off x="5098501" y="6026032"/>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1800"/>
                      </a:pPr>
                      <a:r>
                        <a:rPr sz="2200">
                          <a:sym typeface="Helvetica Neue"/>
                        </a:rPr>
                        <a:t>10</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8</a:t>
                      </a:r>
                    </a:p>
                  </a:txBody>
                  <a:tcPr marL="50800" marR="50800" marT="50800" marB="50800" anchor="ctr" horzOverflow="overflow">
                    <a:lnT w="12700">
                      <a:solidFill>
                        <a:srgbClr val="606060"/>
                      </a:solidFill>
                      <a:miter lim="400000"/>
                    </a:lnT>
                  </a:tcPr>
                </a:tc>
                <a:tc>
                  <a:txBody>
                    <a:bodyPr/>
                    <a:lstStyle/>
                    <a:p>
                      <a:pPr defTabSz="914400">
                        <a:defRPr sz="1800"/>
                      </a:pPr>
                      <a:r>
                        <a:rPr sz="2200">
                          <a:sym typeface="Helvetica Neue"/>
                        </a:rPr>
                        <a:t>18</a:t>
                      </a: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T3</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graphicFrame>
        <p:nvGraphicFramePr>
          <p:cNvPr id="245" name="Table"/>
          <p:cNvGraphicFramePr/>
          <p:nvPr/>
        </p:nvGraphicFramePr>
        <p:xfrm>
          <a:off x="9152698" y="4001491"/>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a:t>
                      </a:r>
                    </a:p>
                  </a:txBody>
                  <a:tcPr marL="50800" marR="50800" marT="50800" marB="50800" anchor="ctr" horzOverflow="overflow">
                    <a:lnT w="12700">
                      <a:solidFill>
                        <a:srgbClr val="606060"/>
                      </a:solidFill>
                      <a:miter lim="400000"/>
                    </a:lnT>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Compl</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sp>
        <p:nvSpPr>
          <p:cNvPr id="246" name="Line"/>
          <p:cNvSpPr/>
          <p:nvPr/>
        </p:nvSpPr>
        <p:spPr>
          <a:xfrm flipV="1">
            <a:off x="3728087" y="2827709"/>
            <a:ext cx="1378824" cy="1853351"/>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47" name="Line"/>
          <p:cNvSpPr/>
          <p:nvPr/>
        </p:nvSpPr>
        <p:spPr>
          <a:xfrm>
            <a:off x="3710052" y="4747628"/>
            <a:ext cx="1415375" cy="1990974"/>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48" name="Line"/>
          <p:cNvSpPr/>
          <p:nvPr/>
        </p:nvSpPr>
        <p:spPr>
          <a:xfrm>
            <a:off x="7898030" y="2578241"/>
            <a:ext cx="1215575" cy="2106833"/>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49" name="Line"/>
          <p:cNvSpPr/>
          <p:nvPr/>
        </p:nvSpPr>
        <p:spPr>
          <a:xfrm flipV="1">
            <a:off x="7887796" y="4808969"/>
            <a:ext cx="1235739" cy="1854085"/>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50" name="PERT Diagram - Example"/>
          <p:cNvSpPr txBox="1"/>
          <p:nvPr/>
        </p:nvSpPr>
        <p:spPr>
          <a:xfrm>
            <a:off x="535824" y="328086"/>
            <a:ext cx="4393832"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solidFill>
                  <a:schemeClr val="bg1"/>
                </a:solidFill>
              </a:rPr>
              <a:t>PERT Diagram - Example</a:t>
            </a:r>
          </a:p>
        </p:txBody>
      </p:sp>
      <p:sp>
        <p:nvSpPr>
          <p:cNvPr id="251" name="10"/>
          <p:cNvSpPr txBox="1"/>
          <p:nvPr/>
        </p:nvSpPr>
        <p:spPr>
          <a:xfrm>
            <a:off x="3918963" y="3397801"/>
            <a:ext cx="453239" cy="4613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t>10</a:t>
            </a:r>
          </a:p>
        </p:txBody>
      </p:sp>
      <p:sp>
        <p:nvSpPr>
          <p:cNvPr id="252" name="10"/>
          <p:cNvSpPr txBox="1"/>
          <p:nvPr/>
        </p:nvSpPr>
        <p:spPr>
          <a:xfrm>
            <a:off x="4323947" y="5289393"/>
            <a:ext cx="453238" cy="4613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t>10</a:t>
            </a:r>
          </a:p>
        </p:txBody>
      </p:sp>
      <p:sp>
        <p:nvSpPr>
          <p:cNvPr id="253" name="25"/>
          <p:cNvSpPr txBox="1"/>
          <p:nvPr/>
        </p:nvSpPr>
        <p:spPr>
          <a:xfrm>
            <a:off x="8457442" y="3125954"/>
            <a:ext cx="453239" cy="4613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t>25</a:t>
            </a:r>
          </a:p>
        </p:txBody>
      </p:sp>
      <p:sp>
        <p:nvSpPr>
          <p:cNvPr id="254" name="18"/>
          <p:cNvSpPr txBox="1"/>
          <p:nvPr/>
        </p:nvSpPr>
        <p:spPr>
          <a:xfrm>
            <a:off x="8058597" y="5398169"/>
            <a:ext cx="453238" cy="4613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t>18</a:t>
            </a:r>
          </a:p>
        </p:txBody>
      </p:sp>
      <p:sp>
        <p:nvSpPr>
          <p:cNvPr id="15" name="Rectangle 14">
            <a:extLst>
              <a:ext uri="{FF2B5EF4-FFF2-40B4-BE49-F238E27FC236}">
                <a16:creationId xmlns:a16="http://schemas.microsoft.com/office/drawing/2014/main" id="{344FD0E3-AD7D-E54A-8C42-EA4B8698F900}"/>
              </a:ext>
            </a:extLst>
          </p:cNvPr>
          <p:cNvSpPr/>
          <p:nvPr/>
        </p:nvSpPr>
        <p:spPr>
          <a:xfrm>
            <a:off x="4912865" y="1053594"/>
            <a:ext cx="2521844" cy="480131"/>
          </a:xfrm>
          <a:prstGeom prst="rect">
            <a:avLst/>
          </a:prstGeom>
        </p:spPr>
        <p:txBody>
          <a:bodyPr wrap="none">
            <a:spAutoFit/>
          </a:bodyPr>
          <a:lstStyle/>
          <a:p>
            <a:pPr>
              <a:lnSpc>
                <a:spcPct val="90000"/>
              </a:lnSpc>
            </a:pPr>
            <a:r>
              <a:rPr lang="en-GB" altLang="en-US" dirty="0">
                <a:solidFill>
                  <a:srgbClr val="0070C0"/>
                </a:solidFill>
              </a:rPr>
              <a:t>Forward pass</a:t>
            </a:r>
            <a:endParaRPr lang="en-US" altLang="en-US" dirty="0">
              <a:solidFill>
                <a:srgbClr val="0070C0"/>
              </a:solidFill>
            </a:endParaRPr>
          </a:p>
        </p:txBody>
      </p:sp>
      <p:sp>
        <p:nvSpPr>
          <p:cNvPr id="16" name="Right Arrow 15">
            <a:extLst>
              <a:ext uri="{FF2B5EF4-FFF2-40B4-BE49-F238E27FC236}">
                <a16:creationId xmlns:a16="http://schemas.microsoft.com/office/drawing/2014/main" id="{A6B27577-DB9C-134E-9585-F2153E95CBD3}"/>
              </a:ext>
            </a:extLst>
          </p:cNvPr>
          <p:cNvSpPr/>
          <p:nvPr/>
        </p:nvSpPr>
        <p:spPr bwMode="auto">
          <a:xfrm>
            <a:off x="4851125" y="1480717"/>
            <a:ext cx="2645324" cy="239151"/>
          </a:xfrm>
          <a:prstGeom prst="rightArrow">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17888000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8" name="Table"/>
          <p:cNvGraphicFramePr/>
          <p:nvPr/>
        </p:nvGraphicFramePr>
        <p:xfrm>
          <a:off x="885706" y="4001491"/>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1800"/>
                      </a:pPr>
                      <a:r>
                        <a:rPr sz="2200">
                          <a:sym typeface="Helvetica Neue"/>
                        </a:rPr>
                        <a:t>0</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10</a:t>
                      </a:r>
                    </a:p>
                  </a:txBody>
                  <a:tcPr marL="50800" marR="50800" marT="50800" marB="50800" anchor="ctr" horzOverflow="overflow">
                    <a:lnT w="12700">
                      <a:solidFill>
                        <a:srgbClr val="606060"/>
                      </a:solidFill>
                      <a:miter lim="400000"/>
                    </a:lnT>
                  </a:tcPr>
                </a:tc>
                <a:tc>
                  <a:txBody>
                    <a:bodyPr/>
                    <a:lstStyle/>
                    <a:p>
                      <a:pPr defTabSz="914400">
                        <a:defRPr sz="1800"/>
                      </a:pPr>
                      <a:r>
                        <a:rPr sz="2200">
                          <a:sym typeface="Helvetica Neue"/>
                        </a:rPr>
                        <a:t>10</a:t>
                      </a: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T1</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graphicFrame>
        <p:nvGraphicFramePr>
          <p:cNvPr id="259" name="Table"/>
          <p:cNvGraphicFramePr/>
          <p:nvPr/>
        </p:nvGraphicFramePr>
        <p:xfrm>
          <a:off x="5098501" y="1965053"/>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1800"/>
                      </a:pPr>
                      <a:r>
                        <a:rPr sz="2200">
                          <a:sym typeface="Helvetica Neue"/>
                        </a:rPr>
                        <a:t>10</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15</a:t>
                      </a:r>
                    </a:p>
                  </a:txBody>
                  <a:tcPr marL="50800" marR="50800" marT="50800" marB="50800" anchor="ctr" horzOverflow="overflow">
                    <a:lnT w="12700">
                      <a:solidFill>
                        <a:srgbClr val="606060"/>
                      </a:solidFill>
                      <a:miter lim="400000"/>
                    </a:lnT>
                  </a:tcPr>
                </a:tc>
                <a:tc>
                  <a:txBody>
                    <a:bodyPr/>
                    <a:lstStyle/>
                    <a:p>
                      <a:pPr defTabSz="914400">
                        <a:defRPr sz="1800"/>
                      </a:pPr>
                      <a:r>
                        <a:rPr sz="2200">
                          <a:sym typeface="Helvetica Neue"/>
                        </a:rPr>
                        <a:t>25</a:t>
                      </a: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T2</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graphicFrame>
        <p:nvGraphicFramePr>
          <p:cNvPr id="260" name="Table"/>
          <p:cNvGraphicFramePr/>
          <p:nvPr/>
        </p:nvGraphicFramePr>
        <p:xfrm>
          <a:off x="5098501" y="6026032"/>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1800"/>
                      </a:pPr>
                      <a:r>
                        <a:rPr sz="2200">
                          <a:sym typeface="Helvetica Neue"/>
                        </a:rPr>
                        <a:t>10</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8</a:t>
                      </a:r>
                    </a:p>
                  </a:txBody>
                  <a:tcPr marL="50800" marR="50800" marT="50800" marB="50800" anchor="ctr" horzOverflow="overflow">
                    <a:lnT w="12700">
                      <a:solidFill>
                        <a:srgbClr val="606060"/>
                      </a:solidFill>
                      <a:miter lim="400000"/>
                    </a:lnT>
                  </a:tcPr>
                </a:tc>
                <a:tc>
                  <a:txBody>
                    <a:bodyPr/>
                    <a:lstStyle/>
                    <a:p>
                      <a:pPr defTabSz="914400">
                        <a:defRPr sz="1800"/>
                      </a:pPr>
                      <a:r>
                        <a:rPr sz="2200">
                          <a:sym typeface="Helvetica Neue"/>
                        </a:rPr>
                        <a:t>18</a:t>
                      </a: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T3</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graphicFrame>
        <p:nvGraphicFramePr>
          <p:cNvPr id="261" name="Table"/>
          <p:cNvGraphicFramePr/>
          <p:nvPr/>
        </p:nvGraphicFramePr>
        <p:xfrm>
          <a:off x="9152698" y="4001491"/>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1800"/>
                      </a:pPr>
                      <a:r>
                        <a:rPr sz="2200">
                          <a:sym typeface="Helvetica Neue"/>
                        </a:rPr>
                        <a:t>25</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a:t>
                      </a:r>
                    </a:p>
                  </a:txBody>
                  <a:tcPr marL="50800" marR="50800" marT="50800" marB="50800" anchor="ctr" horzOverflow="overflow">
                    <a:lnT w="12700">
                      <a:solidFill>
                        <a:srgbClr val="606060"/>
                      </a:solidFill>
                      <a:miter lim="400000"/>
                    </a:lnT>
                  </a:tcPr>
                </a:tc>
                <a:tc>
                  <a:txBody>
                    <a:bodyPr/>
                    <a:lstStyle/>
                    <a:p>
                      <a:pPr defTabSz="914400">
                        <a:defRPr sz="1800"/>
                      </a:pPr>
                      <a:r>
                        <a:rPr sz="2200">
                          <a:sym typeface="Helvetica Neue"/>
                        </a:rPr>
                        <a:t>25</a:t>
                      </a: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Compl</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sp>
        <p:nvSpPr>
          <p:cNvPr id="262" name="Line"/>
          <p:cNvSpPr/>
          <p:nvPr/>
        </p:nvSpPr>
        <p:spPr>
          <a:xfrm flipV="1">
            <a:off x="3728087" y="2827709"/>
            <a:ext cx="1378824" cy="1853351"/>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63" name="Line"/>
          <p:cNvSpPr/>
          <p:nvPr/>
        </p:nvSpPr>
        <p:spPr>
          <a:xfrm>
            <a:off x="3710052" y="4747628"/>
            <a:ext cx="1415375" cy="1990974"/>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64" name="Line"/>
          <p:cNvSpPr/>
          <p:nvPr/>
        </p:nvSpPr>
        <p:spPr>
          <a:xfrm>
            <a:off x="7898030" y="2578241"/>
            <a:ext cx="1215575" cy="2106833"/>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65" name="Line"/>
          <p:cNvSpPr/>
          <p:nvPr/>
        </p:nvSpPr>
        <p:spPr>
          <a:xfrm flipV="1">
            <a:off x="7887796" y="4808969"/>
            <a:ext cx="1235739" cy="1854085"/>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66" name="PERT Diagram - Example"/>
          <p:cNvSpPr txBox="1"/>
          <p:nvPr/>
        </p:nvSpPr>
        <p:spPr>
          <a:xfrm>
            <a:off x="617993" y="270936"/>
            <a:ext cx="4393832"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solidFill>
                  <a:schemeClr val="bg1"/>
                </a:solidFill>
              </a:rPr>
              <a:t>PERT Diagram - Example</a:t>
            </a:r>
          </a:p>
        </p:txBody>
      </p:sp>
      <p:sp>
        <p:nvSpPr>
          <p:cNvPr id="267" name="10"/>
          <p:cNvSpPr txBox="1"/>
          <p:nvPr/>
        </p:nvSpPr>
        <p:spPr>
          <a:xfrm>
            <a:off x="3918963" y="3397801"/>
            <a:ext cx="453239" cy="4613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t>10</a:t>
            </a:r>
          </a:p>
        </p:txBody>
      </p:sp>
      <p:sp>
        <p:nvSpPr>
          <p:cNvPr id="268" name="10"/>
          <p:cNvSpPr txBox="1"/>
          <p:nvPr/>
        </p:nvSpPr>
        <p:spPr>
          <a:xfrm>
            <a:off x="4323947" y="5289393"/>
            <a:ext cx="453238" cy="4613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t>10</a:t>
            </a:r>
          </a:p>
        </p:txBody>
      </p:sp>
      <p:sp>
        <p:nvSpPr>
          <p:cNvPr id="269" name="25"/>
          <p:cNvSpPr txBox="1"/>
          <p:nvPr/>
        </p:nvSpPr>
        <p:spPr>
          <a:xfrm>
            <a:off x="8457442" y="3126108"/>
            <a:ext cx="453239"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25</a:t>
            </a:r>
          </a:p>
        </p:txBody>
      </p:sp>
      <p:sp>
        <p:nvSpPr>
          <p:cNvPr id="270" name="18"/>
          <p:cNvSpPr txBox="1"/>
          <p:nvPr/>
        </p:nvSpPr>
        <p:spPr>
          <a:xfrm>
            <a:off x="8058597" y="5398169"/>
            <a:ext cx="453238" cy="4613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t>18</a:t>
            </a:r>
          </a:p>
        </p:txBody>
      </p:sp>
      <p:sp>
        <p:nvSpPr>
          <p:cNvPr id="15" name="Rectangle 14">
            <a:extLst>
              <a:ext uri="{FF2B5EF4-FFF2-40B4-BE49-F238E27FC236}">
                <a16:creationId xmlns:a16="http://schemas.microsoft.com/office/drawing/2014/main" id="{6772FE37-F2DB-6349-8350-65174A30F648}"/>
              </a:ext>
            </a:extLst>
          </p:cNvPr>
          <p:cNvSpPr/>
          <p:nvPr/>
        </p:nvSpPr>
        <p:spPr>
          <a:xfrm>
            <a:off x="5011825" y="1051360"/>
            <a:ext cx="2521844" cy="480131"/>
          </a:xfrm>
          <a:prstGeom prst="rect">
            <a:avLst/>
          </a:prstGeom>
        </p:spPr>
        <p:txBody>
          <a:bodyPr wrap="none">
            <a:spAutoFit/>
          </a:bodyPr>
          <a:lstStyle/>
          <a:p>
            <a:pPr>
              <a:lnSpc>
                <a:spcPct val="90000"/>
              </a:lnSpc>
            </a:pPr>
            <a:r>
              <a:rPr lang="en-GB" altLang="en-US" dirty="0">
                <a:solidFill>
                  <a:srgbClr val="0070C0"/>
                </a:solidFill>
              </a:rPr>
              <a:t>Forward pass</a:t>
            </a:r>
            <a:endParaRPr lang="en-US" altLang="en-US" dirty="0">
              <a:solidFill>
                <a:srgbClr val="0070C0"/>
              </a:solidFill>
            </a:endParaRPr>
          </a:p>
        </p:txBody>
      </p:sp>
      <p:sp>
        <p:nvSpPr>
          <p:cNvPr id="16" name="Right Arrow 15">
            <a:extLst>
              <a:ext uri="{FF2B5EF4-FFF2-40B4-BE49-F238E27FC236}">
                <a16:creationId xmlns:a16="http://schemas.microsoft.com/office/drawing/2014/main" id="{96DEF209-A226-8D4B-B6FB-D2077429DE30}"/>
              </a:ext>
            </a:extLst>
          </p:cNvPr>
          <p:cNvSpPr/>
          <p:nvPr/>
        </p:nvSpPr>
        <p:spPr bwMode="auto">
          <a:xfrm>
            <a:off x="4950085" y="1478483"/>
            <a:ext cx="2645324" cy="239151"/>
          </a:xfrm>
          <a:prstGeom prst="rightArrow">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charset="0"/>
            </a:endParaRPr>
          </a:p>
        </p:txBody>
      </p:sp>
      <p:sp>
        <p:nvSpPr>
          <p:cNvPr id="17" name="Rectangle 16">
            <a:extLst>
              <a:ext uri="{FF2B5EF4-FFF2-40B4-BE49-F238E27FC236}">
                <a16:creationId xmlns:a16="http://schemas.microsoft.com/office/drawing/2014/main" id="{36F924CA-B29A-9442-9E71-09A5D1D55985}"/>
              </a:ext>
            </a:extLst>
          </p:cNvPr>
          <p:cNvSpPr/>
          <p:nvPr/>
        </p:nvSpPr>
        <p:spPr>
          <a:xfrm>
            <a:off x="950129" y="8062470"/>
            <a:ext cx="9264377" cy="480131"/>
          </a:xfrm>
          <a:prstGeom prst="rect">
            <a:avLst/>
          </a:prstGeom>
        </p:spPr>
        <p:txBody>
          <a:bodyPr wrap="square">
            <a:spAutoFit/>
          </a:bodyPr>
          <a:lstStyle/>
          <a:p>
            <a:pPr lvl="1">
              <a:lnSpc>
                <a:spcPct val="90000"/>
              </a:lnSpc>
            </a:pPr>
            <a:r>
              <a:rPr lang="en-US" altLang="en-US" dirty="0">
                <a:solidFill>
                  <a:schemeClr val="bg1"/>
                </a:solidFill>
              </a:rPr>
              <a:t>ES = maximum EF of immediate predecessors</a:t>
            </a:r>
          </a:p>
        </p:txBody>
      </p:sp>
    </p:spTree>
    <p:extLst>
      <p:ext uri="{BB962C8B-B14F-4D97-AF65-F5344CB8AC3E}">
        <p14:creationId xmlns:p14="http://schemas.microsoft.com/office/powerpoint/2010/main" val="8249822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4" name="Table"/>
          <p:cNvGraphicFramePr/>
          <p:nvPr/>
        </p:nvGraphicFramePr>
        <p:xfrm>
          <a:off x="885706" y="4001491"/>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1800"/>
                      </a:pPr>
                      <a:r>
                        <a:rPr sz="2200">
                          <a:sym typeface="Helvetica Neue"/>
                        </a:rPr>
                        <a:t>0</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10</a:t>
                      </a:r>
                    </a:p>
                  </a:txBody>
                  <a:tcPr marL="50800" marR="50800" marT="50800" marB="50800" anchor="ctr" horzOverflow="overflow">
                    <a:lnT w="12700">
                      <a:solidFill>
                        <a:srgbClr val="606060"/>
                      </a:solidFill>
                      <a:miter lim="400000"/>
                    </a:lnT>
                  </a:tcPr>
                </a:tc>
                <a:tc>
                  <a:txBody>
                    <a:bodyPr/>
                    <a:lstStyle/>
                    <a:p>
                      <a:pPr defTabSz="914400">
                        <a:defRPr sz="1800"/>
                      </a:pPr>
                      <a:r>
                        <a:rPr sz="2200">
                          <a:sym typeface="Helvetica Neue"/>
                        </a:rPr>
                        <a:t>10</a:t>
                      </a: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T1</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graphicFrame>
        <p:nvGraphicFramePr>
          <p:cNvPr id="275" name="Table"/>
          <p:cNvGraphicFramePr/>
          <p:nvPr/>
        </p:nvGraphicFramePr>
        <p:xfrm>
          <a:off x="5098501" y="1965053"/>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1800"/>
                      </a:pPr>
                      <a:r>
                        <a:rPr sz="2200">
                          <a:sym typeface="Helvetica Neue"/>
                        </a:rPr>
                        <a:t>10</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15</a:t>
                      </a:r>
                    </a:p>
                  </a:txBody>
                  <a:tcPr marL="50800" marR="50800" marT="50800" marB="50800" anchor="ctr" horzOverflow="overflow">
                    <a:lnT w="12700">
                      <a:solidFill>
                        <a:srgbClr val="606060"/>
                      </a:solidFill>
                      <a:miter lim="400000"/>
                    </a:lnT>
                  </a:tcPr>
                </a:tc>
                <a:tc>
                  <a:txBody>
                    <a:bodyPr/>
                    <a:lstStyle/>
                    <a:p>
                      <a:pPr defTabSz="914400">
                        <a:defRPr sz="1800"/>
                      </a:pPr>
                      <a:r>
                        <a:rPr sz="2200">
                          <a:sym typeface="Helvetica Neue"/>
                        </a:rPr>
                        <a:t>25</a:t>
                      </a: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T2</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graphicFrame>
        <p:nvGraphicFramePr>
          <p:cNvPr id="276" name="Table"/>
          <p:cNvGraphicFramePr/>
          <p:nvPr/>
        </p:nvGraphicFramePr>
        <p:xfrm>
          <a:off x="5098501" y="6026032"/>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1800"/>
                      </a:pPr>
                      <a:r>
                        <a:rPr sz="2200">
                          <a:sym typeface="Helvetica Neue"/>
                        </a:rPr>
                        <a:t>10</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8</a:t>
                      </a:r>
                    </a:p>
                  </a:txBody>
                  <a:tcPr marL="50800" marR="50800" marT="50800" marB="50800" anchor="ctr" horzOverflow="overflow">
                    <a:lnT w="12700">
                      <a:solidFill>
                        <a:srgbClr val="606060"/>
                      </a:solidFill>
                      <a:miter lim="400000"/>
                    </a:lnT>
                  </a:tcPr>
                </a:tc>
                <a:tc>
                  <a:txBody>
                    <a:bodyPr/>
                    <a:lstStyle/>
                    <a:p>
                      <a:pPr defTabSz="914400">
                        <a:defRPr sz="1800"/>
                      </a:pPr>
                      <a:r>
                        <a:rPr sz="2200">
                          <a:sym typeface="Helvetica Neue"/>
                        </a:rPr>
                        <a:t>18</a:t>
                      </a: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T3</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graphicFrame>
        <p:nvGraphicFramePr>
          <p:cNvPr id="277" name="Table"/>
          <p:cNvGraphicFramePr/>
          <p:nvPr/>
        </p:nvGraphicFramePr>
        <p:xfrm>
          <a:off x="9152698" y="4001491"/>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1800"/>
                      </a:pPr>
                      <a:r>
                        <a:rPr sz="2200">
                          <a:sym typeface="Helvetica Neue"/>
                        </a:rPr>
                        <a:t>25</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a:t>
                      </a:r>
                    </a:p>
                  </a:txBody>
                  <a:tcPr marL="50800" marR="50800" marT="50800" marB="50800" anchor="ctr" horzOverflow="overflow">
                    <a:lnT w="12700">
                      <a:solidFill>
                        <a:srgbClr val="606060"/>
                      </a:solidFill>
                      <a:miter lim="400000"/>
                    </a:lnT>
                  </a:tcPr>
                </a:tc>
                <a:tc>
                  <a:txBody>
                    <a:bodyPr/>
                    <a:lstStyle/>
                    <a:p>
                      <a:pPr defTabSz="914400">
                        <a:defRPr sz="1800"/>
                      </a:pPr>
                      <a:r>
                        <a:rPr sz="2200">
                          <a:sym typeface="Helvetica Neue"/>
                        </a:rPr>
                        <a:t>25</a:t>
                      </a: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Compl</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B w="12700">
                      <a:solidFill>
                        <a:srgbClr val="606060"/>
                      </a:solidFill>
                      <a:miter lim="400000"/>
                    </a:lnB>
                  </a:tcPr>
                </a:tc>
                <a:tc>
                  <a:txBody>
                    <a:bodyPr/>
                    <a:lstStyle/>
                    <a:p>
                      <a:pPr defTabSz="914400">
                        <a:defRPr sz="1800"/>
                      </a:pPr>
                      <a:r>
                        <a:rPr sz="2200">
                          <a:sym typeface="Helvetica Neue"/>
                        </a:rPr>
                        <a:t>25</a:t>
                      </a: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sp>
        <p:nvSpPr>
          <p:cNvPr id="278" name="Line"/>
          <p:cNvSpPr/>
          <p:nvPr/>
        </p:nvSpPr>
        <p:spPr>
          <a:xfrm flipV="1">
            <a:off x="3728087" y="2827709"/>
            <a:ext cx="1378824" cy="1853351"/>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79" name="Line"/>
          <p:cNvSpPr/>
          <p:nvPr/>
        </p:nvSpPr>
        <p:spPr>
          <a:xfrm>
            <a:off x="3710052" y="4747628"/>
            <a:ext cx="1415375" cy="1990974"/>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80" name="Line"/>
          <p:cNvSpPr/>
          <p:nvPr/>
        </p:nvSpPr>
        <p:spPr>
          <a:xfrm>
            <a:off x="7898030" y="2578241"/>
            <a:ext cx="1215575" cy="2106833"/>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81" name="Line"/>
          <p:cNvSpPr/>
          <p:nvPr/>
        </p:nvSpPr>
        <p:spPr>
          <a:xfrm flipV="1">
            <a:off x="7887796" y="4808969"/>
            <a:ext cx="1235739" cy="1854085"/>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82" name="PERT Diagram - Example"/>
          <p:cNvSpPr txBox="1"/>
          <p:nvPr/>
        </p:nvSpPr>
        <p:spPr>
          <a:xfrm>
            <a:off x="704669" y="471580"/>
            <a:ext cx="4393832"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solidFill>
                  <a:schemeClr val="bg1"/>
                </a:solidFill>
              </a:rPr>
              <a:t>PERT Diagram - Example</a:t>
            </a:r>
          </a:p>
        </p:txBody>
      </p:sp>
      <p:sp>
        <p:nvSpPr>
          <p:cNvPr id="283" name="10"/>
          <p:cNvSpPr txBox="1"/>
          <p:nvPr/>
        </p:nvSpPr>
        <p:spPr>
          <a:xfrm>
            <a:off x="3918963" y="3397801"/>
            <a:ext cx="453239" cy="4613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t>10</a:t>
            </a:r>
          </a:p>
        </p:txBody>
      </p:sp>
      <p:sp>
        <p:nvSpPr>
          <p:cNvPr id="284" name="10"/>
          <p:cNvSpPr txBox="1"/>
          <p:nvPr/>
        </p:nvSpPr>
        <p:spPr>
          <a:xfrm>
            <a:off x="4323947" y="5289393"/>
            <a:ext cx="453238" cy="4613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t>10</a:t>
            </a:r>
          </a:p>
        </p:txBody>
      </p:sp>
      <p:sp>
        <p:nvSpPr>
          <p:cNvPr id="285" name="25"/>
          <p:cNvSpPr txBox="1"/>
          <p:nvPr/>
        </p:nvSpPr>
        <p:spPr>
          <a:xfrm>
            <a:off x="8457442" y="3126108"/>
            <a:ext cx="453239"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25</a:t>
            </a:r>
          </a:p>
        </p:txBody>
      </p:sp>
      <p:sp>
        <p:nvSpPr>
          <p:cNvPr id="286" name="18"/>
          <p:cNvSpPr txBox="1"/>
          <p:nvPr/>
        </p:nvSpPr>
        <p:spPr>
          <a:xfrm>
            <a:off x="8058597" y="5398169"/>
            <a:ext cx="453238" cy="4613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t>18</a:t>
            </a:r>
          </a:p>
        </p:txBody>
      </p:sp>
      <p:sp>
        <p:nvSpPr>
          <p:cNvPr id="287" name="LF = EF for the final activity"/>
          <p:cNvSpPr txBox="1"/>
          <p:nvPr/>
        </p:nvSpPr>
        <p:spPr>
          <a:xfrm>
            <a:off x="8760689" y="5881040"/>
            <a:ext cx="3815954" cy="9643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b="0"/>
            </a:lvl1pPr>
          </a:lstStyle>
          <a:p>
            <a:r>
              <a:rPr dirty="0">
                <a:solidFill>
                  <a:schemeClr val="bg1"/>
                </a:solidFill>
              </a:rPr>
              <a:t>LF = EF for the final activity</a:t>
            </a:r>
          </a:p>
        </p:txBody>
      </p:sp>
      <p:sp>
        <p:nvSpPr>
          <p:cNvPr id="2" name="Rectangle 1">
            <a:extLst>
              <a:ext uri="{FF2B5EF4-FFF2-40B4-BE49-F238E27FC236}">
                <a16:creationId xmlns:a16="http://schemas.microsoft.com/office/drawing/2014/main" id="{F1F0F2AA-3C1E-784D-8AFB-7D6935B3388E}"/>
              </a:ext>
            </a:extLst>
          </p:cNvPr>
          <p:cNvSpPr/>
          <p:nvPr/>
        </p:nvSpPr>
        <p:spPr>
          <a:xfrm>
            <a:off x="5106911" y="8183563"/>
            <a:ext cx="2823209" cy="480131"/>
          </a:xfrm>
          <a:prstGeom prst="rect">
            <a:avLst/>
          </a:prstGeom>
        </p:spPr>
        <p:txBody>
          <a:bodyPr wrap="none">
            <a:spAutoFit/>
          </a:bodyPr>
          <a:lstStyle/>
          <a:p>
            <a:pPr>
              <a:lnSpc>
                <a:spcPct val="90000"/>
              </a:lnSpc>
            </a:pPr>
            <a:r>
              <a:rPr lang="en-GB" altLang="en-US" dirty="0">
                <a:solidFill>
                  <a:srgbClr val="0070C0"/>
                </a:solidFill>
              </a:rPr>
              <a:t>Backword pass</a:t>
            </a:r>
            <a:endParaRPr lang="en-US" altLang="en-US" dirty="0">
              <a:solidFill>
                <a:srgbClr val="0070C0"/>
              </a:solidFill>
            </a:endParaRPr>
          </a:p>
        </p:txBody>
      </p:sp>
      <p:sp>
        <p:nvSpPr>
          <p:cNvPr id="3" name="Left Arrow 2">
            <a:extLst>
              <a:ext uri="{FF2B5EF4-FFF2-40B4-BE49-F238E27FC236}">
                <a16:creationId xmlns:a16="http://schemas.microsoft.com/office/drawing/2014/main" id="{905BEB99-5A40-2D46-9825-B1DCD243EA46}"/>
              </a:ext>
            </a:extLst>
          </p:cNvPr>
          <p:cNvSpPr/>
          <p:nvPr/>
        </p:nvSpPr>
        <p:spPr bwMode="auto">
          <a:xfrm>
            <a:off x="5125427" y="8026676"/>
            <a:ext cx="2646973" cy="217212"/>
          </a:xfrm>
          <a:prstGeom prst="leftArrow">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09031588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Project scheduling </a:t>
            </a:r>
            <a:endParaRPr lang="en-US" dirty="0"/>
          </a:p>
        </p:txBody>
      </p:sp>
      <p:sp>
        <p:nvSpPr>
          <p:cNvPr id="3" name="Content Placeholder 2"/>
          <p:cNvSpPr>
            <a:spLocks noGrp="1"/>
          </p:cNvSpPr>
          <p:nvPr>
            <p:ph idx="1"/>
          </p:nvPr>
        </p:nvSpPr>
        <p:spPr/>
        <p:txBody>
          <a:bodyPr/>
          <a:lstStyle/>
          <a:p>
            <a:r>
              <a:rPr lang="en-US" sz="3200" dirty="0"/>
              <a:t>The process of deciding how the work in a project will be organized as separate tasks, and when and how these tasks will be executed.</a:t>
            </a:r>
          </a:p>
          <a:p>
            <a:endParaRPr lang="en-US" sz="3200" dirty="0"/>
          </a:p>
          <a:p>
            <a:r>
              <a:rPr lang="en-US" sz="3200" dirty="0"/>
              <a:t>Estimate the calendar time needed to complete each task, the effort required and who will work on the tasks that have been identified.</a:t>
            </a:r>
          </a:p>
          <a:p>
            <a:endParaRPr lang="en-US" sz="3200" dirty="0"/>
          </a:p>
          <a:p>
            <a:r>
              <a:rPr lang="en-US" sz="3200" dirty="0"/>
              <a:t>Estimate the resources needed to complete each task:</a:t>
            </a:r>
          </a:p>
          <a:p>
            <a:pPr lvl="1"/>
            <a:r>
              <a:rPr lang="en-US" sz="3200" dirty="0"/>
              <a:t>disk space required on a server</a:t>
            </a:r>
          </a:p>
          <a:p>
            <a:pPr lvl="1"/>
            <a:r>
              <a:rPr lang="en-US" sz="3200" dirty="0"/>
              <a:t>time required on specialized hardware</a:t>
            </a:r>
          </a:p>
        </p:txBody>
      </p:sp>
    </p:spTree>
    <p:extLst>
      <p:ext uri="{BB962C8B-B14F-4D97-AF65-F5344CB8AC3E}">
        <p14:creationId xmlns:p14="http://schemas.microsoft.com/office/powerpoint/2010/main" val="15248397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1" name="Table"/>
          <p:cNvGraphicFramePr/>
          <p:nvPr/>
        </p:nvGraphicFramePr>
        <p:xfrm>
          <a:off x="885706" y="4001491"/>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1800"/>
                      </a:pPr>
                      <a:r>
                        <a:rPr sz="2200">
                          <a:sym typeface="Helvetica Neue"/>
                        </a:rPr>
                        <a:t>0</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10</a:t>
                      </a:r>
                    </a:p>
                  </a:txBody>
                  <a:tcPr marL="50800" marR="50800" marT="50800" marB="50800" anchor="ctr" horzOverflow="overflow">
                    <a:lnT w="12700">
                      <a:solidFill>
                        <a:srgbClr val="606060"/>
                      </a:solidFill>
                      <a:miter lim="400000"/>
                    </a:lnT>
                  </a:tcPr>
                </a:tc>
                <a:tc>
                  <a:txBody>
                    <a:bodyPr/>
                    <a:lstStyle/>
                    <a:p>
                      <a:pPr defTabSz="914400">
                        <a:defRPr sz="1800"/>
                      </a:pPr>
                      <a:r>
                        <a:rPr sz="2200">
                          <a:sym typeface="Helvetica Neue"/>
                        </a:rPr>
                        <a:t>10</a:t>
                      </a: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T1</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graphicFrame>
        <p:nvGraphicFramePr>
          <p:cNvPr id="292" name="Table"/>
          <p:cNvGraphicFramePr/>
          <p:nvPr/>
        </p:nvGraphicFramePr>
        <p:xfrm>
          <a:off x="5098501" y="1965053"/>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1800"/>
                      </a:pPr>
                      <a:r>
                        <a:rPr sz="2200">
                          <a:sym typeface="Helvetica Neue"/>
                        </a:rPr>
                        <a:t>10</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15</a:t>
                      </a:r>
                    </a:p>
                  </a:txBody>
                  <a:tcPr marL="50800" marR="50800" marT="50800" marB="50800" anchor="ctr" horzOverflow="overflow">
                    <a:lnT w="12700">
                      <a:solidFill>
                        <a:srgbClr val="606060"/>
                      </a:solidFill>
                      <a:miter lim="400000"/>
                    </a:lnT>
                  </a:tcPr>
                </a:tc>
                <a:tc>
                  <a:txBody>
                    <a:bodyPr/>
                    <a:lstStyle/>
                    <a:p>
                      <a:pPr defTabSz="914400">
                        <a:defRPr sz="1800"/>
                      </a:pPr>
                      <a:r>
                        <a:rPr sz="2200">
                          <a:sym typeface="Helvetica Neue"/>
                        </a:rPr>
                        <a:t>25</a:t>
                      </a: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T2</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graphicFrame>
        <p:nvGraphicFramePr>
          <p:cNvPr id="293" name="Table"/>
          <p:cNvGraphicFramePr/>
          <p:nvPr/>
        </p:nvGraphicFramePr>
        <p:xfrm>
          <a:off x="5098501" y="6026032"/>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1800"/>
                      </a:pPr>
                      <a:r>
                        <a:rPr sz="2200">
                          <a:sym typeface="Helvetica Neue"/>
                        </a:rPr>
                        <a:t>10</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8</a:t>
                      </a:r>
                    </a:p>
                  </a:txBody>
                  <a:tcPr marL="50800" marR="50800" marT="50800" marB="50800" anchor="ctr" horzOverflow="overflow">
                    <a:lnT w="12700">
                      <a:solidFill>
                        <a:srgbClr val="606060"/>
                      </a:solidFill>
                      <a:miter lim="400000"/>
                    </a:lnT>
                  </a:tcPr>
                </a:tc>
                <a:tc>
                  <a:txBody>
                    <a:bodyPr/>
                    <a:lstStyle/>
                    <a:p>
                      <a:pPr defTabSz="914400">
                        <a:defRPr sz="1800"/>
                      </a:pPr>
                      <a:r>
                        <a:rPr sz="2200">
                          <a:sym typeface="Helvetica Neue"/>
                        </a:rPr>
                        <a:t>18</a:t>
                      </a: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T3</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graphicFrame>
        <p:nvGraphicFramePr>
          <p:cNvPr id="294" name="Table"/>
          <p:cNvGraphicFramePr/>
          <p:nvPr/>
        </p:nvGraphicFramePr>
        <p:xfrm>
          <a:off x="9152698" y="4001491"/>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1800"/>
                      </a:pPr>
                      <a:r>
                        <a:rPr sz="2200">
                          <a:sym typeface="Helvetica Neue"/>
                        </a:rPr>
                        <a:t>25</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a:t>
                      </a:r>
                    </a:p>
                  </a:txBody>
                  <a:tcPr marL="50800" marR="50800" marT="50800" marB="50800" anchor="ctr" horzOverflow="overflow">
                    <a:lnT w="12700">
                      <a:solidFill>
                        <a:srgbClr val="606060"/>
                      </a:solidFill>
                      <a:miter lim="400000"/>
                    </a:lnT>
                  </a:tcPr>
                </a:tc>
                <a:tc>
                  <a:txBody>
                    <a:bodyPr/>
                    <a:lstStyle/>
                    <a:p>
                      <a:pPr defTabSz="914400">
                        <a:defRPr sz="1800"/>
                      </a:pPr>
                      <a:r>
                        <a:rPr sz="2200">
                          <a:sym typeface="Helvetica Neue"/>
                        </a:rPr>
                        <a:t>25</a:t>
                      </a: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Compl</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1800"/>
                      </a:pPr>
                      <a:r>
                        <a:rPr sz="2200">
                          <a:sym typeface="Helvetica Neue"/>
                        </a:rPr>
                        <a:t>25</a:t>
                      </a: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B w="12700">
                      <a:solidFill>
                        <a:srgbClr val="606060"/>
                      </a:solidFill>
                      <a:miter lim="400000"/>
                    </a:lnB>
                  </a:tcPr>
                </a:tc>
                <a:tc>
                  <a:txBody>
                    <a:bodyPr/>
                    <a:lstStyle/>
                    <a:p>
                      <a:pPr defTabSz="914400">
                        <a:defRPr sz="1800"/>
                      </a:pPr>
                      <a:r>
                        <a:rPr sz="2200">
                          <a:sym typeface="Helvetica Neue"/>
                        </a:rPr>
                        <a:t>25</a:t>
                      </a: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sp>
        <p:nvSpPr>
          <p:cNvPr id="295" name="Line"/>
          <p:cNvSpPr/>
          <p:nvPr/>
        </p:nvSpPr>
        <p:spPr>
          <a:xfrm flipV="1">
            <a:off x="3728087" y="2827709"/>
            <a:ext cx="1378824" cy="1853351"/>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96" name="Line"/>
          <p:cNvSpPr/>
          <p:nvPr/>
        </p:nvSpPr>
        <p:spPr>
          <a:xfrm>
            <a:off x="3710052" y="4747628"/>
            <a:ext cx="1415375" cy="1990974"/>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97" name="Line"/>
          <p:cNvSpPr/>
          <p:nvPr/>
        </p:nvSpPr>
        <p:spPr>
          <a:xfrm>
            <a:off x="7898030" y="2578241"/>
            <a:ext cx="1215575" cy="2106833"/>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98" name="Line"/>
          <p:cNvSpPr/>
          <p:nvPr/>
        </p:nvSpPr>
        <p:spPr>
          <a:xfrm flipV="1">
            <a:off x="7887796" y="4808969"/>
            <a:ext cx="1235739" cy="1854085"/>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99" name="PERT Diagram - Example"/>
          <p:cNvSpPr txBox="1"/>
          <p:nvPr/>
        </p:nvSpPr>
        <p:spPr>
          <a:xfrm>
            <a:off x="564398" y="499535"/>
            <a:ext cx="4393832"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solidFill>
                  <a:schemeClr val="bg1"/>
                </a:solidFill>
              </a:rPr>
              <a:t>PERT Diagram - Example</a:t>
            </a:r>
          </a:p>
        </p:txBody>
      </p:sp>
      <p:sp>
        <p:nvSpPr>
          <p:cNvPr id="300" name="10"/>
          <p:cNvSpPr txBox="1"/>
          <p:nvPr/>
        </p:nvSpPr>
        <p:spPr>
          <a:xfrm>
            <a:off x="3918963" y="3397801"/>
            <a:ext cx="453239" cy="4613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t>10</a:t>
            </a:r>
          </a:p>
        </p:txBody>
      </p:sp>
      <p:sp>
        <p:nvSpPr>
          <p:cNvPr id="301" name="10"/>
          <p:cNvSpPr txBox="1"/>
          <p:nvPr/>
        </p:nvSpPr>
        <p:spPr>
          <a:xfrm>
            <a:off x="4323947" y="5289393"/>
            <a:ext cx="453238" cy="4613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t>10</a:t>
            </a:r>
          </a:p>
        </p:txBody>
      </p:sp>
      <p:sp>
        <p:nvSpPr>
          <p:cNvPr id="302" name="25"/>
          <p:cNvSpPr txBox="1"/>
          <p:nvPr/>
        </p:nvSpPr>
        <p:spPr>
          <a:xfrm>
            <a:off x="8457442" y="3126108"/>
            <a:ext cx="453239"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25</a:t>
            </a:r>
          </a:p>
        </p:txBody>
      </p:sp>
      <p:sp>
        <p:nvSpPr>
          <p:cNvPr id="303" name="18"/>
          <p:cNvSpPr txBox="1"/>
          <p:nvPr/>
        </p:nvSpPr>
        <p:spPr>
          <a:xfrm>
            <a:off x="8058597" y="5398169"/>
            <a:ext cx="453238" cy="4613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t>18</a:t>
            </a:r>
          </a:p>
        </p:txBody>
      </p:sp>
      <p:sp>
        <p:nvSpPr>
          <p:cNvPr id="304" name="LS = LF - D"/>
          <p:cNvSpPr txBox="1"/>
          <p:nvPr/>
        </p:nvSpPr>
        <p:spPr>
          <a:xfrm>
            <a:off x="9085569" y="5732621"/>
            <a:ext cx="2942053"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b="0"/>
            </a:lvl1pPr>
          </a:lstStyle>
          <a:p>
            <a:r>
              <a:rPr dirty="0">
                <a:solidFill>
                  <a:schemeClr val="bg1"/>
                </a:solidFill>
              </a:rPr>
              <a:t>LS = LF - D</a:t>
            </a:r>
          </a:p>
        </p:txBody>
      </p:sp>
      <p:sp>
        <p:nvSpPr>
          <p:cNvPr id="16" name="Rectangle 15">
            <a:extLst>
              <a:ext uri="{FF2B5EF4-FFF2-40B4-BE49-F238E27FC236}">
                <a16:creationId xmlns:a16="http://schemas.microsoft.com/office/drawing/2014/main" id="{AB92CEC1-8BBF-E543-A85D-74A918A0DC03}"/>
              </a:ext>
            </a:extLst>
          </p:cNvPr>
          <p:cNvSpPr/>
          <p:nvPr/>
        </p:nvSpPr>
        <p:spPr>
          <a:xfrm>
            <a:off x="5106911" y="8183563"/>
            <a:ext cx="2823209" cy="480131"/>
          </a:xfrm>
          <a:prstGeom prst="rect">
            <a:avLst/>
          </a:prstGeom>
        </p:spPr>
        <p:txBody>
          <a:bodyPr wrap="none">
            <a:spAutoFit/>
          </a:bodyPr>
          <a:lstStyle/>
          <a:p>
            <a:pPr>
              <a:lnSpc>
                <a:spcPct val="90000"/>
              </a:lnSpc>
            </a:pPr>
            <a:r>
              <a:rPr lang="en-GB" altLang="en-US" dirty="0">
                <a:solidFill>
                  <a:srgbClr val="0070C0"/>
                </a:solidFill>
              </a:rPr>
              <a:t>Backword pass</a:t>
            </a:r>
            <a:endParaRPr lang="en-US" altLang="en-US" dirty="0">
              <a:solidFill>
                <a:srgbClr val="0070C0"/>
              </a:solidFill>
            </a:endParaRPr>
          </a:p>
        </p:txBody>
      </p:sp>
      <p:sp>
        <p:nvSpPr>
          <p:cNvPr id="17" name="Left Arrow 16">
            <a:extLst>
              <a:ext uri="{FF2B5EF4-FFF2-40B4-BE49-F238E27FC236}">
                <a16:creationId xmlns:a16="http://schemas.microsoft.com/office/drawing/2014/main" id="{7DA4341B-C1CF-F54B-945F-16F9801D97BE}"/>
              </a:ext>
            </a:extLst>
          </p:cNvPr>
          <p:cNvSpPr/>
          <p:nvPr/>
        </p:nvSpPr>
        <p:spPr bwMode="auto">
          <a:xfrm>
            <a:off x="5125427" y="8026676"/>
            <a:ext cx="2646973" cy="217212"/>
          </a:xfrm>
          <a:prstGeom prst="leftArrow">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208184360"/>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8" name="Table"/>
          <p:cNvGraphicFramePr/>
          <p:nvPr/>
        </p:nvGraphicFramePr>
        <p:xfrm>
          <a:off x="885706" y="4001491"/>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1800"/>
                      </a:pPr>
                      <a:r>
                        <a:rPr sz="2200">
                          <a:sym typeface="Helvetica Neue"/>
                        </a:rPr>
                        <a:t>0</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10</a:t>
                      </a:r>
                    </a:p>
                  </a:txBody>
                  <a:tcPr marL="50800" marR="50800" marT="50800" marB="50800" anchor="ctr" horzOverflow="overflow">
                    <a:lnT w="12700">
                      <a:solidFill>
                        <a:srgbClr val="606060"/>
                      </a:solidFill>
                      <a:miter lim="400000"/>
                    </a:lnT>
                  </a:tcPr>
                </a:tc>
                <a:tc>
                  <a:txBody>
                    <a:bodyPr/>
                    <a:lstStyle/>
                    <a:p>
                      <a:pPr defTabSz="914400">
                        <a:defRPr sz="1800"/>
                      </a:pPr>
                      <a:r>
                        <a:rPr sz="2200">
                          <a:sym typeface="Helvetica Neue"/>
                        </a:rPr>
                        <a:t>10</a:t>
                      </a: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T1</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graphicFrame>
        <p:nvGraphicFramePr>
          <p:cNvPr id="309" name="Table"/>
          <p:cNvGraphicFramePr/>
          <p:nvPr/>
        </p:nvGraphicFramePr>
        <p:xfrm>
          <a:off x="5098501" y="1965053"/>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1800"/>
                      </a:pPr>
                      <a:r>
                        <a:rPr sz="2200">
                          <a:sym typeface="Helvetica Neue"/>
                        </a:rPr>
                        <a:t>10</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15</a:t>
                      </a:r>
                    </a:p>
                  </a:txBody>
                  <a:tcPr marL="50800" marR="50800" marT="50800" marB="50800" anchor="ctr" horzOverflow="overflow">
                    <a:lnT w="12700">
                      <a:solidFill>
                        <a:srgbClr val="606060"/>
                      </a:solidFill>
                      <a:miter lim="400000"/>
                    </a:lnT>
                  </a:tcPr>
                </a:tc>
                <a:tc>
                  <a:txBody>
                    <a:bodyPr/>
                    <a:lstStyle/>
                    <a:p>
                      <a:pPr defTabSz="914400">
                        <a:defRPr sz="1800"/>
                      </a:pPr>
                      <a:r>
                        <a:rPr sz="2200">
                          <a:sym typeface="Helvetica Neue"/>
                        </a:rPr>
                        <a:t>25</a:t>
                      </a: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T2</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graphicFrame>
        <p:nvGraphicFramePr>
          <p:cNvPr id="310" name="Table"/>
          <p:cNvGraphicFramePr/>
          <p:nvPr/>
        </p:nvGraphicFramePr>
        <p:xfrm>
          <a:off x="5098501" y="6026032"/>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1800"/>
                      </a:pPr>
                      <a:r>
                        <a:rPr sz="2200">
                          <a:sym typeface="Helvetica Neue"/>
                        </a:rPr>
                        <a:t>10</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8</a:t>
                      </a:r>
                    </a:p>
                  </a:txBody>
                  <a:tcPr marL="50800" marR="50800" marT="50800" marB="50800" anchor="ctr" horzOverflow="overflow">
                    <a:lnT w="12700">
                      <a:solidFill>
                        <a:srgbClr val="606060"/>
                      </a:solidFill>
                      <a:miter lim="400000"/>
                    </a:lnT>
                  </a:tcPr>
                </a:tc>
                <a:tc>
                  <a:txBody>
                    <a:bodyPr/>
                    <a:lstStyle/>
                    <a:p>
                      <a:pPr defTabSz="914400">
                        <a:defRPr sz="1800"/>
                      </a:pPr>
                      <a:r>
                        <a:rPr sz="2200">
                          <a:sym typeface="Helvetica Neue"/>
                        </a:rPr>
                        <a:t>18</a:t>
                      </a: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T3</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graphicFrame>
        <p:nvGraphicFramePr>
          <p:cNvPr id="311" name="Table"/>
          <p:cNvGraphicFramePr/>
          <p:nvPr/>
        </p:nvGraphicFramePr>
        <p:xfrm>
          <a:off x="9152698" y="4001491"/>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1800"/>
                      </a:pPr>
                      <a:r>
                        <a:rPr sz="2200">
                          <a:sym typeface="Helvetica Neue"/>
                        </a:rPr>
                        <a:t>25</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a:t>
                      </a:r>
                    </a:p>
                  </a:txBody>
                  <a:tcPr marL="50800" marR="50800" marT="50800" marB="50800" anchor="ctr" horzOverflow="overflow">
                    <a:lnT w="12700">
                      <a:solidFill>
                        <a:srgbClr val="606060"/>
                      </a:solidFill>
                      <a:miter lim="400000"/>
                    </a:lnT>
                  </a:tcPr>
                </a:tc>
                <a:tc>
                  <a:txBody>
                    <a:bodyPr/>
                    <a:lstStyle/>
                    <a:p>
                      <a:pPr defTabSz="914400">
                        <a:defRPr sz="1800"/>
                      </a:pPr>
                      <a:r>
                        <a:rPr sz="2200">
                          <a:sym typeface="Helvetica Neue"/>
                        </a:rPr>
                        <a:t>25</a:t>
                      </a: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Compl</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1800"/>
                      </a:pPr>
                      <a:r>
                        <a:rPr sz="2200">
                          <a:sym typeface="Helvetica Neue"/>
                        </a:rPr>
                        <a:t>25</a:t>
                      </a: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1800"/>
                      </a:pPr>
                      <a:r>
                        <a:rPr sz="2200">
                          <a:sym typeface="Helvetica Neue"/>
                        </a:rPr>
                        <a:t>0</a:t>
                      </a:r>
                    </a:p>
                  </a:txBody>
                  <a:tcPr marL="50800" marR="50800" marT="50800" marB="50800" anchor="ctr" horzOverflow="overflow">
                    <a:lnB w="12700">
                      <a:solidFill>
                        <a:srgbClr val="606060"/>
                      </a:solidFill>
                      <a:miter lim="400000"/>
                    </a:lnB>
                  </a:tcPr>
                </a:tc>
                <a:tc>
                  <a:txBody>
                    <a:bodyPr/>
                    <a:lstStyle/>
                    <a:p>
                      <a:pPr defTabSz="914400">
                        <a:defRPr sz="1800"/>
                      </a:pPr>
                      <a:r>
                        <a:rPr sz="2200">
                          <a:sym typeface="Helvetica Neue"/>
                        </a:rPr>
                        <a:t>25</a:t>
                      </a: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sp>
        <p:nvSpPr>
          <p:cNvPr id="312" name="Line"/>
          <p:cNvSpPr/>
          <p:nvPr/>
        </p:nvSpPr>
        <p:spPr>
          <a:xfrm flipV="1">
            <a:off x="3728087" y="2827709"/>
            <a:ext cx="1378824" cy="1853351"/>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13" name="Line"/>
          <p:cNvSpPr/>
          <p:nvPr/>
        </p:nvSpPr>
        <p:spPr>
          <a:xfrm>
            <a:off x="3710052" y="4747628"/>
            <a:ext cx="1415375" cy="1990974"/>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14" name="Line"/>
          <p:cNvSpPr/>
          <p:nvPr/>
        </p:nvSpPr>
        <p:spPr>
          <a:xfrm>
            <a:off x="7898030" y="2578241"/>
            <a:ext cx="1215575" cy="2106833"/>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15" name="Line"/>
          <p:cNvSpPr/>
          <p:nvPr/>
        </p:nvSpPr>
        <p:spPr>
          <a:xfrm flipV="1">
            <a:off x="7887796" y="4808969"/>
            <a:ext cx="1235739" cy="1854085"/>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16" name="PERT Diagram - Example"/>
          <p:cNvSpPr txBox="1"/>
          <p:nvPr/>
        </p:nvSpPr>
        <p:spPr>
          <a:xfrm>
            <a:off x="550111" y="499535"/>
            <a:ext cx="4393832"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solidFill>
                  <a:schemeClr val="bg1"/>
                </a:solidFill>
              </a:rPr>
              <a:t>PERT Diagram - Example</a:t>
            </a:r>
          </a:p>
        </p:txBody>
      </p:sp>
      <p:sp>
        <p:nvSpPr>
          <p:cNvPr id="317" name="10"/>
          <p:cNvSpPr txBox="1"/>
          <p:nvPr/>
        </p:nvSpPr>
        <p:spPr>
          <a:xfrm>
            <a:off x="3918963" y="3397801"/>
            <a:ext cx="453239" cy="4613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t>10</a:t>
            </a:r>
          </a:p>
        </p:txBody>
      </p:sp>
      <p:sp>
        <p:nvSpPr>
          <p:cNvPr id="318" name="10"/>
          <p:cNvSpPr txBox="1"/>
          <p:nvPr/>
        </p:nvSpPr>
        <p:spPr>
          <a:xfrm>
            <a:off x="4323947" y="5289393"/>
            <a:ext cx="453238" cy="4613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t>10</a:t>
            </a:r>
          </a:p>
        </p:txBody>
      </p:sp>
      <p:sp>
        <p:nvSpPr>
          <p:cNvPr id="319" name="25"/>
          <p:cNvSpPr txBox="1"/>
          <p:nvPr/>
        </p:nvSpPr>
        <p:spPr>
          <a:xfrm>
            <a:off x="8457442" y="3126108"/>
            <a:ext cx="453239"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25</a:t>
            </a:r>
          </a:p>
        </p:txBody>
      </p:sp>
      <p:sp>
        <p:nvSpPr>
          <p:cNvPr id="320" name="18"/>
          <p:cNvSpPr txBox="1"/>
          <p:nvPr/>
        </p:nvSpPr>
        <p:spPr>
          <a:xfrm>
            <a:off x="8058597" y="5398169"/>
            <a:ext cx="453238" cy="4613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t>18</a:t>
            </a:r>
          </a:p>
        </p:txBody>
      </p:sp>
      <p:sp>
        <p:nvSpPr>
          <p:cNvPr id="321" name="Slack = LF - EF = LS - ES"/>
          <p:cNvSpPr txBox="1"/>
          <p:nvPr/>
        </p:nvSpPr>
        <p:spPr>
          <a:xfrm>
            <a:off x="9146348" y="5611895"/>
            <a:ext cx="3207017" cy="9643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b="0"/>
            </a:lvl1pPr>
          </a:lstStyle>
          <a:p>
            <a:r>
              <a:rPr dirty="0">
                <a:solidFill>
                  <a:schemeClr val="bg1"/>
                </a:solidFill>
              </a:rPr>
              <a:t>Slack = LF - EF = LS - ES</a:t>
            </a:r>
          </a:p>
        </p:txBody>
      </p:sp>
      <p:sp>
        <p:nvSpPr>
          <p:cNvPr id="16" name="Rectangle 15">
            <a:extLst>
              <a:ext uri="{FF2B5EF4-FFF2-40B4-BE49-F238E27FC236}">
                <a16:creationId xmlns:a16="http://schemas.microsoft.com/office/drawing/2014/main" id="{FE8106F4-2D43-754F-BDC6-2C7B807A2570}"/>
              </a:ext>
            </a:extLst>
          </p:cNvPr>
          <p:cNvSpPr/>
          <p:nvPr/>
        </p:nvSpPr>
        <p:spPr>
          <a:xfrm>
            <a:off x="5106911" y="8183563"/>
            <a:ext cx="2823209" cy="480131"/>
          </a:xfrm>
          <a:prstGeom prst="rect">
            <a:avLst/>
          </a:prstGeom>
        </p:spPr>
        <p:txBody>
          <a:bodyPr wrap="none">
            <a:spAutoFit/>
          </a:bodyPr>
          <a:lstStyle/>
          <a:p>
            <a:pPr>
              <a:lnSpc>
                <a:spcPct val="90000"/>
              </a:lnSpc>
            </a:pPr>
            <a:r>
              <a:rPr lang="en-GB" altLang="en-US" dirty="0">
                <a:solidFill>
                  <a:srgbClr val="0070C0"/>
                </a:solidFill>
              </a:rPr>
              <a:t>Backword pass</a:t>
            </a:r>
            <a:endParaRPr lang="en-US" altLang="en-US" dirty="0">
              <a:solidFill>
                <a:srgbClr val="0070C0"/>
              </a:solidFill>
            </a:endParaRPr>
          </a:p>
        </p:txBody>
      </p:sp>
      <p:sp>
        <p:nvSpPr>
          <p:cNvPr id="17" name="Left Arrow 16">
            <a:extLst>
              <a:ext uri="{FF2B5EF4-FFF2-40B4-BE49-F238E27FC236}">
                <a16:creationId xmlns:a16="http://schemas.microsoft.com/office/drawing/2014/main" id="{BD9F21CF-DD43-0B49-B785-437764D3CC36}"/>
              </a:ext>
            </a:extLst>
          </p:cNvPr>
          <p:cNvSpPr/>
          <p:nvPr/>
        </p:nvSpPr>
        <p:spPr bwMode="auto">
          <a:xfrm>
            <a:off x="5125427" y="8026676"/>
            <a:ext cx="2646973" cy="217212"/>
          </a:xfrm>
          <a:prstGeom prst="leftArrow">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835929144"/>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5" name="Table"/>
          <p:cNvGraphicFramePr/>
          <p:nvPr/>
        </p:nvGraphicFramePr>
        <p:xfrm>
          <a:off x="885706" y="4001491"/>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1800"/>
                      </a:pPr>
                      <a:r>
                        <a:rPr sz="2200">
                          <a:sym typeface="Helvetica Neue"/>
                        </a:rPr>
                        <a:t>0</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10</a:t>
                      </a:r>
                    </a:p>
                  </a:txBody>
                  <a:tcPr marL="50800" marR="50800" marT="50800" marB="50800" anchor="ctr" horzOverflow="overflow">
                    <a:lnT w="12700">
                      <a:solidFill>
                        <a:srgbClr val="606060"/>
                      </a:solidFill>
                      <a:miter lim="400000"/>
                    </a:lnT>
                  </a:tcPr>
                </a:tc>
                <a:tc>
                  <a:txBody>
                    <a:bodyPr/>
                    <a:lstStyle/>
                    <a:p>
                      <a:pPr defTabSz="914400">
                        <a:defRPr sz="1800"/>
                      </a:pPr>
                      <a:r>
                        <a:rPr sz="2200">
                          <a:sym typeface="Helvetica Neue"/>
                        </a:rPr>
                        <a:t>10</a:t>
                      </a: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T1</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graphicFrame>
        <p:nvGraphicFramePr>
          <p:cNvPr id="326" name="Table"/>
          <p:cNvGraphicFramePr/>
          <p:nvPr/>
        </p:nvGraphicFramePr>
        <p:xfrm>
          <a:off x="5098501" y="1965053"/>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1800"/>
                      </a:pPr>
                      <a:r>
                        <a:rPr sz="2200">
                          <a:sym typeface="Helvetica Neue"/>
                        </a:rPr>
                        <a:t>10</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15</a:t>
                      </a:r>
                    </a:p>
                  </a:txBody>
                  <a:tcPr marL="50800" marR="50800" marT="50800" marB="50800" anchor="ctr" horzOverflow="overflow">
                    <a:lnT w="12700">
                      <a:solidFill>
                        <a:srgbClr val="606060"/>
                      </a:solidFill>
                      <a:miter lim="400000"/>
                    </a:lnT>
                  </a:tcPr>
                </a:tc>
                <a:tc>
                  <a:txBody>
                    <a:bodyPr/>
                    <a:lstStyle/>
                    <a:p>
                      <a:pPr defTabSz="914400">
                        <a:defRPr sz="1800"/>
                      </a:pPr>
                      <a:r>
                        <a:rPr sz="2200">
                          <a:sym typeface="Helvetica Neue"/>
                        </a:rPr>
                        <a:t>25</a:t>
                      </a: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T2</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B w="12700">
                      <a:solidFill>
                        <a:srgbClr val="606060"/>
                      </a:solidFill>
                      <a:miter lim="400000"/>
                    </a:lnB>
                  </a:tcPr>
                </a:tc>
                <a:tc>
                  <a:txBody>
                    <a:bodyPr/>
                    <a:lstStyle/>
                    <a:p>
                      <a:pPr defTabSz="914400">
                        <a:defRPr sz="1800"/>
                      </a:pPr>
                      <a:r>
                        <a:rPr sz="2200">
                          <a:sym typeface="Helvetica Neue"/>
                        </a:rPr>
                        <a:t>25</a:t>
                      </a: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graphicFrame>
        <p:nvGraphicFramePr>
          <p:cNvPr id="327" name="Table"/>
          <p:cNvGraphicFramePr/>
          <p:nvPr/>
        </p:nvGraphicFramePr>
        <p:xfrm>
          <a:off x="5098501" y="6026032"/>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1800"/>
                      </a:pPr>
                      <a:r>
                        <a:rPr sz="2200">
                          <a:sym typeface="Helvetica Neue"/>
                        </a:rPr>
                        <a:t>10</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8</a:t>
                      </a:r>
                    </a:p>
                  </a:txBody>
                  <a:tcPr marL="50800" marR="50800" marT="50800" marB="50800" anchor="ctr" horzOverflow="overflow">
                    <a:lnT w="12700">
                      <a:solidFill>
                        <a:srgbClr val="606060"/>
                      </a:solidFill>
                      <a:miter lim="400000"/>
                    </a:lnT>
                  </a:tcPr>
                </a:tc>
                <a:tc>
                  <a:txBody>
                    <a:bodyPr/>
                    <a:lstStyle/>
                    <a:p>
                      <a:pPr defTabSz="914400">
                        <a:defRPr sz="1800"/>
                      </a:pPr>
                      <a:r>
                        <a:rPr sz="2200">
                          <a:sym typeface="Helvetica Neue"/>
                        </a:rPr>
                        <a:t>18</a:t>
                      </a: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T3</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B w="12700">
                      <a:solidFill>
                        <a:srgbClr val="606060"/>
                      </a:solidFill>
                      <a:miter lim="400000"/>
                    </a:lnB>
                  </a:tcPr>
                </a:tc>
                <a:tc>
                  <a:txBody>
                    <a:bodyPr/>
                    <a:lstStyle/>
                    <a:p>
                      <a:pPr defTabSz="914400">
                        <a:defRPr sz="1800"/>
                      </a:pPr>
                      <a:r>
                        <a:rPr sz="2200">
                          <a:sym typeface="Helvetica Neue"/>
                        </a:rPr>
                        <a:t>25</a:t>
                      </a: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graphicFrame>
        <p:nvGraphicFramePr>
          <p:cNvPr id="328" name="Table"/>
          <p:cNvGraphicFramePr/>
          <p:nvPr/>
        </p:nvGraphicFramePr>
        <p:xfrm>
          <a:off x="9152698" y="4001491"/>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1800"/>
                      </a:pPr>
                      <a:r>
                        <a:rPr sz="2200">
                          <a:sym typeface="Helvetica Neue"/>
                        </a:rPr>
                        <a:t>25</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a:t>
                      </a:r>
                    </a:p>
                  </a:txBody>
                  <a:tcPr marL="50800" marR="50800" marT="50800" marB="50800" anchor="ctr" horzOverflow="overflow">
                    <a:lnT w="12700">
                      <a:solidFill>
                        <a:srgbClr val="606060"/>
                      </a:solidFill>
                      <a:miter lim="400000"/>
                    </a:lnT>
                  </a:tcPr>
                </a:tc>
                <a:tc>
                  <a:txBody>
                    <a:bodyPr/>
                    <a:lstStyle/>
                    <a:p>
                      <a:pPr defTabSz="914400">
                        <a:defRPr sz="1800"/>
                      </a:pPr>
                      <a:r>
                        <a:rPr sz="2200">
                          <a:sym typeface="Helvetica Neue"/>
                        </a:rPr>
                        <a:t>25</a:t>
                      </a: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Compl</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1800"/>
                      </a:pPr>
                      <a:r>
                        <a:rPr sz="2200">
                          <a:sym typeface="Helvetica Neue"/>
                        </a:rPr>
                        <a:t>25</a:t>
                      </a: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1800"/>
                      </a:pPr>
                      <a:r>
                        <a:rPr sz="2200">
                          <a:sym typeface="Helvetica Neue"/>
                        </a:rPr>
                        <a:t>0</a:t>
                      </a:r>
                    </a:p>
                  </a:txBody>
                  <a:tcPr marL="50800" marR="50800" marT="50800" marB="50800" anchor="ctr" horzOverflow="overflow">
                    <a:lnB w="12700">
                      <a:solidFill>
                        <a:srgbClr val="606060"/>
                      </a:solidFill>
                      <a:miter lim="400000"/>
                    </a:lnB>
                  </a:tcPr>
                </a:tc>
                <a:tc>
                  <a:txBody>
                    <a:bodyPr/>
                    <a:lstStyle/>
                    <a:p>
                      <a:pPr defTabSz="914400">
                        <a:defRPr sz="1800"/>
                      </a:pPr>
                      <a:r>
                        <a:rPr sz="2200">
                          <a:sym typeface="Helvetica Neue"/>
                        </a:rPr>
                        <a:t>25</a:t>
                      </a: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sp>
        <p:nvSpPr>
          <p:cNvPr id="329" name="Line"/>
          <p:cNvSpPr/>
          <p:nvPr/>
        </p:nvSpPr>
        <p:spPr>
          <a:xfrm flipV="1">
            <a:off x="3728087" y="2827709"/>
            <a:ext cx="1378824" cy="1853351"/>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30" name="Line"/>
          <p:cNvSpPr/>
          <p:nvPr/>
        </p:nvSpPr>
        <p:spPr>
          <a:xfrm>
            <a:off x="3710052" y="4747628"/>
            <a:ext cx="1415375" cy="1990974"/>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31" name="Line"/>
          <p:cNvSpPr/>
          <p:nvPr/>
        </p:nvSpPr>
        <p:spPr>
          <a:xfrm>
            <a:off x="7898030" y="2578241"/>
            <a:ext cx="1215575" cy="2106833"/>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32" name="Line"/>
          <p:cNvSpPr/>
          <p:nvPr/>
        </p:nvSpPr>
        <p:spPr>
          <a:xfrm flipV="1">
            <a:off x="7887796" y="4808969"/>
            <a:ext cx="1235739" cy="1854085"/>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33" name="PERT Diagram - Example"/>
          <p:cNvSpPr txBox="1"/>
          <p:nvPr/>
        </p:nvSpPr>
        <p:spPr>
          <a:xfrm>
            <a:off x="383353" y="499535"/>
            <a:ext cx="4393832"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solidFill>
                  <a:schemeClr val="bg1"/>
                </a:solidFill>
              </a:rPr>
              <a:t>PERT Diagram - Example</a:t>
            </a:r>
          </a:p>
        </p:txBody>
      </p:sp>
      <p:sp>
        <p:nvSpPr>
          <p:cNvPr id="334" name="10"/>
          <p:cNvSpPr txBox="1"/>
          <p:nvPr/>
        </p:nvSpPr>
        <p:spPr>
          <a:xfrm>
            <a:off x="3918963" y="3397801"/>
            <a:ext cx="453239" cy="4613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t>10</a:t>
            </a:r>
          </a:p>
        </p:txBody>
      </p:sp>
      <p:sp>
        <p:nvSpPr>
          <p:cNvPr id="335" name="10"/>
          <p:cNvSpPr txBox="1"/>
          <p:nvPr/>
        </p:nvSpPr>
        <p:spPr>
          <a:xfrm>
            <a:off x="4323947" y="5289393"/>
            <a:ext cx="453238" cy="4613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t>10</a:t>
            </a:r>
          </a:p>
        </p:txBody>
      </p:sp>
      <p:sp>
        <p:nvSpPr>
          <p:cNvPr id="336" name="25"/>
          <p:cNvSpPr txBox="1"/>
          <p:nvPr/>
        </p:nvSpPr>
        <p:spPr>
          <a:xfrm>
            <a:off x="8457442" y="3126108"/>
            <a:ext cx="453239"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25</a:t>
            </a:r>
          </a:p>
        </p:txBody>
      </p:sp>
      <p:sp>
        <p:nvSpPr>
          <p:cNvPr id="337" name="18"/>
          <p:cNvSpPr txBox="1"/>
          <p:nvPr/>
        </p:nvSpPr>
        <p:spPr>
          <a:xfrm>
            <a:off x="8058597" y="5398169"/>
            <a:ext cx="453238" cy="4613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t>18</a:t>
            </a:r>
          </a:p>
        </p:txBody>
      </p:sp>
      <p:sp>
        <p:nvSpPr>
          <p:cNvPr id="338" name="25"/>
          <p:cNvSpPr txBox="1"/>
          <p:nvPr/>
        </p:nvSpPr>
        <p:spPr>
          <a:xfrm>
            <a:off x="8058597" y="3627628"/>
            <a:ext cx="453238" cy="4613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t>25</a:t>
            </a:r>
          </a:p>
        </p:txBody>
      </p:sp>
      <p:sp>
        <p:nvSpPr>
          <p:cNvPr id="339" name="25"/>
          <p:cNvSpPr txBox="1"/>
          <p:nvPr/>
        </p:nvSpPr>
        <p:spPr>
          <a:xfrm>
            <a:off x="8457442" y="5754807"/>
            <a:ext cx="453239" cy="4613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t>25</a:t>
            </a:r>
          </a:p>
        </p:txBody>
      </p:sp>
      <p:sp>
        <p:nvSpPr>
          <p:cNvPr id="17" name="Rectangle 16">
            <a:extLst>
              <a:ext uri="{FF2B5EF4-FFF2-40B4-BE49-F238E27FC236}">
                <a16:creationId xmlns:a16="http://schemas.microsoft.com/office/drawing/2014/main" id="{5AB0FEA0-FE79-A642-9A2E-A23E624DDC8E}"/>
              </a:ext>
            </a:extLst>
          </p:cNvPr>
          <p:cNvSpPr/>
          <p:nvPr/>
        </p:nvSpPr>
        <p:spPr>
          <a:xfrm>
            <a:off x="5106911" y="8183563"/>
            <a:ext cx="2823209" cy="480131"/>
          </a:xfrm>
          <a:prstGeom prst="rect">
            <a:avLst/>
          </a:prstGeom>
        </p:spPr>
        <p:txBody>
          <a:bodyPr wrap="none">
            <a:spAutoFit/>
          </a:bodyPr>
          <a:lstStyle/>
          <a:p>
            <a:pPr>
              <a:lnSpc>
                <a:spcPct val="90000"/>
              </a:lnSpc>
            </a:pPr>
            <a:r>
              <a:rPr lang="en-GB" altLang="en-US" dirty="0">
                <a:solidFill>
                  <a:srgbClr val="0070C0"/>
                </a:solidFill>
              </a:rPr>
              <a:t>Backword pass</a:t>
            </a:r>
            <a:endParaRPr lang="en-US" altLang="en-US" dirty="0">
              <a:solidFill>
                <a:srgbClr val="0070C0"/>
              </a:solidFill>
            </a:endParaRPr>
          </a:p>
        </p:txBody>
      </p:sp>
      <p:sp>
        <p:nvSpPr>
          <p:cNvPr id="18" name="Left Arrow 17">
            <a:extLst>
              <a:ext uri="{FF2B5EF4-FFF2-40B4-BE49-F238E27FC236}">
                <a16:creationId xmlns:a16="http://schemas.microsoft.com/office/drawing/2014/main" id="{A900FE6F-6BD1-524F-A27E-801478A26A11}"/>
              </a:ext>
            </a:extLst>
          </p:cNvPr>
          <p:cNvSpPr/>
          <p:nvPr/>
        </p:nvSpPr>
        <p:spPr bwMode="auto">
          <a:xfrm>
            <a:off x="5125427" y="8026676"/>
            <a:ext cx="2646973" cy="217212"/>
          </a:xfrm>
          <a:prstGeom prst="leftArrow">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216074882"/>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3" name="Table"/>
          <p:cNvGraphicFramePr/>
          <p:nvPr/>
        </p:nvGraphicFramePr>
        <p:xfrm>
          <a:off x="885706" y="4001491"/>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1800"/>
                      </a:pPr>
                      <a:r>
                        <a:rPr sz="2200">
                          <a:sym typeface="Helvetica Neue"/>
                        </a:rPr>
                        <a:t>0</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10</a:t>
                      </a:r>
                    </a:p>
                  </a:txBody>
                  <a:tcPr marL="50800" marR="50800" marT="50800" marB="50800" anchor="ctr" horzOverflow="overflow">
                    <a:lnT w="12700">
                      <a:solidFill>
                        <a:srgbClr val="606060"/>
                      </a:solidFill>
                      <a:miter lim="400000"/>
                    </a:lnT>
                  </a:tcPr>
                </a:tc>
                <a:tc>
                  <a:txBody>
                    <a:bodyPr/>
                    <a:lstStyle/>
                    <a:p>
                      <a:pPr defTabSz="914400">
                        <a:defRPr sz="1800"/>
                      </a:pPr>
                      <a:r>
                        <a:rPr sz="2200">
                          <a:sym typeface="Helvetica Neue"/>
                        </a:rPr>
                        <a:t>10</a:t>
                      </a: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T1</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graphicFrame>
        <p:nvGraphicFramePr>
          <p:cNvPr id="344" name="Table"/>
          <p:cNvGraphicFramePr/>
          <p:nvPr/>
        </p:nvGraphicFramePr>
        <p:xfrm>
          <a:off x="5098501" y="1965053"/>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1800"/>
                      </a:pPr>
                      <a:r>
                        <a:rPr sz="2200">
                          <a:sym typeface="Helvetica Neue"/>
                        </a:rPr>
                        <a:t>10</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15</a:t>
                      </a:r>
                    </a:p>
                  </a:txBody>
                  <a:tcPr marL="50800" marR="50800" marT="50800" marB="50800" anchor="ctr" horzOverflow="overflow">
                    <a:lnT w="12700">
                      <a:solidFill>
                        <a:srgbClr val="606060"/>
                      </a:solidFill>
                      <a:miter lim="400000"/>
                    </a:lnT>
                  </a:tcPr>
                </a:tc>
                <a:tc>
                  <a:txBody>
                    <a:bodyPr/>
                    <a:lstStyle/>
                    <a:p>
                      <a:pPr defTabSz="914400">
                        <a:defRPr sz="1800"/>
                      </a:pPr>
                      <a:r>
                        <a:rPr sz="2200">
                          <a:sym typeface="Helvetica Neue"/>
                        </a:rPr>
                        <a:t>25</a:t>
                      </a: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T2</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1800"/>
                      </a:pPr>
                      <a:r>
                        <a:rPr sz="2200">
                          <a:sym typeface="Helvetica Neue"/>
                        </a:rPr>
                        <a:t>10</a:t>
                      </a: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B w="12700">
                      <a:solidFill>
                        <a:srgbClr val="606060"/>
                      </a:solidFill>
                      <a:miter lim="400000"/>
                    </a:lnB>
                  </a:tcPr>
                </a:tc>
                <a:tc>
                  <a:txBody>
                    <a:bodyPr/>
                    <a:lstStyle/>
                    <a:p>
                      <a:pPr defTabSz="914400">
                        <a:defRPr sz="1800"/>
                      </a:pPr>
                      <a:r>
                        <a:rPr sz="2200">
                          <a:sym typeface="Helvetica Neue"/>
                        </a:rPr>
                        <a:t>25</a:t>
                      </a: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graphicFrame>
        <p:nvGraphicFramePr>
          <p:cNvPr id="345" name="Table"/>
          <p:cNvGraphicFramePr/>
          <p:nvPr/>
        </p:nvGraphicFramePr>
        <p:xfrm>
          <a:off x="5098501" y="6026032"/>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1800"/>
                      </a:pPr>
                      <a:r>
                        <a:rPr sz="2200">
                          <a:sym typeface="Helvetica Neue"/>
                        </a:rPr>
                        <a:t>10</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8</a:t>
                      </a:r>
                    </a:p>
                  </a:txBody>
                  <a:tcPr marL="50800" marR="50800" marT="50800" marB="50800" anchor="ctr" horzOverflow="overflow">
                    <a:lnT w="12700">
                      <a:solidFill>
                        <a:srgbClr val="606060"/>
                      </a:solidFill>
                      <a:miter lim="400000"/>
                    </a:lnT>
                  </a:tcPr>
                </a:tc>
                <a:tc>
                  <a:txBody>
                    <a:bodyPr/>
                    <a:lstStyle/>
                    <a:p>
                      <a:pPr defTabSz="914400">
                        <a:defRPr sz="1800"/>
                      </a:pPr>
                      <a:r>
                        <a:rPr sz="2200">
                          <a:sym typeface="Helvetica Neue"/>
                        </a:rPr>
                        <a:t>18</a:t>
                      </a: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T3</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1800"/>
                      </a:pPr>
                      <a:r>
                        <a:rPr sz="2200">
                          <a:sym typeface="Helvetica Neue"/>
                        </a:rPr>
                        <a:t>17</a:t>
                      </a: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B w="12700">
                      <a:solidFill>
                        <a:srgbClr val="606060"/>
                      </a:solidFill>
                      <a:miter lim="400000"/>
                    </a:lnB>
                  </a:tcPr>
                </a:tc>
                <a:tc>
                  <a:txBody>
                    <a:bodyPr/>
                    <a:lstStyle/>
                    <a:p>
                      <a:pPr defTabSz="914400">
                        <a:defRPr sz="1800"/>
                      </a:pPr>
                      <a:r>
                        <a:rPr sz="2200">
                          <a:sym typeface="Helvetica Neue"/>
                        </a:rPr>
                        <a:t>25</a:t>
                      </a: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graphicFrame>
        <p:nvGraphicFramePr>
          <p:cNvPr id="346" name="Table"/>
          <p:cNvGraphicFramePr/>
          <p:nvPr/>
        </p:nvGraphicFramePr>
        <p:xfrm>
          <a:off x="9152698" y="4001491"/>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1800"/>
                      </a:pPr>
                      <a:r>
                        <a:rPr sz="2200">
                          <a:sym typeface="Helvetica Neue"/>
                        </a:rPr>
                        <a:t>25</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a:t>
                      </a:r>
                    </a:p>
                  </a:txBody>
                  <a:tcPr marL="50800" marR="50800" marT="50800" marB="50800" anchor="ctr" horzOverflow="overflow">
                    <a:lnT w="12700">
                      <a:solidFill>
                        <a:srgbClr val="606060"/>
                      </a:solidFill>
                      <a:miter lim="400000"/>
                    </a:lnT>
                  </a:tcPr>
                </a:tc>
                <a:tc>
                  <a:txBody>
                    <a:bodyPr/>
                    <a:lstStyle/>
                    <a:p>
                      <a:pPr defTabSz="914400">
                        <a:defRPr sz="1800"/>
                      </a:pPr>
                      <a:r>
                        <a:rPr sz="2200">
                          <a:sym typeface="Helvetica Neue"/>
                        </a:rPr>
                        <a:t>25</a:t>
                      </a: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Compl</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1800"/>
                      </a:pPr>
                      <a:r>
                        <a:rPr sz="2200">
                          <a:sym typeface="Helvetica Neue"/>
                        </a:rPr>
                        <a:t>25</a:t>
                      </a: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1800"/>
                      </a:pPr>
                      <a:r>
                        <a:rPr sz="2200">
                          <a:sym typeface="Helvetica Neue"/>
                        </a:rPr>
                        <a:t>0</a:t>
                      </a:r>
                    </a:p>
                  </a:txBody>
                  <a:tcPr marL="50800" marR="50800" marT="50800" marB="50800" anchor="ctr" horzOverflow="overflow">
                    <a:lnB w="12700">
                      <a:solidFill>
                        <a:srgbClr val="606060"/>
                      </a:solidFill>
                      <a:miter lim="400000"/>
                    </a:lnB>
                  </a:tcPr>
                </a:tc>
                <a:tc>
                  <a:txBody>
                    <a:bodyPr/>
                    <a:lstStyle/>
                    <a:p>
                      <a:pPr defTabSz="914400">
                        <a:defRPr sz="1800"/>
                      </a:pPr>
                      <a:r>
                        <a:rPr sz="2200">
                          <a:sym typeface="Helvetica Neue"/>
                        </a:rPr>
                        <a:t>25</a:t>
                      </a: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sp>
        <p:nvSpPr>
          <p:cNvPr id="347" name="Line"/>
          <p:cNvSpPr/>
          <p:nvPr/>
        </p:nvSpPr>
        <p:spPr>
          <a:xfrm flipV="1">
            <a:off x="3728087" y="2827709"/>
            <a:ext cx="1378824" cy="1853351"/>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48" name="Line"/>
          <p:cNvSpPr/>
          <p:nvPr/>
        </p:nvSpPr>
        <p:spPr>
          <a:xfrm>
            <a:off x="3710052" y="4747628"/>
            <a:ext cx="1415375" cy="1990974"/>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49" name="Line"/>
          <p:cNvSpPr/>
          <p:nvPr/>
        </p:nvSpPr>
        <p:spPr>
          <a:xfrm>
            <a:off x="7898030" y="2578241"/>
            <a:ext cx="1215575" cy="2106833"/>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50" name="Line"/>
          <p:cNvSpPr/>
          <p:nvPr/>
        </p:nvSpPr>
        <p:spPr>
          <a:xfrm flipV="1">
            <a:off x="7887796" y="4808969"/>
            <a:ext cx="1235739" cy="1854085"/>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51" name="PERT Diagram - Example"/>
          <p:cNvSpPr txBox="1"/>
          <p:nvPr/>
        </p:nvSpPr>
        <p:spPr>
          <a:xfrm>
            <a:off x="704669" y="525633"/>
            <a:ext cx="4393832"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solidFill>
                  <a:schemeClr val="bg1"/>
                </a:solidFill>
              </a:rPr>
              <a:t>PERT Diagram - Example</a:t>
            </a:r>
          </a:p>
        </p:txBody>
      </p:sp>
      <p:sp>
        <p:nvSpPr>
          <p:cNvPr id="352" name="10"/>
          <p:cNvSpPr txBox="1"/>
          <p:nvPr/>
        </p:nvSpPr>
        <p:spPr>
          <a:xfrm>
            <a:off x="3918963" y="3397801"/>
            <a:ext cx="453239" cy="4613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t>10</a:t>
            </a:r>
          </a:p>
        </p:txBody>
      </p:sp>
      <p:sp>
        <p:nvSpPr>
          <p:cNvPr id="353" name="10"/>
          <p:cNvSpPr txBox="1"/>
          <p:nvPr/>
        </p:nvSpPr>
        <p:spPr>
          <a:xfrm>
            <a:off x="4323947" y="5289393"/>
            <a:ext cx="453238" cy="4613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t>10</a:t>
            </a:r>
          </a:p>
        </p:txBody>
      </p:sp>
      <p:sp>
        <p:nvSpPr>
          <p:cNvPr id="354" name="25"/>
          <p:cNvSpPr txBox="1"/>
          <p:nvPr/>
        </p:nvSpPr>
        <p:spPr>
          <a:xfrm>
            <a:off x="8457442" y="3126108"/>
            <a:ext cx="453239"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25</a:t>
            </a:r>
          </a:p>
        </p:txBody>
      </p:sp>
      <p:sp>
        <p:nvSpPr>
          <p:cNvPr id="355" name="18"/>
          <p:cNvSpPr txBox="1"/>
          <p:nvPr/>
        </p:nvSpPr>
        <p:spPr>
          <a:xfrm>
            <a:off x="8058597" y="5398169"/>
            <a:ext cx="453238" cy="4613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t>18</a:t>
            </a:r>
          </a:p>
        </p:txBody>
      </p:sp>
      <p:sp>
        <p:nvSpPr>
          <p:cNvPr id="356" name="25"/>
          <p:cNvSpPr txBox="1"/>
          <p:nvPr/>
        </p:nvSpPr>
        <p:spPr>
          <a:xfrm>
            <a:off x="8058597" y="3627628"/>
            <a:ext cx="453238" cy="4613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t>25</a:t>
            </a:r>
          </a:p>
        </p:txBody>
      </p:sp>
      <p:sp>
        <p:nvSpPr>
          <p:cNvPr id="357" name="25"/>
          <p:cNvSpPr txBox="1"/>
          <p:nvPr/>
        </p:nvSpPr>
        <p:spPr>
          <a:xfrm>
            <a:off x="8457442" y="5754807"/>
            <a:ext cx="453239" cy="4613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t>25</a:t>
            </a:r>
          </a:p>
        </p:txBody>
      </p:sp>
      <p:sp>
        <p:nvSpPr>
          <p:cNvPr id="17" name="Rectangle 16">
            <a:extLst>
              <a:ext uri="{FF2B5EF4-FFF2-40B4-BE49-F238E27FC236}">
                <a16:creationId xmlns:a16="http://schemas.microsoft.com/office/drawing/2014/main" id="{A55F796A-3B92-3341-8858-E025BC1BFD73}"/>
              </a:ext>
            </a:extLst>
          </p:cNvPr>
          <p:cNvSpPr/>
          <p:nvPr/>
        </p:nvSpPr>
        <p:spPr>
          <a:xfrm>
            <a:off x="5106911" y="8183563"/>
            <a:ext cx="2823209" cy="480131"/>
          </a:xfrm>
          <a:prstGeom prst="rect">
            <a:avLst/>
          </a:prstGeom>
        </p:spPr>
        <p:txBody>
          <a:bodyPr wrap="none">
            <a:spAutoFit/>
          </a:bodyPr>
          <a:lstStyle/>
          <a:p>
            <a:pPr>
              <a:lnSpc>
                <a:spcPct val="90000"/>
              </a:lnSpc>
            </a:pPr>
            <a:r>
              <a:rPr lang="en-GB" altLang="en-US" dirty="0">
                <a:solidFill>
                  <a:srgbClr val="0070C0"/>
                </a:solidFill>
              </a:rPr>
              <a:t>Backword pass</a:t>
            </a:r>
            <a:endParaRPr lang="en-US" altLang="en-US" dirty="0">
              <a:solidFill>
                <a:srgbClr val="0070C0"/>
              </a:solidFill>
            </a:endParaRPr>
          </a:p>
        </p:txBody>
      </p:sp>
      <p:sp>
        <p:nvSpPr>
          <p:cNvPr id="18" name="Left Arrow 17">
            <a:extLst>
              <a:ext uri="{FF2B5EF4-FFF2-40B4-BE49-F238E27FC236}">
                <a16:creationId xmlns:a16="http://schemas.microsoft.com/office/drawing/2014/main" id="{95064D73-9E9D-A041-B710-891DC241E4D1}"/>
              </a:ext>
            </a:extLst>
          </p:cNvPr>
          <p:cNvSpPr/>
          <p:nvPr/>
        </p:nvSpPr>
        <p:spPr bwMode="auto">
          <a:xfrm>
            <a:off x="5125427" y="8026676"/>
            <a:ext cx="2646973" cy="217212"/>
          </a:xfrm>
          <a:prstGeom prst="leftArrow">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81993317"/>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1" name="Table"/>
          <p:cNvGraphicFramePr/>
          <p:nvPr/>
        </p:nvGraphicFramePr>
        <p:xfrm>
          <a:off x="885706" y="4001491"/>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1800"/>
                      </a:pPr>
                      <a:r>
                        <a:rPr sz="2200">
                          <a:sym typeface="Helvetica Neue"/>
                        </a:rPr>
                        <a:t>0</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10</a:t>
                      </a:r>
                    </a:p>
                  </a:txBody>
                  <a:tcPr marL="50800" marR="50800" marT="50800" marB="50800" anchor="ctr" horzOverflow="overflow">
                    <a:lnT w="12700">
                      <a:solidFill>
                        <a:srgbClr val="606060"/>
                      </a:solidFill>
                      <a:miter lim="400000"/>
                    </a:lnT>
                  </a:tcPr>
                </a:tc>
                <a:tc>
                  <a:txBody>
                    <a:bodyPr/>
                    <a:lstStyle/>
                    <a:p>
                      <a:pPr defTabSz="914400">
                        <a:defRPr sz="1800"/>
                      </a:pPr>
                      <a:r>
                        <a:rPr sz="2200">
                          <a:sym typeface="Helvetica Neue"/>
                        </a:rPr>
                        <a:t>10</a:t>
                      </a: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T1</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graphicFrame>
        <p:nvGraphicFramePr>
          <p:cNvPr id="362" name="Table"/>
          <p:cNvGraphicFramePr/>
          <p:nvPr/>
        </p:nvGraphicFramePr>
        <p:xfrm>
          <a:off x="5098501" y="1965053"/>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1800"/>
                      </a:pPr>
                      <a:r>
                        <a:rPr sz="2200">
                          <a:sym typeface="Helvetica Neue"/>
                        </a:rPr>
                        <a:t>10</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15</a:t>
                      </a:r>
                    </a:p>
                  </a:txBody>
                  <a:tcPr marL="50800" marR="50800" marT="50800" marB="50800" anchor="ctr" horzOverflow="overflow">
                    <a:lnT w="12700">
                      <a:solidFill>
                        <a:srgbClr val="606060"/>
                      </a:solidFill>
                      <a:miter lim="400000"/>
                    </a:lnT>
                  </a:tcPr>
                </a:tc>
                <a:tc>
                  <a:txBody>
                    <a:bodyPr/>
                    <a:lstStyle/>
                    <a:p>
                      <a:pPr defTabSz="914400">
                        <a:defRPr sz="1800"/>
                      </a:pPr>
                      <a:r>
                        <a:rPr sz="2200">
                          <a:sym typeface="Helvetica Neue"/>
                        </a:rPr>
                        <a:t>25</a:t>
                      </a: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T2</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1800"/>
                      </a:pPr>
                      <a:r>
                        <a:rPr sz="2200">
                          <a:sym typeface="Helvetica Neue"/>
                        </a:rPr>
                        <a:t>10</a:t>
                      </a: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1800"/>
                      </a:pPr>
                      <a:r>
                        <a:rPr sz="2200">
                          <a:sym typeface="Helvetica Neue"/>
                        </a:rPr>
                        <a:t>0</a:t>
                      </a:r>
                    </a:p>
                  </a:txBody>
                  <a:tcPr marL="50800" marR="50800" marT="50800" marB="50800" anchor="ctr" horzOverflow="overflow">
                    <a:lnB w="12700">
                      <a:solidFill>
                        <a:srgbClr val="606060"/>
                      </a:solidFill>
                      <a:miter lim="400000"/>
                    </a:lnB>
                  </a:tcPr>
                </a:tc>
                <a:tc>
                  <a:txBody>
                    <a:bodyPr/>
                    <a:lstStyle/>
                    <a:p>
                      <a:pPr defTabSz="914400">
                        <a:defRPr sz="1800"/>
                      </a:pPr>
                      <a:r>
                        <a:rPr sz="2200">
                          <a:sym typeface="Helvetica Neue"/>
                        </a:rPr>
                        <a:t>25</a:t>
                      </a: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graphicFrame>
        <p:nvGraphicFramePr>
          <p:cNvPr id="363" name="Table"/>
          <p:cNvGraphicFramePr/>
          <p:nvPr/>
        </p:nvGraphicFramePr>
        <p:xfrm>
          <a:off x="5098501" y="6038118"/>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1800"/>
                      </a:pPr>
                      <a:r>
                        <a:rPr sz="2200">
                          <a:sym typeface="Helvetica Neue"/>
                        </a:rPr>
                        <a:t>10</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8</a:t>
                      </a:r>
                    </a:p>
                  </a:txBody>
                  <a:tcPr marL="50800" marR="50800" marT="50800" marB="50800" anchor="ctr" horzOverflow="overflow">
                    <a:lnT w="12700">
                      <a:solidFill>
                        <a:srgbClr val="606060"/>
                      </a:solidFill>
                      <a:miter lim="400000"/>
                    </a:lnT>
                  </a:tcPr>
                </a:tc>
                <a:tc>
                  <a:txBody>
                    <a:bodyPr/>
                    <a:lstStyle/>
                    <a:p>
                      <a:pPr defTabSz="914400">
                        <a:defRPr sz="1800"/>
                      </a:pPr>
                      <a:r>
                        <a:rPr sz="2200">
                          <a:sym typeface="Helvetica Neue"/>
                        </a:rPr>
                        <a:t>18</a:t>
                      </a: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T3</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1800"/>
                      </a:pPr>
                      <a:r>
                        <a:rPr sz="2200">
                          <a:sym typeface="Helvetica Neue"/>
                        </a:rPr>
                        <a:t>17</a:t>
                      </a: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1800"/>
                      </a:pPr>
                      <a:r>
                        <a:rPr sz="2200" dirty="0">
                          <a:sym typeface="Helvetica Neue"/>
                        </a:rPr>
                        <a:t>7</a:t>
                      </a:r>
                    </a:p>
                  </a:txBody>
                  <a:tcPr marL="50800" marR="50800" marT="50800" marB="50800" anchor="ctr" horzOverflow="overflow">
                    <a:lnB w="12700">
                      <a:solidFill>
                        <a:srgbClr val="606060"/>
                      </a:solidFill>
                      <a:miter lim="400000"/>
                    </a:lnB>
                  </a:tcPr>
                </a:tc>
                <a:tc>
                  <a:txBody>
                    <a:bodyPr/>
                    <a:lstStyle/>
                    <a:p>
                      <a:pPr defTabSz="914400">
                        <a:defRPr sz="1800"/>
                      </a:pPr>
                      <a:r>
                        <a:rPr sz="2200" dirty="0">
                          <a:sym typeface="Helvetica Neue"/>
                        </a:rPr>
                        <a:t>25</a:t>
                      </a: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graphicFrame>
        <p:nvGraphicFramePr>
          <p:cNvPr id="364" name="Table"/>
          <p:cNvGraphicFramePr/>
          <p:nvPr/>
        </p:nvGraphicFramePr>
        <p:xfrm>
          <a:off x="9152698" y="4001491"/>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1800"/>
                      </a:pPr>
                      <a:r>
                        <a:rPr sz="2200">
                          <a:sym typeface="Helvetica Neue"/>
                        </a:rPr>
                        <a:t>25</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a:t>
                      </a:r>
                    </a:p>
                  </a:txBody>
                  <a:tcPr marL="50800" marR="50800" marT="50800" marB="50800" anchor="ctr" horzOverflow="overflow">
                    <a:lnT w="12700">
                      <a:solidFill>
                        <a:srgbClr val="606060"/>
                      </a:solidFill>
                      <a:miter lim="400000"/>
                    </a:lnT>
                  </a:tcPr>
                </a:tc>
                <a:tc>
                  <a:txBody>
                    <a:bodyPr/>
                    <a:lstStyle/>
                    <a:p>
                      <a:pPr defTabSz="914400">
                        <a:defRPr sz="1800"/>
                      </a:pPr>
                      <a:r>
                        <a:rPr sz="2200">
                          <a:sym typeface="Helvetica Neue"/>
                        </a:rPr>
                        <a:t>25</a:t>
                      </a: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Compl</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1800"/>
                      </a:pPr>
                      <a:r>
                        <a:rPr sz="2200">
                          <a:sym typeface="Helvetica Neue"/>
                        </a:rPr>
                        <a:t>25</a:t>
                      </a: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1800"/>
                      </a:pPr>
                      <a:r>
                        <a:rPr sz="2200">
                          <a:sym typeface="Helvetica Neue"/>
                        </a:rPr>
                        <a:t>0</a:t>
                      </a:r>
                    </a:p>
                  </a:txBody>
                  <a:tcPr marL="50800" marR="50800" marT="50800" marB="50800" anchor="ctr" horzOverflow="overflow">
                    <a:lnB w="12700">
                      <a:solidFill>
                        <a:srgbClr val="606060"/>
                      </a:solidFill>
                      <a:miter lim="400000"/>
                    </a:lnB>
                  </a:tcPr>
                </a:tc>
                <a:tc>
                  <a:txBody>
                    <a:bodyPr/>
                    <a:lstStyle/>
                    <a:p>
                      <a:pPr defTabSz="914400">
                        <a:defRPr sz="1800"/>
                      </a:pPr>
                      <a:r>
                        <a:rPr sz="2200">
                          <a:sym typeface="Helvetica Neue"/>
                        </a:rPr>
                        <a:t>25</a:t>
                      </a: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sp>
        <p:nvSpPr>
          <p:cNvPr id="365" name="Line"/>
          <p:cNvSpPr/>
          <p:nvPr/>
        </p:nvSpPr>
        <p:spPr>
          <a:xfrm flipV="1">
            <a:off x="3728087" y="2827709"/>
            <a:ext cx="1378824" cy="1853351"/>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66" name="Line"/>
          <p:cNvSpPr/>
          <p:nvPr/>
        </p:nvSpPr>
        <p:spPr>
          <a:xfrm>
            <a:off x="3710052" y="4747628"/>
            <a:ext cx="1415375" cy="1990974"/>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67" name="Line"/>
          <p:cNvSpPr/>
          <p:nvPr/>
        </p:nvSpPr>
        <p:spPr>
          <a:xfrm>
            <a:off x="7898030" y="2578241"/>
            <a:ext cx="1215575" cy="2106833"/>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68" name="Line"/>
          <p:cNvSpPr/>
          <p:nvPr/>
        </p:nvSpPr>
        <p:spPr>
          <a:xfrm flipV="1">
            <a:off x="7887796" y="4808969"/>
            <a:ext cx="1235739" cy="1854085"/>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69" name="PERT Diagram - Example"/>
          <p:cNvSpPr txBox="1"/>
          <p:nvPr/>
        </p:nvSpPr>
        <p:spPr>
          <a:xfrm>
            <a:off x="466974" y="274439"/>
            <a:ext cx="4393832"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solidFill>
                  <a:schemeClr val="bg1"/>
                </a:solidFill>
              </a:rPr>
              <a:t>PERT Diagram - Example</a:t>
            </a:r>
          </a:p>
        </p:txBody>
      </p:sp>
      <p:sp>
        <p:nvSpPr>
          <p:cNvPr id="370" name="10"/>
          <p:cNvSpPr txBox="1"/>
          <p:nvPr/>
        </p:nvSpPr>
        <p:spPr>
          <a:xfrm>
            <a:off x="3918963" y="3397801"/>
            <a:ext cx="453239" cy="4613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t>10</a:t>
            </a:r>
          </a:p>
        </p:txBody>
      </p:sp>
      <p:sp>
        <p:nvSpPr>
          <p:cNvPr id="371" name="10"/>
          <p:cNvSpPr txBox="1"/>
          <p:nvPr/>
        </p:nvSpPr>
        <p:spPr>
          <a:xfrm>
            <a:off x="4323947" y="5289393"/>
            <a:ext cx="453238" cy="4613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t>10</a:t>
            </a:r>
          </a:p>
        </p:txBody>
      </p:sp>
      <p:sp>
        <p:nvSpPr>
          <p:cNvPr id="372" name="25"/>
          <p:cNvSpPr txBox="1"/>
          <p:nvPr/>
        </p:nvSpPr>
        <p:spPr>
          <a:xfrm>
            <a:off x="8457442" y="3126108"/>
            <a:ext cx="453239"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25</a:t>
            </a:r>
          </a:p>
        </p:txBody>
      </p:sp>
      <p:sp>
        <p:nvSpPr>
          <p:cNvPr id="373" name="18"/>
          <p:cNvSpPr txBox="1"/>
          <p:nvPr/>
        </p:nvSpPr>
        <p:spPr>
          <a:xfrm>
            <a:off x="8058597" y="5398169"/>
            <a:ext cx="453238" cy="4613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t>18</a:t>
            </a:r>
          </a:p>
        </p:txBody>
      </p:sp>
      <p:sp>
        <p:nvSpPr>
          <p:cNvPr id="374" name="25"/>
          <p:cNvSpPr txBox="1"/>
          <p:nvPr/>
        </p:nvSpPr>
        <p:spPr>
          <a:xfrm>
            <a:off x="8058597" y="3627628"/>
            <a:ext cx="453238" cy="4613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t>25</a:t>
            </a:r>
          </a:p>
        </p:txBody>
      </p:sp>
      <p:sp>
        <p:nvSpPr>
          <p:cNvPr id="375" name="25"/>
          <p:cNvSpPr txBox="1"/>
          <p:nvPr/>
        </p:nvSpPr>
        <p:spPr>
          <a:xfrm>
            <a:off x="8457442" y="5754807"/>
            <a:ext cx="453239" cy="4613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t>25</a:t>
            </a:r>
          </a:p>
        </p:txBody>
      </p:sp>
      <p:sp>
        <p:nvSpPr>
          <p:cNvPr id="17" name="Rectangle 16">
            <a:extLst>
              <a:ext uri="{FF2B5EF4-FFF2-40B4-BE49-F238E27FC236}">
                <a16:creationId xmlns:a16="http://schemas.microsoft.com/office/drawing/2014/main" id="{2F22DED4-1780-4848-8A77-C189E5AC093E}"/>
              </a:ext>
            </a:extLst>
          </p:cNvPr>
          <p:cNvSpPr/>
          <p:nvPr/>
        </p:nvSpPr>
        <p:spPr>
          <a:xfrm>
            <a:off x="5106911" y="8183563"/>
            <a:ext cx="2823209" cy="480131"/>
          </a:xfrm>
          <a:prstGeom prst="rect">
            <a:avLst/>
          </a:prstGeom>
        </p:spPr>
        <p:txBody>
          <a:bodyPr wrap="none">
            <a:spAutoFit/>
          </a:bodyPr>
          <a:lstStyle/>
          <a:p>
            <a:pPr>
              <a:lnSpc>
                <a:spcPct val="90000"/>
              </a:lnSpc>
            </a:pPr>
            <a:r>
              <a:rPr lang="en-GB" altLang="en-US" dirty="0">
                <a:solidFill>
                  <a:srgbClr val="0070C0"/>
                </a:solidFill>
              </a:rPr>
              <a:t>Backword pass</a:t>
            </a:r>
            <a:endParaRPr lang="en-US" altLang="en-US" dirty="0">
              <a:solidFill>
                <a:srgbClr val="0070C0"/>
              </a:solidFill>
            </a:endParaRPr>
          </a:p>
        </p:txBody>
      </p:sp>
      <p:sp>
        <p:nvSpPr>
          <p:cNvPr id="18" name="Left Arrow 17">
            <a:extLst>
              <a:ext uri="{FF2B5EF4-FFF2-40B4-BE49-F238E27FC236}">
                <a16:creationId xmlns:a16="http://schemas.microsoft.com/office/drawing/2014/main" id="{D73B9382-F553-3F46-98FE-A15D3C9B8E01}"/>
              </a:ext>
            </a:extLst>
          </p:cNvPr>
          <p:cNvSpPr/>
          <p:nvPr/>
        </p:nvSpPr>
        <p:spPr bwMode="auto">
          <a:xfrm>
            <a:off x="5125427" y="8026676"/>
            <a:ext cx="2646973" cy="217212"/>
          </a:xfrm>
          <a:prstGeom prst="leftArrow">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charset="0"/>
            </a:endParaRPr>
          </a:p>
        </p:txBody>
      </p:sp>
      <p:sp>
        <p:nvSpPr>
          <p:cNvPr id="2" name="Rectangle 1">
            <a:extLst>
              <a:ext uri="{FF2B5EF4-FFF2-40B4-BE49-F238E27FC236}">
                <a16:creationId xmlns:a16="http://schemas.microsoft.com/office/drawing/2014/main" id="{21568142-04D7-8340-A831-29A13ABBD30B}"/>
              </a:ext>
            </a:extLst>
          </p:cNvPr>
          <p:cNvSpPr/>
          <p:nvPr/>
        </p:nvSpPr>
        <p:spPr>
          <a:xfrm>
            <a:off x="885706" y="8680695"/>
            <a:ext cx="7950200" cy="523220"/>
          </a:xfrm>
          <a:prstGeom prst="rect">
            <a:avLst/>
          </a:prstGeom>
        </p:spPr>
        <p:txBody>
          <a:bodyPr wrap="square">
            <a:spAutoFit/>
          </a:bodyPr>
          <a:lstStyle/>
          <a:p>
            <a:r>
              <a:rPr lang="en-US" dirty="0">
                <a:solidFill>
                  <a:schemeClr val="bg1"/>
                </a:solidFill>
                <a:cs typeface="ＭＳ Ｐゴシック" charset="0"/>
              </a:rPr>
              <a:t>LF = minimum LS of immediate predecessors</a:t>
            </a:r>
            <a:endParaRPr lang="en-US" dirty="0">
              <a:solidFill>
                <a:schemeClr val="bg1"/>
              </a:solidFill>
            </a:endParaRPr>
          </a:p>
        </p:txBody>
      </p:sp>
    </p:spTree>
    <p:extLst>
      <p:ext uri="{BB962C8B-B14F-4D97-AF65-F5344CB8AC3E}">
        <p14:creationId xmlns:p14="http://schemas.microsoft.com/office/powerpoint/2010/main" val="9907158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9" name="Table"/>
          <p:cNvGraphicFramePr/>
          <p:nvPr/>
        </p:nvGraphicFramePr>
        <p:xfrm>
          <a:off x="885706" y="4001491"/>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1800"/>
                      </a:pPr>
                      <a:r>
                        <a:rPr sz="2200">
                          <a:sym typeface="Helvetica Neue"/>
                        </a:rPr>
                        <a:t>0</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10</a:t>
                      </a:r>
                    </a:p>
                  </a:txBody>
                  <a:tcPr marL="50800" marR="50800" marT="50800" marB="50800" anchor="ctr" horzOverflow="overflow">
                    <a:lnT w="12700">
                      <a:solidFill>
                        <a:srgbClr val="606060"/>
                      </a:solidFill>
                      <a:miter lim="400000"/>
                    </a:lnT>
                  </a:tcPr>
                </a:tc>
                <a:tc>
                  <a:txBody>
                    <a:bodyPr/>
                    <a:lstStyle/>
                    <a:p>
                      <a:pPr defTabSz="914400">
                        <a:defRPr sz="1800"/>
                      </a:pPr>
                      <a:r>
                        <a:rPr sz="2200">
                          <a:sym typeface="Helvetica Neue"/>
                        </a:rPr>
                        <a:t>10</a:t>
                      </a: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T1</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2200">
                          <a:sym typeface="Helvetica Neue"/>
                        </a:defRPr>
                      </a:pPr>
                      <a:endParaRP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2200">
                          <a:sym typeface="Helvetica Neue"/>
                        </a:defRPr>
                      </a:pPr>
                      <a:endParaRPr/>
                    </a:p>
                  </a:txBody>
                  <a:tcPr marL="50800" marR="50800" marT="50800" marB="50800" anchor="ctr" horzOverflow="overflow">
                    <a:lnB w="12700">
                      <a:solidFill>
                        <a:srgbClr val="606060"/>
                      </a:solidFill>
                      <a:miter lim="400000"/>
                    </a:lnB>
                  </a:tcPr>
                </a:tc>
                <a:tc>
                  <a:txBody>
                    <a:bodyPr/>
                    <a:lstStyle/>
                    <a:p>
                      <a:pPr defTabSz="914400">
                        <a:defRPr sz="1800"/>
                      </a:pPr>
                      <a:r>
                        <a:rPr sz="2200">
                          <a:sym typeface="Helvetica Neue"/>
                        </a:rPr>
                        <a:t>10</a:t>
                      </a: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graphicFrame>
        <p:nvGraphicFramePr>
          <p:cNvPr id="380" name="Table"/>
          <p:cNvGraphicFramePr/>
          <p:nvPr/>
        </p:nvGraphicFramePr>
        <p:xfrm>
          <a:off x="5098501" y="1965053"/>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1800"/>
                      </a:pPr>
                      <a:r>
                        <a:rPr sz="2200">
                          <a:sym typeface="Helvetica Neue"/>
                        </a:rPr>
                        <a:t>10</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15</a:t>
                      </a:r>
                    </a:p>
                  </a:txBody>
                  <a:tcPr marL="50800" marR="50800" marT="50800" marB="50800" anchor="ctr" horzOverflow="overflow">
                    <a:lnT w="12700">
                      <a:solidFill>
                        <a:srgbClr val="606060"/>
                      </a:solidFill>
                      <a:miter lim="400000"/>
                    </a:lnT>
                  </a:tcPr>
                </a:tc>
                <a:tc>
                  <a:txBody>
                    <a:bodyPr/>
                    <a:lstStyle/>
                    <a:p>
                      <a:pPr defTabSz="914400">
                        <a:defRPr sz="1800"/>
                      </a:pPr>
                      <a:r>
                        <a:rPr sz="2200">
                          <a:sym typeface="Helvetica Neue"/>
                        </a:rPr>
                        <a:t>25</a:t>
                      </a: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T2</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1800"/>
                      </a:pPr>
                      <a:r>
                        <a:rPr sz="2200">
                          <a:sym typeface="Helvetica Neue"/>
                        </a:rPr>
                        <a:t>10</a:t>
                      </a: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1800"/>
                      </a:pPr>
                      <a:r>
                        <a:rPr sz="2200">
                          <a:sym typeface="Helvetica Neue"/>
                        </a:rPr>
                        <a:t>0</a:t>
                      </a:r>
                    </a:p>
                  </a:txBody>
                  <a:tcPr marL="50800" marR="50800" marT="50800" marB="50800" anchor="ctr" horzOverflow="overflow">
                    <a:lnB w="12700">
                      <a:solidFill>
                        <a:srgbClr val="606060"/>
                      </a:solidFill>
                      <a:miter lim="400000"/>
                    </a:lnB>
                  </a:tcPr>
                </a:tc>
                <a:tc>
                  <a:txBody>
                    <a:bodyPr/>
                    <a:lstStyle/>
                    <a:p>
                      <a:pPr defTabSz="914400">
                        <a:defRPr sz="1800"/>
                      </a:pPr>
                      <a:r>
                        <a:rPr sz="2200">
                          <a:sym typeface="Helvetica Neue"/>
                        </a:rPr>
                        <a:t>25</a:t>
                      </a: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graphicFrame>
        <p:nvGraphicFramePr>
          <p:cNvPr id="381" name="Table"/>
          <p:cNvGraphicFramePr/>
          <p:nvPr/>
        </p:nvGraphicFramePr>
        <p:xfrm>
          <a:off x="5098501" y="6038118"/>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1800"/>
                      </a:pPr>
                      <a:r>
                        <a:rPr sz="2200">
                          <a:sym typeface="Helvetica Neue"/>
                        </a:rPr>
                        <a:t>10</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8</a:t>
                      </a:r>
                    </a:p>
                  </a:txBody>
                  <a:tcPr marL="50800" marR="50800" marT="50800" marB="50800" anchor="ctr" horzOverflow="overflow">
                    <a:lnT w="12700">
                      <a:solidFill>
                        <a:srgbClr val="606060"/>
                      </a:solidFill>
                      <a:miter lim="400000"/>
                    </a:lnT>
                  </a:tcPr>
                </a:tc>
                <a:tc>
                  <a:txBody>
                    <a:bodyPr/>
                    <a:lstStyle/>
                    <a:p>
                      <a:pPr defTabSz="914400">
                        <a:defRPr sz="1800"/>
                      </a:pPr>
                      <a:r>
                        <a:rPr sz="2200">
                          <a:sym typeface="Helvetica Neue"/>
                        </a:rPr>
                        <a:t>18</a:t>
                      </a: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T3</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1800"/>
                      </a:pPr>
                      <a:r>
                        <a:rPr sz="2200">
                          <a:sym typeface="Helvetica Neue"/>
                        </a:rPr>
                        <a:t>17</a:t>
                      </a: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1800"/>
                      </a:pPr>
                      <a:r>
                        <a:rPr sz="2200">
                          <a:sym typeface="Helvetica Neue"/>
                        </a:rPr>
                        <a:t>7</a:t>
                      </a:r>
                    </a:p>
                  </a:txBody>
                  <a:tcPr marL="50800" marR="50800" marT="50800" marB="50800" anchor="ctr" horzOverflow="overflow">
                    <a:lnB w="12700">
                      <a:solidFill>
                        <a:srgbClr val="606060"/>
                      </a:solidFill>
                      <a:miter lim="400000"/>
                    </a:lnB>
                  </a:tcPr>
                </a:tc>
                <a:tc>
                  <a:txBody>
                    <a:bodyPr/>
                    <a:lstStyle/>
                    <a:p>
                      <a:pPr defTabSz="914400">
                        <a:defRPr sz="1800"/>
                      </a:pPr>
                      <a:r>
                        <a:rPr sz="2200">
                          <a:sym typeface="Helvetica Neue"/>
                        </a:rPr>
                        <a:t>25</a:t>
                      </a: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graphicFrame>
        <p:nvGraphicFramePr>
          <p:cNvPr id="382" name="Table"/>
          <p:cNvGraphicFramePr/>
          <p:nvPr/>
        </p:nvGraphicFramePr>
        <p:xfrm>
          <a:off x="9152698" y="4001491"/>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1800"/>
                      </a:pPr>
                      <a:r>
                        <a:rPr sz="2200">
                          <a:sym typeface="Helvetica Neue"/>
                        </a:rPr>
                        <a:t>25</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a:t>
                      </a:r>
                    </a:p>
                  </a:txBody>
                  <a:tcPr marL="50800" marR="50800" marT="50800" marB="50800" anchor="ctr" horzOverflow="overflow">
                    <a:lnT w="12700">
                      <a:solidFill>
                        <a:srgbClr val="606060"/>
                      </a:solidFill>
                      <a:miter lim="400000"/>
                    </a:lnT>
                  </a:tcPr>
                </a:tc>
                <a:tc>
                  <a:txBody>
                    <a:bodyPr/>
                    <a:lstStyle/>
                    <a:p>
                      <a:pPr defTabSz="914400">
                        <a:defRPr sz="1800"/>
                      </a:pPr>
                      <a:r>
                        <a:rPr sz="2200">
                          <a:sym typeface="Helvetica Neue"/>
                        </a:rPr>
                        <a:t>25</a:t>
                      </a: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Compl</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1800"/>
                      </a:pPr>
                      <a:r>
                        <a:rPr sz="2200">
                          <a:sym typeface="Helvetica Neue"/>
                        </a:rPr>
                        <a:t>25</a:t>
                      </a: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1800"/>
                      </a:pPr>
                      <a:r>
                        <a:rPr sz="2200">
                          <a:sym typeface="Helvetica Neue"/>
                        </a:rPr>
                        <a:t>0</a:t>
                      </a:r>
                    </a:p>
                  </a:txBody>
                  <a:tcPr marL="50800" marR="50800" marT="50800" marB="50800" anchor="ctr" horzOverflow="overflow">
                    <a:lnB w="12700">
                      <a:solidFill>
                        <a:srgbClr val="606060"/>
                      </a:solidFill>
                      <a:miter lim="400000"/>
                    </a:lnB>
                  </a:tcPr>
                </a:tc>
                <a:tc>
                  <a:txBody>
                    <a:bodyPr/>
                    <a:lstStyle/>
                    <a:p>
                      <a:pPr defTabSz="914400">
                        <a:defRPr sz="1800"/>
                      </a:pPr>
                      <a:r>
                        <a:rPr sz="2200">
                          <a:sym typeface="Helvetica Neue"/>
                        </a:rPr>
                        <a:t>25</a:t>
                      </a: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sp>
        <p:nvSpPr>
          <p:cNvPr id="383" name="Line"/>
          <p:cNvSpPr/>
          <p:nvPr/>
        </p:nvSpPr>
        <p:spPr>
          <a:xfrm flipV="1">
            <a:off x="3728087" y="2827709"/>
            <a:ext cx="1378824" cy="1853351"/>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84" name="Line"/>
          <p:cNvSpPr/>
          <p:nvPr/>
        </p:nvSpPr>
        <p:spPr>
          <a:xfrm>
            <a:off x="3710052" y="4747628"/>
            <a:ext cx="1415375" cy="1990974"/>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85" name="Line"/>
          <p:cNvSpPr/>
          <p:nvPr/>
        </p:nvSpPr>
        <p:spPr>
          <a:xfrm>
            <a:off x="7898030" y="2578241"/>
            <a:ext cx="1215575" cy="2106833"/>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86" name="Line"/>
          <p:cNvSpPr/>
          <p:nvPr/>
        </p:nvSpPr>
        <p:spPr>
          <a:xfrm flipV="1">
            <a:off x="7887796" y="4808969"/>
            <a:ext cx="1235739" cy="1854085"/>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87" name="PERT Diagram - Example"/>
          <p:cNvSpPr txBox="1"/>
          <p:nvPr/>
        </p:nvSpPr>
        <p:spPr>
          <a:xfrm>
            <a:off x="383353" y="328085"/>
            <a:ext cx="4393832"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solidFill>
                  <a:schemeClr val="bg1"/>
                </a:solidFill>
              </a:rPr>
              <a:t>PERT Diagram - Example</a:t>
            </a:r>
          </a:p>
        </p:txBody>
      </p:sp>
      <p:sp>
        <p:nvSpPr>
          <p:cNvPr id="388" name="10"/>
          <p:cNvSpPr txBox="1"/>
          <p:nvPr/>
        </p:nvSpPr>
        <p:spPr>
          <a:xfrm>
            <a:off x="3918963" y="3397801"/>
            <a:ext cx="453239" cy="4613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t>10</a:t>
            </a:r>
          </a:p>
        </p:txBody>
      </p:sp>
      <p:sp>
        <p:nvSpPr>
          <p:cNvPr id="389" name="10"/>
          <p:cNvSpPr txBox="1"/>
          <p:nvPr/>
        </p:nvSpPr>
        <p:spPr>
          <a:xfrm>
            <a:off x="4323947" y="5289393"/>
            <a:ext cx="453238" cy="4613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t>10</a:t>
            </a:r>
          </a:p>
        </p:txBody>
      </p:sp>
      <p:sp>
        <p:nvSpPr>
          <p:cNvPr id="390" name="25"/>
          <p:cNvSpPr txBox="1"/>
          <p:nvPr/>
        </p:nvSpPr>
        <p:spPr>
          <a:xfrm>
            <a:off x="8457442" y="3126108"/>
            <a:ext cx="453239"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25</a:t>
            </a:r>
          </a:p>
        </p:txBody>
      </p:sp>
      <p:sp>
        <p:nvSpPr>
          <p:cNvPr id="391" name="18"/>
          <p:cNvSpPr txBox="1"/>
          <p:nvPr/>
        </p:nvSpPr>
        <p:spPr>
          <a:xfrm>
            <a:off x="8058597" y="5398169"/>
            <a:ext cx="453238" cy="4613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t>18</a:t>
            </a:r>
          </a:p>
        </p:txBody>
      </p:sp>
      <p:sp>
        <p:nvSpPr>
          <p:cNvPr id="392" name="25"/>
          <p:cNvSpPr txBox="1"/>
          <p:nvPr/>
        </p:nvSpPr>
        <p:spPr>
          <a:xfrm>
            <a:off x="8058597" y="3627628"/>
            <a:ext cx="453238" cy="4613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t>25</a:t>
            </a:r>
          </a:p>
        </p:txBody>
      </p:sp>
      <p:sp>
        <p:nvSpPr>
          <p:cNvPr id="393" name="25"/>
          <p:cNvSpPr txBox="1"/>
          <p:nvPr/>
        </p:nvSpPr>
        <p:spPr>
          <a:xfrm>
            <a:off x="8457442" y="5754807"/>
            <a:ext cx="453239" cy="4613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t>25</a:t>
            </a:r>
          </a:p>
        </p:txBody>
      </p:sp>
      <p:sp>
        <p:nvSpPr>
          <p:cNvPr id="394" name="17"/>
          <p:cNvSpPr txBox="1"/>
          <p:nvPr/>
        </p:nvSpPr>
        <p:spPr>
          <a:xfrm>
            <a:off x="4185785" y="5899842"/>
            <a:ext cx="453239" cy="4613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t>17</a:t>
            </a:r>
          </a:p>
        </p:txBody>
      </p:sp>
      <p:sp>
        <p:nvSpPr>
          <p:cNvPr id="395" name="10"/>
          <p:cNvSpPr txBox="1"/>
          <p:nvPr/>
        </p:nvSpPr>
        <p:spPr>
          <a:xfrm>
            <a:off x="4323947" y="3724471"/>
            <a:ext cx="453238"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10</a:t>
            </a:r>
          </a:p>
        </p:txBody>
      </p:sp>
      <p:sp>
        <p:nvSpPr>
          <p:cNvPr id="19" name="Rectangle 18">
            <a:extLst>
              <a:ext uri="{FF2B5EF4-FFF2-40B4-BE49-F238E27FC236}">
                <a16:creationId xmlns:a16="http://schemas.microsoft.com/office/drawing/2014/main" id="{9101A63C-80C8-F944-B3C0-C8761DD132B3}"/>
              </a:ext>
            </a:extLst>
          </p:cNvPr>
          <p:cNvSpPr/>
          <p:nvPr/>
        </p:nvSpPr>
        <p:spPr>
          <a:xfrm>
            <a:off x="5106911" y="8183563"/>
            <a:ext cx="2823209" cy="480131"/>
          </a:xfrm>
          <a:prstGeom prst="rect">
            <a:avLst/>
          </a:prstGeom>
        </p:spPr>
        <p:txBody>
          <a:bodyPr wrap="none">
            <a:spAutoFit/>
          </a:bodyPr>
          <a:lstStyle/>
          <a:p>
            <a:pPr>
              <a:lnSpc>
                <a:spcPct val="90000"/>
              </a:lnSpc>
            </a:pPr>
            <a:r>
              <a:rPr lang="en-GB" altLang="en-US" dirty="0">
                <a:solidFill>
                  <a:srgbClr val="0070C0"/>
                </a:solidFill>
              </a:rPr>
              <a:t>Backword pass</a:t>
            </a:r>
            <a:endParaRPr lang="en-US" altLang="en-US" dirty="0">
              <a:solidFill>
                <a:srgbClr val="0070C0"/>
              </a:solidFill>
            </a:endParaRPr>
          </a:p>
        </p:txBody>
      </p:sp>
      <p:sp>
        <p:nvSpPr>
          <p:cNvPr id="20" name="Left Arrow 19">
            <a:extLst>
              <a:ext uri="{FF2B5EF4-FFF2-40B4-BE49-F238E27FC236}">
                <a16:creationId xmlns:a16="http://schemas.microsoft.com/office/drawing/2014/main" id="{A21BEDEC-5C9D-8B45-AAF4-588A32FA9882}"/>
              </a:ext>
            </a:extLst>
          </p:cNvPr>
          <p:cNvSpPr/>
          <p:nvPr/>
        </p:nvSpPr>
        <p:spPr bwMode="auto">
          <a:xfrm>
            <a:off x="5125427" y="8026676"/>
            <a:ext cx="2646973" cy="217212"/>
          </a:xfrm>
          <a:prstGeom prst="leftArrow">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6485473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 name="Table"/>
          <p:cNvGraphicFramePr/>
          <p:nvPr/>
        </p:nvGraphicFramePr>
        <p:xfrm>
          <a:off x="885706" y="4001491"/>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1800"/>
                      </a:pPr>
                      <a:r>
                        <a:rPr sz="2200">
                          <a:sym typeface="Helvetica Neue"/>
                        </a:rPr>
                        <a:t>0</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10</a:t>
                      </a:r>
                    </a:p>
                  </a:txBody>
                  <a:tcPr marL="50800" marR="50800" marT="50800" marB="50800" anchor="ctr" horzOverflow="overflow">
                    <a:lnT w="12700">
                      <a:solidFill>
                        <a:srgbClr val="606060"/>
                      </a:solidFill>
                      <a:miter lim="400000"/>
                    </a:lnT>
                  </a:tcPr>
                </a:tc>
                <a:tc>
                  <a:txBody>
                    <a:bodyPr/>
                    <a:lstStyle/>
                    <a:p>
                      <a:pPr defTabSz="914400">
                        <a:defRPr sz="1800"/>
                      </a:pPr>
                      <a:r>
                        <a:rPr sz="2200">
                          <a:sym typeface="Helvetica Neue"/>
                        </a:rPr>
                        <a:t>10</a:t>
                      </a: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T1</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1800"/>
                      </a:pPr>
                      <a:r>
                        <a:rPr sz="2200">
                          <a:sym typeface="Helvetica Neue"/>
                        </a:rPr>
                        <a:t>0</a:t>
                      </a: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1800"/>
                      </a:pPr>
                      <a:r>
                        <a:rPr sz="2200">
                          <a:sym typeface="Helvetica Neue"/>
                        </a:rPr>
                        <a:t>0</a:t>
                      </a:r>
                    </a:p>
                  </a:txBody>
                  <a:tcPr marL="50800" marR="50800" marT="50800" marB="50800" anchor="ctr" horzOverflow="overflow">
                    <a:lnB w="12700">
                      <a:solidFill>
                        <a:srgbClr val="606060"/>
                      </a:solidFill>
                      <a:miter lim="400000"/>
                    </a:lnB>
                  </a:tcPr>
                </a:tc>
                <a:tc>
                  <a:txBody>
                    <a:bodyPr/>
                    <a:lstStyle/>
                    <a:p>
                      <a:pPr defTabSz="914400">
                        <a:defRPr sz="1800"/>
                      </a:pPr>
                      <a:r>
                        <a:rPr sz="2200">
                          <a:sym typeface="Helvetica Neue"/>
                        </a:rPr>
                        <a:t>10</a:t>
                      </a: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graphicFrame>
        <p:nvGraphicFramePr>
          <p:cNvPr id="400" name="Table"/>
          <p:cNvGraphicFramePr/>
          <p:nvPr/>
        </p:nvGraphicFramePr>
        <p:xfrm>
          <a:off x="5098501" y="1965053"/>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1800"/>
                      </a:pPr>
                      <a:r>
                        <a:rPr sz="2200">
                          <a:sym typeface="Helvetica Neue"/>
                        </a:rPr>
                        <a:t>10</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15</a:t>
                      </a:r>
                    </a:p>
                  </a:txBody>
                  <a:tcPr marL="50800" marR="50800" marT="50800" marB="50800" anchor="ctr" horzOverflow="overflow">
                    <a:lnT w="12700">
                      <a:solidFill>
                        <a:srgbClr val="606060"/>
                      </a:solidFill>
                      <a:miter lim="400000"/>
                    </a:lnT>
                  </a:tcPr>
                </a:tc>
                <a:tc>
                  <a:txBody>
                    <a:bodyPr/>
                    <a:lstStyle/>
                    <a:p>
                      <a:pPr defTabSz="914400">
                        <a:defRPr sz="1800"/>
                      </a:pPr>
                      <a:r>
                        <a:rPr sz="2200">
                          <a:sym typeface="Helvetica Neue"/>
                        </a:rPr>
                        <a:t>25</a:t>
                      </a: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T2</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1800"/>
                      </a:pPr>
                      <a:r>
                        <a:rPr sz="2200">
                          <a:sym typeface="Helvetica Neue"/>
                        </a:rPr>
                        <a:t>10</a:t>
                      </a: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1800"/>
                      </a:pPr>
                      <a:r>
                        <a:rPr sz="2200">
                          <a:sym typeface="Helvetica Neue"/>
                        </a:rPr>
                        <a:t>0</a:t>
                      </a:r>
                    </a:p>
                  </a:txBody>
                  <a:tcPr marL="50800" marR="50800" marT="50800" marB="50800" anchor="ctr" horzOverflow="overflow">
                    <a:lnB w="12700">
                      <a:solidFill>
                        <a:srgbClr val="606060"/>
                      </a:solidFill>
                      <a:miter lim="400000"/>
                    </a:lnB>
                  </a:tcPr>
                </a:tc>
                <a:tc>
                  <a:txBody>
                    <a:bodyPr/>
                    <a:lstStyle/>
                    <a:p>
                      <a:pPr defTabSz="914400">
                        <a:defRPr sz="1800"/>
                      </a:pPr>
                      <a:r>
                        <a:rPr sz="2200">
                          <a:sym typeface="Helvetica Neue"/>
                        </a:rPr>
                        <a:t>25</a:t>
                      </a: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graphicFrame>
        <p:nvGraphicFramePr>
          <p:cNvPr id="401" name="Table"/>
          <p:cNvGraphicFramePr/>
          <p:nvPr/>
        </p:nvGraphicFramePr>
        <p:xfrm>
          <a:off x="5098501" y="6026032"/>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1800"/>
                      </a:pPr>
                      <a:r>
                        <a:rPr sz="2200">
                          <a:sym typeface="Helvetica Neue"/>
                        </a:rPr>
                        <a:t>10</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8</a:t>
                      </a:r>
                    </a:p>
                  </a:txBody>
                  <a:tcPr marL="50800" marR="50800" marT="50800" marB="50800" anchor="ctr" horzOverflow="overflow">
                    <a:lnT w="12700">
                      <a:solidFill>
                        <a:srgbClr val="606060"/>
                      </a:solidFill>
                      <a:miter lim="400000"/>
                    </a:lnT>
                  </a:tcPr>
                </a:tc>
                <a:tc>
                  <a:txBody>
                    <a:bodyPr/>
                    <a:lstStyle/>
                    <a:p>
                      <a:pPr defTabSz="914400">
                        <a:defRPr sz="1800"/>
                      </a:pPr>
                      <a:r>
                        <a:rPr sz="2200">
                          <a:sym typeface="Helvetica Neue"/>
                        </a:rPr>
                        <a:t>18</a:t>
                      </a: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T3</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1800"/>
                      </a:pPr>
                      <a:r>
                        <a:rPr sz="2200">
                          <a:sym typeface="Helvetica Neue"/>
                        </a:rPr>
                        <a:t>17</a:t>
                      </a: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1800"/>
                      </a:pPr>
                      <a:r>
                        <a:rPr sz="2200">
                          <a:sym typeface="Helvetica Neue"/>
                        </a:rPr>
                        <a:t>7</a:t>
                      </a:r>
                    </a:p>
                  </a:txBody>
                  <a:tcPr marL="50800" marR="50800" marT="50800" marB="50800" anchor="ctr" horzOverflow="overflow">
                    <a:lnB w="12700">
                      <a:solidFill>
                        <a:srgbClr val="606060"/>
                      </a:solidFill>
                      <a:miter lim="400000"/>
                    </a:lnB>
                  </a:tcPr>
                </a:tc>
                <a:tc>
                  <a:txBody>
                    <a:bodyPr/>
                    <a:lstStyle/>
                    <a:p>
                      <a:pPr defTabSz="914400">
                        <a:defRPr sz="1800"/>
                      </a:pPr>
                      <a:r>
                        <a:rPr sz="2200">
                          <a:sym typeface="Helvetica Neue"/>
                        </a:rPr>
                        <a:t>25</a:t>
                      </a: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graphicFrame>
        <p:nvGraphicFramePr>
          <p:cNvPr id="402" name="Table"/>
          <p:cNvGraphicFramePr/>
          <p:nvPr/>
        </p:nvGraphicFramePr>
        <p:xfrm>
          <a:off x="9152698" y="4001491"/>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1800"/>
                      </a:pPr>
                      <a:r>
                        <a:rPr sz="2200">
                          <a:sym typeface="Helvetica Neue"/>
                        </a:rPr>
                        <a:t>25</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a:t>
                      </a:r>
                    </a:p>
                  </a:txBody>
                  <a:tcPr marL="50800" marR="50800" marT="50800" marB="50800" anchor="ctr" horzOverflow="overflow">
                    <a:lnT w="12700">
                      <a:solidFill>
                        <a:srgbClr val="606060"/>
                      </a:solidFill>
                      <a:miter lim="400000"/>
                    </a:lnT>
                  </a:tcPr>
                </a:tc>
                <a:tc>
                  <a:txBody>
                    <a:bodyPr/>
                    <a:lstStyle/>
                    <a:p>
                      <a:pPr defTabSz="914400">
                        <a:defRPr sz="1800"/>
                      </a:pPr>
                      <a:r>
                        <a:rPr sz="2200">
                          <a:sym typeface="Helvetica Neue"/>
                        </a:rPr>
                        <a:t>25</a:t>
                      </a: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Compl</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1800"/>
                      </a:pPr>
                      <a:r>
                        <a:rPr sz="2200">
                          <a:sym typeface="Helvetica Neue"/>
                        </a:rPr>
                        <a:t>25</a:t>
                      </a: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1800"/>
                      </a:pPr>
                      <a:r>
                        <a:rPr sz="2200">
                          <a:sym typeface="Helvetica Neue"/>
                        </a:rPr>
                        <a:t>0</a:t>
                      </a:r>
                    </a:p>
                  </a:txBody>
                  <a:tcPr marL="50800" marR="50800" marT="50800" marB="50800" anchor="ctr" horzOverflow="overflow">
                    <a:lnB w="12700">
                      <a:solidFill>
                        <a:srgbClr val="606060"/>
                      </a:solidFill>
                      <a:miter lim="400000"/>
                    </a:lnB>
                  </a:tcPr>
                </a:tc>
                <a:tc>
                  <a:txBody>
                    <a:bodyPr/>
                    <a:lstStyle/>
                    <a:p>
                      <a:pPr defTabSz="914400">
                        <a:defRPr sz="1800"/>
                      </a:pPr>
                      <a:r>
                        <a:rPr sz="2200">
                          <a:sym typeface="Helvetica Neue"/>
                        </a:rPr>
                        <a:t>25</a:t>
                      </a: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sp>
        <p:nvSpPr>
          <p:cNvPr id="403" name="Line"/>
          <p:cNvSpPr/>
          <p:nvPr/>
        </p:nvSpPr>
        <p:spPr>
          <a:xfrm flipV="1">
            <a:off x="3728087" y="2827709"/>
            <a:ext cx="1378824" cy="1853351"/>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404" name="Line"/>
          <p:cNvSpPr/>
          <p:nvPr/>
        </p:nvSpPr>
        <p:spPr>
          <a:xfrm>
            <a:off x="3710052" y="4747628"/>
            <a:ext cx="1415375" cy="1990974"/>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405" name="Line"/>
          <p:cNvSpPr/>
          <p:nvPr/>
        </p:nvSpPr>
        <p:spPr>
          <a:xfrm>
            <a:off x="7898030" y="2578241"/>
            <a:ext cx="1215575" cy="2106833"/>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406" name="Line"/>
          <p:cNvSpPr/>
          <p:nvPr/>
        </p:nvSpPr>
        <p:spPr>
          <a:xfrm flipV="1">
            <a:off x="7887796" y="4808969"/>
            <a:ext cx="1235739" cy="1854085"/>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407" name="10"/>
          <p:cNvSpPr txBox="1"/>
          <p:nvPr/>
        </p:nvSpPr>
        <p:spPr>
          <a:xfrm>
            <a:off x="3918963" y="3397801"/>
            <a:ext cx="453239" cy="4613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t>10</a:t>
            </a:r>
          </a:p>
        </p:txBody>
      </p:sp>
      <p:sp>
        <p:nvSpPr>
          <p:cNvPr id="408" name="10"/>
          <p:cNvSpPr txBox="1"/>
          <p:nvPr/>
        </p:nvSpPr>
        <p:spPr>
          <a:xfrm>
            <a:off x="4323947" y="5289393"/>
            <a:ext cx="453238" cy="4613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t>10</a:t>
            </a:r>
          </a:p>
        </p:txBody>
      </p:sp>
      <p:sp>
        <p:nvSpPr>
          <p:cNvPr id="409" name="25"/>
          <p:cNvSpPr txBox="1"/>
          <p:nvPr/>
        </p:nvSpPr>
        <p:spPr>
          <a:xfrm>
            <a:off x="8457442" y="3126108"/>
            <a:ext cx="453239"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25</a:t>
            </a:r>
          </a:p>
        </p:txBody>
      </p:sp>
      <p:sp>
        <p:nvSpPr>
          <p:cNvPr id="410" name="18"/>
          <p:cNvSpPr txBox="1"/>
          <p:nvPr/>
        </p:nvSpPr>
        <p:spPr>
          <a:xfrm>
            <a:off x="8058597" y="5398169"/>
            <a:ext cx="453238" cy="4613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t>18</a:t>
            </a:r>
          </a:p>
        </p:txBody>
      </p:sp>
      <p:sp>
        <p:nvSpPr>
          <p:cNvPr id="411" name="25"/>
          <p:cNvSpPr txBox="1"/>
          <p:nvPr/>
        </p:nvSpPr>
        <p:spPr>
          <a:xfrm>
            <a:off x="8058597" y="3627628"/>
            <a:ext cx="453238" cy="4613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t>25</a:t>
            </a:r>
          </a:p>
        </p:txBody>
      </p:sp>
      <p:sp>
        <p:nvSpPr>
          <p:cNvPr id="412" name="25"/>
          <p:cNvSpPr txBox="1"/>
          <p:nvPr/>
        </p:nvSpPr>
        <p:spPr>
          <a:xfrm>
            <a:off x="8457442" y="5754807"/>
            <a:ext cx="453239" cy="4613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t>25</a:t>
            </a:r>
          </a:p>
        </p:txBody>
      </p:sp>
      <p:sp>
        <p:nvSpPr>
          <p:cNvPr id="413" name="17"/>
          <p:cNvSpPr txBox="1"/>
          <p:nvPr/>
        </p:nvSpPr>
        <p:spPr>
          <a:xfrm>
            <a:off x="4185785" y="5899842"/>
            <a:ext cx="453239" cy="4613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t>17</a:t>
            </a:r>
          </a:p>
        </p:txBody>
      </p:sp>
      <p:sp>
        <p:nvSpPr>
          <p:cNvPr id="414" name="10"/>
          <p:cNvSpPr txBox="1"/>
          <p:nvPr/>
        </p:nvSpPr>
        <p:spPr>
          <a:xfrm>
            <a:off x="4323947" y="3724471"/>
            <a:ext cx="453238"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10</a:t>
            </a:r>
          </a:p>
        </p:txBody>
      </p:sp>
      <p:sp>
        <p:nvSpPr>
          <p:cNvPr id="415" name="PERT Diagram - Example"/>
          <p:cNvSpPr txBox="1"/>
          <p:nvPr/>
        </p:nvSpPr>
        <p:spPr>
          <a:xfrm>
            <a:off x="578686" y="328086"/>
            <a:ext cx="4393832"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solidFill>
                  <a:schemeClr val="bg1"/>
                </a:solidFill>
              </a:rPr>
              <a:t>PERT Diagram - Example</a:t>
            </a:r>
          </a:p>
        </p:txBody>
      </p:sp>
      <p:sp>
        <p:nvSpPr>
          <p:cNvPr id="19" name="Rectangle 18">
            <a:extLst>
              <a:ext uri="{FF2B5EF4-FFF2-40B4-BE49-F238E27FC236}">
                <a16:creationId xmlns:a16="http://schemas.microsoft.com/office/drawing/2014/main" id="{B6964104-EB5D-6341-938C-B418BDC75175}"/>
              </a:ext>
            </a:extLst>
          </p:cNvPr>
          <p:cNvSpPr/>
          <p:nvPr/>
        </p:nvSpPr>
        <p:spPr>
          <a:xfrm>
            <a:off x="5106911" y="8183563"/>
            <a:ext cx="2823209" cy="480131"/>
          </a:xfrm>
          <a:prstGeom prst="rect">
            <a:avLst/>
          </a:prstGeom>
        </p:spPr>
        <p:txBody>
          <a:bodyPr wrap="none">
            <a:spAutoFit/>
          </a:bodyPr>
          <a:lstStyle/>
          <a:p>
            <a:pPr>
              <a:lnSpc>
                <a:spcPct val="90000"/>
              </a:lnSpc>
            </a:pPr>
            <a:r>
              <a:rPr lang="en-GB" altLang="en-US" dirty="0">
                <a:solidFill>
                  <a:srgbClr val="0070C0"/>
                </a:solidFill>
              </a:rPr>
              <a:t>Backword pass</a:t>
            </a:r>
            <a:endParaRPr lang="en-US" altLang="en-US" dirty="0">
              <a:solidFill>
                <a:srgbClr val="0070C0"/>
              </a:solidFill>
            </a:endParaRPr>
          </a:p>
        </p:txBody>
      </p:sp>
      <p:sp>
        <p:nvSpPr>
          <p:cNvPr id="20" name="Left Arrow 19">
            <a:extLst>
              <a:ext uri="{FF2B5EF4-FFF2-40B4-BE49-F238E27FC236}">
                <a16:creationId xmlns:a16="http://schemas.microsoft.com/office/drawing/2014/main" id="{1B7C0340-87E9-C74A-A372-CA39EBF21738}"/>
              </a:ext>
            </a:extLst>
          </p:cNvPr>
          <p:cNvSpPr/>
          <p:nvPr/>
        </p:nvSpPr>
        <p:spPr bwMode="auto">
          <a:xfrm>
            <a:off x="5125427" y="8026676"/>
            <a:ext cx="2646973" cy="217212"/>
          </a:xfrm>
          <a:prstGeom prst="leftArrow">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330421487"/>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 name="Table"/>
          <p:cNvGraphicFramePr/>
          <p:nvPr/>
        </p:nvGraphicFramePr>
        <p:xfrm>
          <a:off x="885706" y="4001491"/>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1800"/>
                      </a:pPr>
                      <a:r>
                        <a:rPr sz="2200">
                          <a:sym typeface="Helvetica Neue"/>
                        </a:rPr>
                        <a:t>0</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10</a:t>
                      </a:r>
                    </a:p>
                  </a:txBody>
                  <a:tcPr marL="50800" marR="50800" marT="50800" marB="50800" anchor="ctr" horzOverflow="overflow">
                    <a:lnT w="12700">
                      <a:solidFill>
                        <a:srgbClr val="606060"/>
                      </a:solidFill>
                      <a:miter lim="400000"/>
                    </a:lnT>
                  </a:tcPr>
                </a:tc>
                <a:tc>
                  <a:txBody>
                    <a:bodyPr/>
                    <a:lstStyle/>
                    <a:p>
                      <a:pPr defTabSz="914400">
                        <a:defRPr sz="1800"/>
                      </a:pPr>
                      <a:r>
                        <a:rPr sz="2200">
                          <a:sym typeface="Helvetica Neue"/>
                        </a:rPr>
                        <a:t>10</a:t>
                      </a: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T1</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1800"/>
                      </a:pPr>
                      <a:r>
                        <a:rPr sz="2200">
                          <a:sym typeface="Helvetica Neue"/>
                        </a:rPr>
                        <a:t>0</a:t>
                      </a: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1800"/>
                      </a:pPr>
                      <a:r>
                        <a:rPr sz="2200">
                          <a:sym typeface="Helvetica Neue"/>
                        </a:rPr>
                        <a:t>0</a:t>
                      </a:r>
                    </a:p>
                  </a:txBody>
                  <a:tcPr marL="50800" marR="50800" marT="50800" marB="50800" anchor="ctr" horzOverflow="overflow">
                    <a:lnB w="12700">
                      <a:solidFill>
                        <a:srgbClr val="606060"/>
                      </a:solidFill>
                      <a:miter lim="400000"/>
                    </a:lnB>
                  </a:tcPr>
                </a:tc>
                <a:tc>
                  <a:txBody>
                    <a:bodyPr/>
                    <a:lstStyle/>
                    <a:p>
                      <a:pPr defTabSz="914400">
                        <a:defRPr sz="1800"/>
                      </a:pPr>
                      <a:r>
                        <a:rPr sz="2200">
                          <a:sym typeface="Helvetica Neue"/>
                        </a:rPr>
                        <a:t>10</a:t>
                      </a: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graphicFrame>
        <p:nvGraphicFramePr>
          <p:cNvPr id="420" name="Table"/>
          <p:cNvGraphicFramePr/>
          <p:nvPr/>
        </p:nvGraphicFramePr>
        <p:xfrm>
          <a:off x="5098501" y="1965053"/>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1800"/>
                      </a:pPr>
                      <a:r>
                        <a:rPr sz="2200">
                          <a:sym typeface="Helvetica Neue"/>
                        </a:rPr>
                        <a:t>10</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15</a:t>
                      </a:r>
                    </a:p>
                  </a:txBody>
                  <a:tcPr marL="50800" marR="50800" marT="50800" marB="50800" anchor="ctr" horzOverflow="overflow">
                    <a:lnT w="12700">
                      <a:solidFill>
                        <a:srgbClr val="606060"/>
                      </a:solidFill>
                      <a:miter lim="400000"/>
                    </a:lnT>
                  </a:tcPr>
                </a:tc>
                <a:tc>
                  <a:txBody>
                    <a:bodyPr/>
                    <a:lstStyle/>
                    <a:p>
                      <a:pPr defTabSz="914400">
                        <a:defRPr sz="1800"/>
                      </a:pPr>
                      <a:r>
                        <a:rPr sz="2200">
                          <a:sym typeface="Helvetica Neue"/>
                        </a:rPr>
                        <a:t>25</a:t>
                      </a: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T2</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1800"/>
                      </a:pPr>
                      <a:r>
                        <a:rPr sz="2200">
                          <a:sym typeface="Helvetica Neue"/>
                        </a:rPr>
                        <a:t>10</a:t>
                      </a: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1800"/>
                      </a:pPr>
                      <a:r>
                        <a:rPr sz="2200">
                          <a:sym typeface="Helvetica Neue"/>
                        </a:rPr>
                        <a:t>0</a:t>
                      </a:r>
                    </a:p>
                  </a:txBody>
                  <a:tcPr marL="50800" marR="50800" marT="50800" marB="50800" anchor="ctr" horzOverflow="overflow">
                    <a:lnB w="12700">
                      <a:solidFill>
                        <a:srgbClr val="606060"/>
                      </a:solidFill>
                      <a:miter lim="400000"/>
                    </a:lnB>
                  </a:tcPr>
                </a:tc>
                <a:tc>
                  <a:txBody>
                    <a:bodyPr/>
                    <a:lstStyle/>
                    <a:p>
                      <a:pPr defTabSz="914400">
                        <a:defRPr sz="1800"/>
                      </a:pPr>
                      <a:r>
                        <a:rPr sz="2200">
                          <a:sym typeface="Helvetica Neue"/>
                        </a:rPr>
                        <a:t>25</a:t>
                      </a: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graphicFrame>
        <p:nvGraphicFramePr>
          <p:cNvPr id="421" name="Table"/>
          <p:cNvGraphicFramePr/>
          <p:nvPr/>
        </p:nvGraphicFramePr>
        <p:xfrm>
          <a:off x="5098501" y="6026032"/>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1800"/>
                      </a:pPr>
                      <a:r>
                        <a:rPr sz="2200">
                          <a:sym typeface="Helvetica Neue"/>
                        </a:rPr>
                        <a:t>10</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8</a:t>
                      </a:r>
                    </a:p>
                  </a:txBody>
                  <a:tcPr marL="50800" marR="50800" marT="50800" marB="50800" anchor="ctr" horzOverflow="overflow">
                    <a:lnT w="12700">
                      <a:solidFill>
                        <a:srgbClr val="606060"/>
                      </a:solidFill>
                      <a:miter lim="400000"/>
                    </a:lnT>
                  </a:tcPr>
                </a:tc>
                <a:tc>
                  <a:txBody>
                    <a:bodyPr/>
                    <a:lstStyle/>
                    <a:p>
                      <a:pPr defTabSz="914400">
                        <a:defRPr sz="1800"/>
                      </a:pPr>
                      <a:r>
                        <a:rPr sz="2200">
                          <a:sym typeface="Helvetica Neue"/>
                        </a:rPr>
                        <a:t>18</a:t>
                      </a: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T3</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1800"/>
                      </a:pPr>
                      <a:r>
                        <a:rPr sz="2200">
                          <a:sym typeface="Helvetica Neue"/>
                        </a:rPr>
                        <a:t>17</a:t>
                      </a: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1800"/>
                      </a:pPr>
                      <a:r>
                        <a:rPr sz="2200">
                          <a:sym typeface="Helvetica Neue"/>
                        </a:rPr>
                        <a:t>7</a:t>
                      </a:r>
                    </a:p>
                  </a:txBody>
                  <a:tcPr marL="50800" marR="50800" marT="50800" marB="50800" anchor="ctr" horzOverflow="overflow">
                    <a:lnB w="12700">
                      <a:solidFill>
                        <a:srgbClr val="606060"/>
                      </a:solidFill>
                      <a:miter lim="400000"/>
                    </a:lnB>
                  </a:tcPr>
                </a:tc>
                <a:tc>
                  <a:txBody>
                    <a:bodyPr/>
                    <a:lstStyle/>
                    <a:p>
                      <a:pPr defTabSz="914400">
                        <a:defRPr sz="1800"/>
                      </a:pPr>
                      <a:r>
                        <a:rPr sz="2200">
                          <a:sym typeface="Helvetica Neue"/>
                        </a:rPr>
                        <a:t>25</a:t>
                      </a: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graphicFrame>
        <p:nvGraphicFramePr>
          <p:cNvPr id="422" name="Table"/>
          <p:cNvGraphicFramePr/>
          <p:nvPr/>
        </p:nvGraphicFramePr>
        <p:xfrm>
          <a:off x="9152698" y="4001491"/>
          <a:ext cx="2807796" cy="1555842"/>
        </p:xfrm>
        <a:graphic>
          <a:graphicData uri="http://schemas.openxmlformats.org/drawingml/2006/table">
            <a:tbl>
              <a:tblPr bandRow="1">
                <a:tableStyleId>{C7B018BB-80A7-4F77-B60F-C8B233D01FF8}</a:tableStyleId>
              </a:tblPr>
              <a:tblGrid>
                <a:gridCol w="935932">
                  <a:extLst>
                    <a:ext uri="{9D8B030D-6E8A-4147-A177-3AD203B41FA5}">
                      <a16:colId xmlns:a16="http://schemas.microsoft.com/office/drawing/2014/main" val="20000"/>
                    </a:ext>
                  </a:extLst>
                </a:gridCol>
                <a:gridCol w="935932">
                  <a:extLst>
                    <a:ext uri="{9D8B030D-6E8A-4147-A177-3AD203B41FA5}">
                      <a16:colId xmlns:a16="http://schemas.microsoft.com/office/drawing/2014/main" val="20001"/>
                    </a:ext>
                  </a:extLst>
                </a:gridCol>
                <a:gridCol w="935932">
                  <a:extLst>
                    <a:ext uri="{9D8B030D-6E8A-4147-A177-3AD203B41FA5}">
                      <a16:colId xmlns:a16="http://schemas.microsoft.com/office/drawing/2014/main" val="20002"/>
                    </a:ext>
                  </a:extLst>
                </a:gridCol>
              </a:tblGrid>
              <a:tr h="518614">
                <a:tc>
                  <a:txBody>
                    <a:bodyPr/>
                    <a:lstStyle/>
                    <a:p>
                      <a:pPr defTabSz="914400">
                        <a:defRPr sz="1800"/>
                      </a:pPr>
                      <a:r>
                        <a:rPr sz="2200">
                          <a:sym typeface="Helvetica Neue"/>
                        </a:rPr>
                        <a:t>25</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a:t>
                      </a:r>
                    </a:p>
                  </a:txBody>
                  <a:tcPr marL="50800" marR="50800" marT="50800" marB="50800" anchor="ctr" horzOverflow="overflow">
                    <a:lnT w="12700">
                      <a:solidFill>
                        <a:srgbClr val="606060"/>
                      </a:solidFill>
                      <a:miter lim="400000"/>
                    </a:lnT>
                  </a:tcPr>
                </a:tc>
                <a:tc>
                  <a:txBody>
                    <a:bodyPr/>
                    <a:lstStyle/>
                    <a:p>
                      <a:pPr defTabSz="914400">
                        <a:defRPr sz="1800"/>
                      </a:pPr>
                      <a:r>
                        <a:rPr sz="2200">
                          <a:sym typeface="Helvetica Neue"/>
                        </a:rPr>
                        <a:t>25</a:t>
                      </a:r>
                    </a:p>
                  </a:txBody>
                  <a:tcPr marL="50800" marR="50800" marT="50800" marB="50800" anchor="ctr" horzOverflow="overflow">
                    <a:lnR w="12700">
                      <a:solidFill>
                        <a:srgbClr val="606060"/>
                      </a:solidFill>
                      <a:miter lim="400000"/>
                    </a:lnR>
                    <a:lnT w="12700">
                      <a:solidFill>
                        <a:srgbClr val="606060"/>
                      </a:solidFill>
                      <a:miter lim="400000"/>
                    </a:lnT>
                  </a:tcPr>
                </a:tc>
                <a:extLst>
                  <a:ext uri="{0D108BD9-81ED-4DB2-BD59-A6C34878D82A}">
                    <a16:rowId xmlns:a16="http://schemas.microsoft.com/office/drawing/2014/main" val="10000"/>
                  </a:ext>
                </a:extLst>
              </a:tr>
              <a:tr h="518614">
                <a:tc gridSpan="3">
                  <a:txBody>
                    <a:bodyPr/>
                    <a:lstStyle/>
                    <a:p>
                      <a:pPr defTabSz="914400">
                        <a:defRPr sz="1800"/>
                      </a:pPr>
                      <a:r>
                        <a:rPr sz="2200">
                          <a:sym typeface="Helvetica Neue"/>
                        </a:rPr>
                        <a:t>Compl</a:t>
                      </a:r>
                    </a:p>
                  </a:txBody>
                  <a:tcPr marL="50800" marR="50800" marT="50800" marB="50800" anchor="ctr" horzOverflow="overflow">
                    <a:lnL w="12700">
                      <a:solidFill>
                        <a:srgbClr val="606060"/>
                      </a:solidFill>
                      <a:miter lim="400000"/>
                    </a:lnL>
                    <a:lnR w="12700">
                      <a:solidFill>
                        <a:srgbClr val="606060"/>
                      </a:solidFill>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8614">
                <a:tc>
                  <a:txBody>
                    <a:bodyPr/>
                    <a:lstStyle/>
                    <a:p>
                      <a:pPr defTabSz="914400">
                        <a:defRPr sz="1800"/>
                      </a:pPr>
                      <a:r>
                        <a:rPr sz="2200">
                          <a:sym typeface="Helvetica Neue"/>
                        </a:rPr>
                        <a:t>25</a:t>
                      </a: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1800"/>
                      </a:pPr>
                      <a:r>
                        <a:rPr sz="2200">
                          <a:sym typeface="Helvetica Neue"/>
                        </a:rPr>
                        <a:t>0</a:t>
                      </a:r>
                    </a:p>
                  </a:txBody>
                  <a:tcPr marL="50800" marR="50800" marT="50800" marB="50800" anchor="ctr" horzOverflow="overflow">
                    <a:lnB w="12700">
                      <a:solidFill>
                        <a:srgbClr val="606060"/>
                      </a:solidFill>
                      <a:miter lim="400000"/>
                    </a:lnB>
                  </a:tcPr>
                </a:tc>
                <a:tc>
                  <a:txBody>
                    <a:bodyPr/>
                    <a:lstStyle/>
                    <a:p>
                      <a:pPr defTabSz="914400">
                        <a:defRPr sz="1800"/>
                      </a:pPr>
                      <a:r>
                        <a:rPr sz="2200">
                          <a:sym typeface="Helvetica Neue"/>
                        </a:rPr>
                        <a:t>25</a:t>
                      </a:r>
                    </a:p>
                  </a:txBody>
                  <a:tcPr marL="50800" marR="50800" marT="50800" marB="50800" anchor="ctr" horzOverflow="overflow">
                    <a:lnR w="12700">
                      <a:solidFill>
                        <a:srgbClr val="606060"/>
                      </a:solidFill>
                      <a:miter lim="400000"/>
                    </a:lnR>
                    <a:lnB w="12700">
                      <a:solidFill>
                        <a:srgbClr val="606060"/>
                      </a:solidFill>
                      <a:miter lim="400000"/>
                    </a:lnB>
                  </a:tcPr>
                </a:tc>
                <a:extLst>
                  <a:ext uri="{0D108BD9-81ED-4DB2-BD59-A6C34878D82A}">
                    <a16:rowId xmlns:a16="http://schemas.microsoft.com/office/drawing/2014/main" val="10002"/>
                  </a:ext>
                </a:extLst>
              </a:tr>
            </a:tbl>
          </a:graphicData>
        </a:graphic>
      </p:graphicFrame>
      <p:sp>
        <p:nvSpPr>
          <p:cNvPr id="423" name="Line"/>
          <p:cNvSpPr/>
          <p:nvPr/>
        </p:nvSpPr>
        <p:spPr>
          <a:xfrm flipV="1">
            <a:off x="3728087" y="2827709"/>
            <a:ext cx="1378824" cy="1853351"/>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424" name="Line"/>
          <p:cNvSpPr/>
          <p:nvPr/>
        </p:nvSpPr>
        <p:spPr>
          <a:xfrm>
            <a:off x="3710052" y="4747628"/>
            <a:ext cx="1415375" cy="1990974"/>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425" name="Line"/>
          <p:cNvSpPr/>
          <p:nvPr/>
        </p:nvSpPr>
        <p:spPr>
          <a:xfrm>
            <a:off x="7898030" y="2578241"/>
            <a:ext cx="1215575" cy="2106833"/>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426" name="Line"/>
          <p:cNvSpPr/>
          <p:nvPr/>
        </p:nvSpPr>
        <p:spPr>
          <a:xfrm flipV="1">
            <a:off x="7887796" y="4808969"/>
            <a:ext cx="1235739" cy="1854085"/>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427" name="10"/>
          <p:cNvSpPr txBox="1"/>
          <p:nvPr/>
        </p:nvSpPr>
        <p:spPr>
          <a:xfrm>
            <a:off x="3918963" y="3397801"/>
            <a:ext cx="453239" cy="4613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t>10</a:t>
            </a:r>
          </a:p>
        </p:txBody>
      </p:sp>
      <p:sp>
        <p:nvSpPr>
          <p:cNvPr id="428" name="10"/>
          <p:cNvSpPr txBox="1"/>
          <p:nvPr/>
        </p:nvSpPr>
        <p:spPr>
          <a:xfrm>
            <a:off x="4323947" y="5289393"/>
            <a:ext cx="453238" cy="4613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t>10</a:t>
            </a:r>
          </a:p>
        </p:txBody>
      </p:sp>
      <p:sp>
        <p:nvSpPr>
          <p:cNvPr id="429" name="25"/>
          <p:cNvSpPr txBox="1"/>
          <p:nvPr/>
        </p:nvSpPr>
        <p:spPr>
          <a:xfrm>
            <a:off x="8457442" y="3126108"/>
            <a:ext cx="453239"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25</a:t>
            </a:r>
          </a:p>
        </p:txBody>
      </p:sp>
      <p:sp>
        <p:nvSpPr>
          <p:cNvPr id="430" name="18"/>
          <p:cNvSpPr txBox="1"/>
          <p:nvPr/>
        </p:nvSpPr>
        <p:spPr>
          <a:xfrm>
            <a:off x="8058597" y="5398169"/>
            <a:ext cx="453238" cy="4613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t>18</a:t>
            </a:r>
          </a:p>
        </p:txBody>
      </p:sp>
      <p:sp>
        <p:nvSpPr>
          <p:cNvPr id="431" name="25"/>
          <p:cNvSpPr txBox="1"/>
          <p:nvPr/>
        </p:nvSpPr>
        <p:spPr>
          <a:xfrm>
            <a:off x="8058597" y="3627628"/>
            <a:ext cx="453238" cy="4613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t>25</a:t>
            </a:r>
          </a:p>
        </p:txBody>
      </p:sp>
      <p:sp>
        <p:nvSpPr>
          <p:cNvPr id="432" name="25"/>
          <p:cNvSpPr txBox="1"/>
          <p:nvPr/>
        </p:nvSpPr>
        <p:spPr>
          <a:xfrm>
            <a:off x="8457442" y="5754807"/>
            <a:ext cx="453239" cy="4613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t>25</a:t>
            </a:r>
          </a:p>
        </p:txBody>
      </p:sp>
      <p:sp>
        <p:nvSpPr>
          <p:cNvPr id="433" name="17"/>
          <p:cNvSpPr txBox="1"/>
          <p:nvPr/>
        </p:nvSpPr>
        <p:spPr>
          <a:xfrm>
            <a:off x="4185785" y="5899842"/>
            <a:ext cx="453239" cy="4613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t>17</a:t>
            </a:r>
          </a:p>
        </p:txBody>
      </p:sp>
      <p:sp>
        <p:nvSpPr>
          <p:cNvPr id="434" name="10"/>
          <p:cNvSpPr txBox="1"/>
          <p:nvPr/>
        </p:nvSpPr>
        <p:spPr>
          <a:xfrm>
            <a:off x="4323947" y="3724471"/>
            <a:ext cx="453238"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10</a:t>
            </a:r>
          </a:p>
        </p:txBody>
      </p:sp>
      <p:sp>
        <p:nvSpPr>
          <p:cNvPr id="435" name="PERT Diagram - Example"/>
          <p:cNvSpPr txBox="1"/>
          <p:nvPr/>
        </p:nvSpPr>
        <p:spPr>
          <a:xfrm>
            <a:off x="423866" y="320814"/>
            <a:ext cx="4393832"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solidFill>
                  <a:schemeClr val="bg1"/>
                </a:solidFill>
              </a:rPr>
              <a:t>PERT Diagram - Example</a:t>
            </a:r>
          </a:p>
        </p:txBody>
      </p:sp>
      <p:sp>
        <p:nvSpPr>
          <p:cNvPr id="436" name="Critical path: T1-T2-Compl. (path with zero slack)"/>
          <p:cNvSpPr txBox="1"/>
          <p:nvPr/>
        </p:nvSpPr>
        <p:spPr>
          <a:xfrm>
            <a:off x="861519" y="8365828"/>
            <a:ext cx="7912359"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rPr dirty="0">
                <a:solidFill>
                  <a:schemeClr val="bg1"/>
                </a:solidFill>
              </a:rPr>
              <a:t>Critical path: T1-T2-Compl. (path with zero slack)</a:t>
            </a:r>
          </a:p>
        </p:txBody>
      </p:sp>
      <p:sp>
        <p:nvSpPr>
          <p:cNvPr id="20" name="Rectangle 19">
            <a:extLst>
              <a:ext uri="{FF2B5EF4-FFF2-40B4-BE49-F238E27FC236}">
                <a16:creationId xmlns:a16="http://schemas.microsoft.com/office/drawing/2014/main" id="{1F5E45CB-1037-A34B-86D1-7FBE8F6B31EC}"/>
              </a:ext>
            </a:extLst>
          </p:cNvPr>
          <p:cNvSpPr/>
          <p:nvPr/>
        </p:nvSpPr>
        <p:spPr>
          <a:xfrm>
            <a:off x="5125427" y="7956681"/>
            <a:ext cx="2823209" cy="480131"/>
          </a:xfrm>
          <a:prstGeom prst="rect">
            <a:avLst/>
          </a:prstGeom>
        </p:spPr>
        <p:txBody>
          <a:bodyPr wrap="none">
            <a:spAutoFit/>
          </a:bodyPr>
          <a:lstStyle/>
          <a:p>
            <a:pPr>
              <a:lnSpc>
                <a:spcPct val="90000"/>
              </a:lnSpc>
            </a:pPr>
            <a:r>
              <a:rPr lang="en-GB" altLang="en-US" dirty="0">
                <a:solidFill>
                  <a:srgbClr val="0070C0"/>
                </a:solidFill>
              </a:rPr>
              <a:t>Backword pass</a:t>
            </a:r>
            <a:endParaRPr lang="en-US" altLang="en-US" dirty="0">
              <a:solidFill>
                <a:srgbClr val="0070C0"/>
              </a:solidFill>
            </a:endParaRPr>
          </a:p>
        </p:txBody>
      </p:sp>
      <p:sp>
        <p:nvSpPr>
          <p:cNvPr id="21" name="Left Arrow 20">
            <a:extLst>
              <a:ext uri="{FF2B5EF4-FFF2-40B4-BE49-F238E27FC236}">
                <a16:creationId xmlns:a16="http://schemas.microsoft.com/office/drawing/2014/main" id="{3B40CD9E-0BE0-1F44-A30D-E306B342A53F}"/>
              </a:ext>
            </a:extLst>
          </p:cNvPr>
          <p:cNvSpPr/>
          <p:nvPr/>
        </p:nvSpPr>
        <p:spPr bwMode="auto">
          <a:xfrm>
            <a:off x="5143943" y="7799794"/>
            <a:ext cx="2646973" cy="217212"/>
          </a:xfrm>
          <a:prstGeom prst="leftArrow">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charset="0"/>
            </a:endParaRPr>
          </a:p>
        </p:txBody>
      </p:sp>
      <p:sp>
        <p:nvSpPr>
          <p:cNvPr id="2" name="Freeform 1">
            <a:extLst>
              <a:ext uri="{FF2B5EF4-FFF2-40B4-BE49-F238E27FC236}">
                <a16:creationId xmlns:a16="http://schemas.microsoft.com/office/drawing/2014/main" id="{9ED02646-1F31-604B-89A2-F8E425F4D537}"/>
              </a:ext>
            </a:extLst>
          </p:cNvPr>
          <p:cNvSpPr/>
          <p:nvPr/>
        </p:nvSpPr>
        <p:spPr bwMode="auto">
          <a:xfrm>
            <a:off x="957263" y="1614488"/>
            <a:ext cx="9801225" cy="1971675"/>
          </a:xfrm>
          <a:custGeom>
            <a:avLst/>
            <a:gdLst>
              <a:gd name="connsiteX0" fmla="*/ 0 w 9801225"/>
              <a:gd name="connsiteY0" fmla="*/ 1885950 h 1971675"/>
              <a:gd name="connsiteX1" fmla="*/ 114300 w 9801225"/>
              <a:gd name="connsiteY1" fmla="*/ 1914525 h 1971675"/>
              <a:gd name="connsiteX2" fmla="*/ 400050 w 9801225"/>
              <a:gd name="connsiteY2" fmla="*/ 1943100 h 1971675"/>
              <a:gd name="connsiteX3" fmla="*/ 914400 w 9801225"/>
              <a:gd name="connsiteY3" fmla="*/ 1957387 h 1971675"/>
              <a:gd name="connsiteX4" fmla="*/ 1171575 w 9801225"/>
              <a:gd name="connsiteY4" fmla="*/ 1943100 h 1971675"/>
              <a:gd name="connsiteX5" fmla="*/ 1614487 w 9801225"/>
              <a:gd name="connsiteY5" fmla="*/ 1928812 h 1971675"/>
              <a:gd name="connsiteX6" fmla="*/ 1843087 w 9801225"/>
              <a:gd name="connsiteY6" fmla="*/ 1900237 h 1971675"/>
              <a:gd name="connsiteX7" fmla="*/ 1928812 w 9801225"/>
              <a:gd name="connsiteY7" fmla="*/ 1871662 h 1971675"/>
              <a:gd name="connsiteX8" fmla="*/ 1971675 w 9801225"/>
              <a:gd name="connsiteY8" fmla="*/ 1857375 h 1971675"/>
              <a:gd name="connsiteX9" fmla="*/ 2100262 w 9801225"/>
              <a:gd name="connsiteY9" fmla="*/ 1800225 h 1971675"/>
              <a:gd name="connsiteX10" fmla="*/ 2143125 w 9801225"/>
              <a:gd name="connsiteY10" fmla="*/ 1785937 h 1971675"/>
              <a:gd name="connsiteX11" fmla="*/ 2228850 w 9801225"/>
              <a:gd name="connsiteY11" fmla="*/ 1728787 h 1971675"/>
              <a:gd name="connsiteX12" fmla="*/ 2271712 w 9801225"/>
              <a:gd name="connsiteY12" fmla="*/ 1700212 h 1971675"/>
              <a:gd name="connsiteX13" fmla="*/ 2343150 w 9801225"/>
              <a:gd name="connsiteY13" fmla="*/ 1643062 h 1971675"/>
              <a:gd name="connsiteX14" fmla="*/ 2428875 w 9801225"/>
              <a:gd name="connsiteY14" fmla="*/ 1557337 h 1971675"/>
              <a:gd name="connsiteX15" fmla="*/ 2471737 w 9801225"/>
              <a:gd name="connsiteY15" fmla="*/ 1514475 h 1971675"/>
              <a:gd name="connsiteX16" fmla="*/ 2528887 w 9801225"/>
              <a:gd name="connsiteY16" fmla="*/ 1414462 h 1971675"/>
              <a:gd name="connsiteX17" fmla="*/ 2557462 w 9801225"/>
              <a:gd name="connsiteY17" fmla="*/ 1371600 h 1971675"/>
              <a:gd name="connsiteX18" fmla="*/ 2600325 w 9801225"/>
              <a:gd name="connsiteY18" fmla="*/ 1314450 h 1971675"/>
              <a:gd name="connsiteX19" fmla="*/ 2657475 w 9801225"/>
              <a:gd name="connsiteY19" fmla="*/ 1200150 h 1971675"/>
              <a:gd name="connsiteX20" fmla="*/ 2686050 w 9801225"/>
              <a:gd name="connsiteY20" fmla="*/ 1157287 h 1971675"/>
              <a:gd name="connsiteX21" fmla="*/ 2714625 w 9801225"/>
              <a:gd name="connsiteY21" fmla="*/ 1100137 h 1971675"/>
              <a:gd name="connsiteX22" fmla="*/ 2757487 w 9801225"/>
              <a:gd name="connsiteY22" fmla="*/ 1057275 h 1971675"/>
              <a:gd name="connsiteX23" fmla="*/ 2771775 w 9801225"/>
              <a:gd name="connsiteY23" fmla="*/ 1014412 h 1971675"/>
              <a:gd name="connsiteX24" fmla="*/ 2871787 w 9801225"/>
              <a:gd name="connsiteY24" fmla="*/ 871537 h 1971675"/>
              <a:gd name="connsiteX25" fmla="*/ 2900362 w 9801225"/>
              <a:gd name="connsiteY25" fmla="*/ 814387 h 1971675"/>
              <a:gd name="connsiteX26" fmla="*/ 2928937 w 9801225"/>
              <a:gd name="connsiteY26" fmla="*/ 771525 h 1971675"/>
              <a:gd name="connsiteX27" fmla="*/ 2943225 w 9801225"/>
              <a:gd name="connsiteY27" fmla="*/ 728662 h 1971675"/>
              <a:gd name="connsiteX28" fmla="*/ 3000375 w 9801225"/>
              <a:gd name="connsiteY28" fmla="*/ 642937 h 1971675"/>
              <a:gd name="connsiteX29" fmla="*/ 3028950 w 9801225"/>
              <a:gd name="connsiteY29" fmla="*/ 585787 h 1971675"/>
              <a:gd name="connsiteX30" fmla="*/ 3100387 w 9801225"/>
              <a:gd name="connsiteY30" fmla="*/ 485775 h 1971675"/>
              <a:gd name="connsiteX31" fmla="*/ 3186112 w 9801225"/>
              <a:gd name="connsiteY31" fmla="*/ 414337 h 1971675"/>
              <a:gd name="connsiteX32" fmla="*/ 3243262 w 9801225"/>
              <a:gd name="connsiteY32" fmla="*/ 371475 h 1971675"/>
              <a:gd name="connsiteX33" fmla="*/ 3328987 w 9801225"/>
              <a:gd name="connsiteY33" fmla="*/ 342900 h 1971675"/>
              <a:gd name="connsiteX34" fmla="*/ 3371850 w 9801225"/>
              <a:gd name="connsiteY34" fmla="*/ 328612 h 1971675"/>
              <a:gd name="connsiteX35" fmla="*/ 3414712 w 9801225"/>
              <a:gd name="connsiteY35" fmla="*/ 314325 h 1971675"/>
              <a:gd name="connsiteX36" fmla="*/ 3471862 w 9801225"/>
              <a:gd name="connsiteY36" fmla="*/ 285750 h 1971675"/>
              <a:gd name="connsiteX37" fmla="*/ 3557587 w 9801225"/>
              <a:gd name="connsiteY37" fmla="*/ 228600 h 1971675"/>
              <a:gd name="connsiteX38" fmla="*/ 3600450 w 9801225"/>
              <a:gd name="connsiteY38" fmla="*/ 214312 h 1971675"/>
              <a:gd name="connsiteX39" fmla="*/ 3686175 w 9801225"/>
              <a:gd name="connsiteY39" fmla="*/ 171450 h 1971675"/>
              <a:gd name="connsiteX40" fmla="*/ 3786187 w 9801225"/>
              <a:gd name="connsiteY40" fmla="*/ 128587 h 1971675"/>
              <a:gd name="connsiteX41" fmla="*/ 3871912 w 9801225"/>
              <a:gd name="connsiteY41" fmla="*/ 100012 h 1971675"/>
              <a:gd name="connsiteX42" fmla="*/ 3943350 w 9801225"/>
              <a:gd name="connsiteY42" fmla="*/ 85725 h 1971675"/>
              <a:gd name="connsiteX43" fmla="*/ 4186237 w 9801225"/>
              <a:gd name="connsiteY43" fmla="*/ 57150 h 1971675"/>
              <a:gd name="connsiteX44" fmla="*/ 4386262 w 9801225"/>
              <a:gd name="connsiteY44" fmla="*/ 42862 h 1971675"/>
              <a:gd name="connsiteX45" fmla="*/ 4857750 w 9801225"/>
              <a:gd name="connsiteY45" fmla="*/ 28575 h 1971675"/>
              <a:gd name="connsiteX46" fmla="*/ 5715000 w 9801225"/>
              <a:gd name="connsiteY46" fmla="*/ 0 h 1971675"/>
              <a:gd name="connsiteX47" fmla="*/ 6900862 w 9801225"/>
              <a:gd name="connsiteY47" fmla="*/ 14287 h 1971675"/>
              <a:gd name="connsiteX48" fmla="*/ 6986587 w 9801225"/>
              <a:gd name="connsiteY48" fmla="*/ 42862 h 1971675"/>
              <a:gd name="connsiteX49" fmla="*/ 7115175 w 9801225"/>
              <a:gd name="connsiteY49" fmla="*/ 128587 h 1971675"/>
              <a:gd name="connsiteX50" fmla="*/ 7158037 w 9801225"/>
              <a:gd name="connsiteY50" fmla="*/ 157162 h 1971675"/>
              <a:gd name="connsiteX51" fmla="*/ 7200900 w 9801225"/>
              <a:gd name="connsiteY51" fmla="*/ 185737 h 1971675"/>
              <a:gd name="connsiteX52" fmla="*/ 7329487 w 9801225"/>
              <a:gd name="connsiteY52" fmla="*/ 314325 h 1971675"/>
              <a:gd name="connsiteX53" fmla="*/ 7372350 w 9801225"/>
              <a:gd name="connsiteY53" fmla="*/ 357187 h 1971675"/>
              <a:gd name="connsiteX54" fmla="*/ 7472362 w 9801225"/>
              <a:gd name="connsiteY54" fmla="*/ 428625 h 1971675"/>
              <a:gd name="connsiteX55" fmla="*/ 7515225 w 9801225"/>
              <a:gd name="connsiteY55" fmla="*/ 471487 h 1971675"/>
              <a:gd name="connsiteX56" fmla="*/ 7558087 w 9801225"/>
              <a:gd name="connsiteY56" fmla="*/ 500062 h 1971675"/>
              <a:gd name="connsiteX57" fmla="*/ 7600950 w 9801225"/>
              <a:gd name="connsiteY57" fmla="*/ 542925 h 1971675"/>
              <a:gd name="connsiteX58" fmla="*/ 7643812 w 9801225"/>
              <a:gd name="connsiteY58" fmla="*/ 571500 h 1971675"/>
              <a:gd name="connsiteX59" fmla="*/ 7743825 w 9801225"/>
              <a:gd name="connsiteY59" fmla="*/ 671512 h 1971675"/>
              <a:gd name="connsiteX60" fmla="*/ 7800975 w 9801225"/>
              <a:gd name="connsiteY60" fmla="*/ 714375 h 1971675"/>
              <a:gd name="connsiteX61" fmla="*/ 7829550 w 9801225"/>
              <a:gd name="connsiteY61" fmla="*/ 757237 h 1971675"/>
              <a:gd name="connsiteX62" fmla="*/ 7915275 w 9801225"/>
              <a:gd name="connsiteY62" fmla="*/ 828675 h 1971675"/>
              <a:gd name="connsiteX63" fmla="*/ 7958137 w 9801225"/>
              <a:gd name="connsiteY63" fmla="*/ 871537 h 1971675"/>
              <a:gd name="connsiteX64" fmla="*/ 8072437 w 9801225"/>
              <a:gd name="connsiteY64" fmla="*/ 957262 h 1971675"/>
              <a:gd name="connsiteX65" fmla="*/ 8158162 w 9801225"/>
              <a:gd name="connsiteY65" fmla="*/ 1042987 h 1971675"/>
              <a:gd name="connsiteX66" fmla="*/ 8258175 w 9801225"/>
              <a:gd name="connsiteY66" fmla="*/ 1128712 h 1971675"/>
              <a:gd name="connsiteX67" fmla="*/ 8329612 w 9801225"/>
              <a:gd name="connsiteY67" fmla="*/ 1214437 h 1971675"/>
              <a:gd name="connsiteX68" fmla="*/ 8386762 w 9801225"/>
              <a:gd name="connsiteY68" fmla="*/ 1271587 h 1971675"/>
              <a:gd name="connsiteX69" fmla="*/ 8472487 w 9801225"/>
              <a:gd name="connsiteY69" fmla="*/ 1371600 h 1971675"/>
              <a:gd name="connsiteX70" fmla="*/ 8486775 w 9801225"/>
              <a:gd name="connsiteY70" fmla="*/ 1414462 h 1971675"/>
              <a:gd name="connsiteX71" fmla="*/ 8543925 w 9801225"/>
              <a:gd name="connsiteY71" fmla="*/ 1500187 h 1971675"/>
              <a:gd name="connsiteX72" fmla="*/ 8572500 w 9801225"/>
              <a:gd name="connsiteY72" fmla="*/ 1543050 h 1971675"/>
              <a:gd name="connsiteX73" fmla="*/ 8615362 w 9801225"/>
              <a:gd name="connsiteY73" fmla="*/ 1585912 h 1971675"/>
              <a:gd name="connsiteX74" fmla="*/ 8672512 w 9801225"/>
              <a:gd name="connsiteY74" fmla="*/ 1657350 h 1971675"/>
              <a:gd name="connsiteX75" fmla="*/ 8758237 w 9801225"/>
              <a:gd name="connsiteY75" fmla="*/ 1728787 h 1971675"/>
              <a:gd name="connsiteX76" fmla="*/ 8843962 w 9801225"/>
              <a:gd name="connsiteY76" fmla="*/ 1757362 h 1971675"/>
              <a:gd name="connsiteX77" fmla="*/ 8886825 w 9801225"/>
              <a:gd name="connsiteY77" fmla="*/ 1771650 h 1971675"/>
              <a:gd name="connsiteX78" fmla="*/ 8929687 w 9801225"/>
              <a:gd name="connsiteY78" fmla="*/ 1785937 h 1971675"/>
              <a:gd name="connsiteX79" fmla="*/ 8972550 w 9801225"/>
              <a:gd name="connsiteY79" fmla="*/ 1800225 h 1971675"/>
              <a:gd name="connsiteX80" fmla="*/ 9086850 w 9801225"/>
              <a:gd name="connsiteY80" fmla="*/ 1828800 h 1971675"/>
              <a:gd name="connsiteX81" fmla="*/ 9272587 w 9801225"/>
              <a:gd name="connsiteY81" fmla="*/ 1871662 h 1971675"/>
              <a:gd name="connsiteX82" fmla="*/ 9329737 w 9801225"/>
              <a:gd name="connsiteY82" fmla="*/ 1885950 h 1971675"/>
              <a:gd name="connsiteX83" fmla="*/ 9372600 w 9801225"/>
              <a:gd name="connsiteY83" fmla="*/ 1900237 h 1971675"/>
              <a:gd name="connsiteX84" fmla="*/ 9458325 w 9801225"/>
              <a:gd name="connsiteY84" fmla="*/ 1914525 h 1971675"/>
              <a:gd name="connsiteX85" fmla="*/ 9686925 w 9801225"/>
              <a:gd name="connsiteY85" fmla="*/ 1928812 h 1971675"/>
              <a:gd name="connsiteX86" fmla="*/ 9744075 w 9801225"/>
              <a:gd name="connsiteY86" fmla="*/ 1957387 h 1971675"/>
              <a:gd name="connsiteX87" fmla="*/ 9801225 w 9801225"/>
              <a:gd name="connsiteY87" fmla="*/ 1971675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9801225" h="1971675">
                <a:moveTo>
                  <a:pt x="0" y="1885950"/>
                </a:moveTo>
                <a:cubicBezTo>
                  <a:pt x="38100" y="1895475"/>
                  <a:pt x="75700" y="1907288"/>
                  <a:pt x="114300" y="1914525"/>
                </a:cubicBezTo>
                <a:cubicBezTo>
                  <a:pt x="172007" y="1925345"/>
                  <a:pt x="359854" y="1941425"/>
                  <a:pt x="400050" y="1943100"/>
                </a:cubicBezTo>
                <a:cubicBezTo>
                  <a:pt x="571417" y="1950240"/>
                  <a:pt x="742950" y="1952625"/>
                  <a:pt x="914400" y="1957387"/>
                </a:cubicBezTo>
                <a:lnTo>
                  <a:pt x="1171575" y="1943100"/>
                </a:lnTo>
                <a:cubicBezTo>
                  <a:pt x="1319166" y="1937076"/>
                  <a:pt x="1467073" y="1938222"/>
                  <a:pt x="1614487" y="1928812"/>
                </a:cubicBezTo>
                <a:cubicBezTo>
                  <a:pt x="1691124" y="1923920"/>
                  <a:pt x="1843087" y="1900237"/>
                  <a:pt x="1843087" y="1900237"/>
                </a:cubicBezTo>
                <a:lnTo>
                  <a:pt x="1928812" y="1871662"/>
                </a:lnTo>
                <a:lnTo>
                  <a:pt x="1971675" y="1857375"/>
                </a:lnTo>
                <a:cubicBezTo>
                  <a:pt x="2039599" y="1812092"/>
                  <a:pt x="1998246" y="1834231"/>
                  <a:pt x="2100262" y="1800225"/>
                </a:cubicBezTo>
                <a:cubicBezTo>
                  <a:pt x="2114550" y="1795462"/>
                  <a:pt x="2130594" y="1794291"/>
                  <a:pt x="2143125" y="1785937"/>
                </a:cubicBezTo>
                <a:lnTo>
                  <a:pt x="2228850" y="1728787"/>
                </a:lnTo>
                <a:lnTo>
                  <a:pt x="2271712" y="1700212"/>
                </a:lnTo>
                <a:cubicBezTo>
                  <a:pt x="2350145" y="1582564"/>
                  <a:pt x="2247595" y="1717383"/>
                  <a:pt x="2343150" y="1643062"/>
                </a:cubicBezTo>
                <a:cubicBezTo>
                  <a:pt x="2375049" y="1618252"/>
                  <a:pt x="2400300" y="1585912"/>
                  <a:pt x="2428875" y="1557337"/>
                </a:cubicBezTo>
                <a:cubicBezTo>
                  <a:pt x="2443162" y="1543050"/>
                  <a:pt x="2460529" y="1531287"/>
                  <a:pt x="2471737" y="1514475"/>
                </a:cubicBezTo>
                <a:cubicBezTo>
                  <a:pt x="2541360" y="1410040"/>
                  <a:pt x="2456373" y="1541361"/>
                  <a:pt x="2528887" y="1414462"/>
                </a:cubicBezTo>
                <a:cubicBezTo>
                  <a:pt x="2537406" y="1399553"/>
                  <a:pt x="2547481" y="1385573"/>
                  <a:pt x="2557462" y="1371600"/>
                </a:cubicBezTo>
                <a:cubicBezTo>
                  <a:pt x="2571303" y="1352223"/>
                  <a:pt x="2588326" y="1335019"/>
                  <a:pt x="2600325" y="1314450"/>
                </a:cubicBezTo>
                <a:cubicBezTo>
                  <a:pt x="2621789" y="1277656"/>
                  <a:pt x="2633847" y="1235593"/>
                  <a:pt x="2657475" y="1200150"/>
                </a:cubicBezTo>
                <a:cubicBezTo>
                  <a:pt x="2667000" y="1185862"/>
                  <a:pt x="2677531" y="1172196"/>
                  <a:pt x="2686050" y="1157287"/>
                </a:cubicBezTo>
                <a:cubicBezTo>
                  <a:pt x="2696617" y="1138795"/>
                  <a:pt x="2702245" y="1117468"/>
                  <a:pt x="2714625" y="1100137"/>
                </a:cubicBezTo>
                <a:cubicBezTo>
                  <a:pt x="2726369" y="1083695"/>
                  <a:pt x="2743200" y="1071562"/>
                  <a:pt x="2757487" y="1057275"/>
                </a:cubicBezTo>
                <a:cubicBezTo>
                  <a:pt x="2762250" y="1042987"/>
                  <a:pt x="2764461" y="1027577"/>
                  <a:pt x="2771775" y="1014412"/>
                </a:cubicBezTo>
                <a:cubicBezTo>
                  <a:pt x="2858643" y="858050"/>
                  <a:pt x="2796872" y="991401"/>
                  <a:pt x="2871787" y="871537"/>
                </a:cubicBezTo>
                <a:cubicBezTo>
                  <a:pt x="2883075" y="853476"/>
                  <a:pt x="2889795" y="832879"/>
                  <a:pt x="2900362" y="814387"/>
                </a:cubicBezTo>
                <a:cubicBezTo>
                  <a:pt x="2908881" y="799478"/>
                  <a:pt x="2921258" y="786883"/>
                  <a:pt x="2928937" y="771525"/>
                </a:cubicBezTo>
                <a:cubicBezTo>
                  <a:pt x="2935672" y="758054"/>
                  <a:pt x="2935911" y="741827"/>
                  <a:pt x="2943225" y="728662"/>
                </a:cubicBezTo>
                <a:cubicBezTo>
                  <a:pt x="2959903" y="698641"/>
                  <a:pt x="2985016" y="673654"/>
                  <a:pt x="3000375" y="642937"/>
                </a:cubicBezTo>
                <a:cubicBezTo>
                  <a:pt x="3009900" y="623887"/>
                  <a:pt x="3018383" y="604279"/>
                  <a:pt x="3028950" y="585787"/>
                </a:cubicBezTo>
                <a:cubicBezTo>
                  <a:pt x="3041871" y="563175"/>
                  <a:pt x="3087248" y="501104"/>
                  <a:pt x="3100387" y="485775"/>
                </a:cubicBezTo>
                <a:cubicBezTo>
                  <a:pt x="3142517" y="436624"/>
                  <a:pt x="3137380" y="449146"/>
                  <a:pt x="3186112" y="414337"/>
                </a:cubicBezTo>
                <a:cubicBezTo>
                  <a:pt x="3205489" y="400496"/>
                  <a:pt x="3221964" y="382124"/>
                  <a:pt x="3243262" y="371475"/>
                </a:cubicBezTo>
                <a:cubicBezTo>
                  <a:pt x="3270203" y="358005"/>
                  <a:pt x="3300412" y="352425"/>
                  <a:pt x="3328987" y="342900"/>
                </a:cubicBezTo>
                <a:lnTo>
                  <a:pt x="3371850" y="328612"/>
                </a:lnTo>
                <a:cubicBezTo>
                  <a:pt x="3386137" y="323850"/>
                  <a:pt x="3401242" y="321060"/>
                  <a:pt x="3414712" y="314325"/>
                </a:cubicBezTo>
                <a:cubicBezTo>
                  <a:pt x="3433762" y="304800"/>
                  <a:pt x="3453599" y="296708"/>
                  <a:pt x="3471862" y="285750"/>
                </a:cubicBezTo>
                <a:cubicBezTo>
                  <a:pt x="3501311" y="268081"/>
                  <a:pt x="3525007" y="239460"/>
                  <a:pt x="3557587" y="228600"/>
                </a:cubicBezTo>
                <a:cubicBezTo>
                  <a:pt x="3571875" y="223837"/>
                  <a:pt x="3586979" y="221047"/>
                  <a:pt x="3600450" y="214312"/>
                </a:cubicBezTo>
                <a:cubicBezTo>
                  <a:pt x="3711230" y="158922"/>
                  <a:pt x="3578444" y="207359"/>
                  <a:pt x="3686175" y="171450"/>
                </a:cubicBezTo>
                <a:cubicBezTo>
                  <a:pt x="3754176" y="126116"/>
                  <a:pt x="3702315" y="153749"/>
                  <a:pt x="3786187" y="128587"/>
                </a:cubicBezTo>
                <a:cubicBezTo>
                  <a:pt x="3815037" y="119932"/>
                  <a:pt x="3842376" y="105919"/>
                  <a:pt x="3871912" y="100012"/>
                </a:cubicBezTo>
                <a:cubicBezTo>
                  <a:pt x="3895725" y="95250"/>
                  <a:pt x="3919396" y="89717"/>
                  <a:pt x="3943350" y="85725"/>
                </a:cubicBezTo>
                <a:cubicBezTo>
                  <a:pt x="4023826" y="72312"/>
                  <a:pt x="4104961" y="63923"/>
                  <a:pt x="4186237" y="57150"/>
                </a:cubicBezTo>
                <a:cubicBezTo>
                  <a:pt x="4252851" y="51599"/>
                  <a:pt x="4319478" y="45704"/>
                  <a:pt x="4386262" y="42862"/>
                </a:cubicBezTo>
                <a:cubicBezTo>
                  <a:pt x="4543355" y="36177"/>
                  <a:pt x="4700597" y="33644"/>
                  <a:pt x="4857750" y="28575"/>
                </a:cubicBezTo>
                <a:lnTo>
                  <a:pt x="5715000" y="0"/>
                </a:lnTo>
                <a:cubicBezTo>
                  <a:pt x="6110287" y="4762"/>
                  <a:pt x="6505770" y="969"/>
                  <a:pt x="6900862" y="14287"/>
                </a:cubicBezTo>
                <a:cubicBezTo>
                  <a:pt x="6930966" y="15302"/>
                  <a:pt x="6986587" y="42862"/>
                  <a:pt x="6986587" y="42862"/>
                </a:cubicBezTo>
                <a:lnTo>
                  <a:pt x="7115175" y="128587"/>
                </a:lnTo>
                <a:lnTo>
                  <a:pt x="7158037" y="157162"/>
                </a:lnTo>
                <a:cubicBezTo>
                  <a:pt x="7172325" y="166687"/>
                  <a:pt x="7188758" y="173595"/>
                  <a:pt x="7200900" y="185737"/>
                </a:cubicBezTo>
                <a:lnTo>
                  <a:pt x="7329487" y="314325"/>
                </a:lnTo>
                <a:cubicBezTo>
                  <a:pt x="7343775" y="328613"/>
                  <a:pt x="7355538" y="345979"/>
                  <a:pt x="7372350" y="357187"/>
                </a:cubicBezTo>
                <a:cubicBezTo>
                  <a:pt x="7406274" y="379803"/>
                  <a:pt x="7441347" y="402041"/>
                  <a:pt x="7472362" y="428625"/>
                </a:cubicBezTo>
                <a:cubicBezTo>
                  <a:pt x="7487703" y="441775"/>
                  <a:pt x="7499703" y="458552"/>
                  <a:pt x="7515225" y="471487"/>
                </a:cubicBezTo>
                <a:cubicBezTo>
                  <a:pt x="7528416" y="482480"/>
                  <a:pt x="7544896" y="489069"/>
                  <a:pt x="7558087" y="500062"/>
                </a:cubicBezTo>
                <a:cubicBezTo>
                  <a:pt x="7573609" y="512997"/>
                  <a:pt x="7585428" y="529990"/>
                  <a:pt x="7600950" y="542925"/>
                </a:cubicBezTo>
                <a:cubicBezTo>
                  <a:pt x="7614141" y="553918"/>
                  <a:pt x="7631049" y="560013"/>
                  <a:pt x="7643812" y="571500"/>
                </a:cubicBezTo>
                <a:cubicBezTo>
                  <a:pt x="7678856" y="603039"/>
                  <a:pt x="7706108" y="643224"/>
                  <a:pt x="7743825" y="671512"/>
                </a:cubicBezTo>
                <a:cubicBezTo>
                  <a:pt x="7762875" y="685800"/>
                  <a:pt x="7784137" y="697537"/>
                  <a:pt x="7800975" y="714375"/>
                </a:cubicBezTo>
                <a:cubicBezTo>
                  <a:pt x="7813117" y="726517"/>
                  <a:pt x="7818557" y="744046"/>
                  <a:pt x="7829550" y="757237"/>
                </a:cubicBezTo>
                <a:cubicBezTo>
                  <a:pt x="7886472" y="825544"/>
                  <a:pt x="7853970" y="777588"/>
                  <a:pt x="7915275" y="828675"/>
                </a:cubicBezTo>
                <a:cubicBezTo>
                  <a:pt x="7930797" y="841610"/>
                  <a:pt x="7942499" y="858742"/>
                  <a:pt x="7958137" y="871537"/>
                </a:cubicBezTo>
                <a:cubicBezTo>
                  <a:pt x="7994997" y="901695"/>
                  <a:pt x="8043862" y="919162"/>
                  <a:pt x="8072437" y="957262"/>
                </a:cubicBezTo>
                <a:cubicBezTo>
                  <a:pt x="8212521" y="1144038"/>
                  <a:pt x="8032810" y="917635"/>
                  <a:pt x="8158162" y="1042987"/>
                </a:cubicBezTo>
                <a:cubicBezTo>
                  <a:pt x="8250897" y="1135722"/>
                  <a:pt x="8146549" y="1072899"/>
                  <a:pt x="8258175" y="1128712"/>
                </a:cubicBezTo>
                <a:cubicBezTo>
                  <a:pt x="8406818" y="1277358"/>
                  <a:pt x="8210251" y="1075184"/>
                  <a:pt x="8329612" y="1214437"/>
                </a:cubicBezTo>
                <a:cubicBezTo>
                  <a:pt x="8347145" y="1234892"/>
                  <a:pt x="8369021" y="1251312"/>
                  <a:pt x="8386762" y="1271587"/>
                </a:cubicBezTo>
                <a:cubicBezTo>
                  <a:pt x="8515075" y="1418229"/>
                  <a:pt x="8350568" y="1249678"/>
                  <a:pt x="8472487" y="1371600"/>
                </a:cubicBezTo>
                <a:cubicBezTo>
                  <a:pt x="8477250" y="1385887"/>
                  <a:pt x="8479461" y="1401297"/>
                  <a:pt x="8486775" y="1414462"/>
                </a:cubicBezTo>
                <a:cubicBezTo>
                  <a:pt x="8503454" y="1444483"/>
                  <a:pt x="8524875" y="1471612"/>
                  <a:pt x="8543925" y="1500187"/>
                </a:cubicBezTo>
                <a:cubicBezTo>
                  <a:pt x="8553450" y="1514475"/>
                  <a:pt x="8560358" y="1530908"/>
                  <a:pt x="8572500" y="1543050"/>
                </a:cubicBezTo>
                <a:lnTo>
                  <a:pt x="8615362" y="1585912"/>
                </a:lnTo>
                <a:cubicBezTo>
                  <a:pt x="8638817" y="1656276"/>
                  <a:pt x="8612858" y="1607639"/>
                  <a:pt x="8672512" y="1657350"/>
                </a:cubicBezTo>
                <a:cubicBezTo>
                  <a:pt x="8710962" y="1689391"/>
                  <a:pt x="8712632" y="1708518"/>
                  <a:pt x="8758237" y="1728787"/>
                </a:cubicBezTo>
                <a:cubicBezTo>
                  <a:pt x="8785762" y="1741020"/>
                  <a:pt x="8815387" y="1747837"/>
                  <a:pt x="8843962" y="1757362"/>
                </a:cubicBezTo>
                <a:lnTo>
                  <a:pt x="8886825" y="1771650"/>
                </a:lnTo>
                <a:lnTo>
                  <a:pt x="8929687" y="1785937"/>
                </a:lnTo>
                <a:cubicBezTo>
                  <a:pt x="8943975" y="1790700"/>
                  <a:pt x="8957939" y="1796572"/>
                  <a:pt x="8972550" y="1800225"/>
                </a:cubicBezTo>
                <a:cubicBezTo>
                  <a:pt x="9010650" y="1809750"/>
                  <a:pt x="9048340" y="1821098"/>
                  <a:pt x="9086850" y="1828800"/>
                </a:cubicBezTo>
                <a:cubicBezTo>
                  <a:pt x="9196792" y="1850788"/>
                  <a:pt x="9134736" y="1837199"/>
                  <a:pt x="9272587" y="1871662"/>
                </a:cubicBezTo>
                <a:cubicBezTo>
                  <a:pt x="9291637" y="1876425"/>
                  <a:pt x="9311108" y="1879741"/>
                  <a:pt x="9329737" y="1885950"/>
                </a:cubicBezTo>
                <a:cubicBezTo>
                  <a:pt x="9344025" y="1890712"/>
                  <a:pt x="9357898" y="1896970"/>
                  <a:pt x="9372600" y="1900237"/>
                </a:cubicBezTo>
                <a:cubicBezTo>
                  <a:pt x="9400879" y="1906521"/>
                  <a:pt x="9429475" y="1911902"/>
                  <a:pt x="9458325" y="1914525"/>
                </a:cubicBezTo>
                <a:cubicBezTo>
                  <a:pt x="9534360" y="1921437"/>
                  <a:pt x="9610725" y="1924050"/>
                  <a:pt x="9686925" y="1928812"/>
                </a:cubicBezTo>
                <a:cubicBezTo>
                  <a:pt x="9705975" y="1938337"/>
                  <a:pt x="9722991" y="1954375"/>
                  <a:pt x="9744075" y="1957387"/>
                </a:cubicBezTo>
                <a:cubicBezTo>
                  <a:pt x="9810621" y="1966894"/>
                  <a:pt x="9770598" y="1910423"/>
                  <a:pt x="9801225" y="1971675"/>
                </a:cubicBezTo>
              </a:path>
            </a:pathLst>
          </a:cu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334787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445" y="268288"/>
            <a:ext cx="11980228" cy="1325563"/>
          </a:xfrm>
        </p:spPr>
        <p:txBody>
          <a:bodyPr/>
          <a:lstStyle/>
          <a:p>
            <a:r>
              <a:rPr lang="en-GB" dirty="0"/>
              <a:t>Project Resources  </a:t>
            </a:r>
          </a:p>
        </p:txBody>
      </p:sp>
      <p:sp>
        <p:nvSpPr>
          <p:cNvPr id="3" name="Content Placeholder 2"/>
          <p:cNvSpPr>
            <a:spLocks noGrp="1"/>
          </p:cNvSpPr>
          <p:nvPr>
            <p:ph idx="1"/>
          </p:nvPr>
        </p:nvSpPr>
        <p:spPr>
          <a:xfrm>
            <a:off x="564445" y="1593851"/>
            <a:ext cx="11980227" cy="6042271"/>
          </a:xfrm>
        </p:spPr>
        <p:txBody>
          <a:bodyPr/>
          <a:lstStyle/>
          <a:p>
            <a:r>
              <a:rPr lang="en-US" altLang="en-US" sz="3600" dirty="0">
                <a:solidFill>
                  <a:srgbClr val="000000"/>
                </a:solidFill>
              </a:rPr>
              <a:t>The total number of resource units for each time period can then be summed and a resource aggregation or load chart can be produced. </a:t>
            </a:r>
          </a:p>
          <a:p>
            <a:endParaRPr lang="en-GB" dirty="0"/>
          </a:p>
        </p:txBody>
      </p:sp>
      <p:pic>
        <p:nvPicPr>
          <p:cNvPr id="4" name="Picture 4" descr="mangt520_fig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1408" y="3368776"/>
            <a:ext cx="6970058" cy="559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63309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Practice</a:t>
            </a:r>
            <a:endParaRPr lang="en-US" dirty="0"/>
          </a:p>
        </p:txBody>
      </p:sp>
      <p:pic>
        <p:nvPicPr>
          <p:cNvPr id="4" name="Content Placeholder 3"/>
          <p:cNvPicPr>
            <a:picLocks noGrp="1" noChangeAspect="1"/>
          </p:cNvPicPr>
          <p:nvPr>
            <p:ph idx="1"/>
          </p:nvPr>
        </p:nvPicPr>
        <p:blipFill>
          <a:blip r:embed="rId3"/>
          <a:stretch>
            <a:fillRect/>
          </a:stretch>
        </p:blipFill>
        <p:spPr>
          <a:xfrm>
            <a:off x="3810467" y="1693864"/>
            <a:ext cx="6360569" cy="6107112"/>
          </a:xfrm>
          <a:prstGeom prst="rect">
            <a:avLst/>
          </a:prstGeom>
        </p:spPr>
      </p:pic>
      <p:sp>
        <p:nvSpPr>
          <p:cNvPr id="5" name="TextBox 4"/>
          <p:cNvSpPr txBox="1"/>
          <p:nvPr/>
        </p:nvSpPr>
        <p:spPr>
          <a:xfrm>
            <a:off x="920203" y="7800976"/>
            <a:ext cx="6736139" cy="954107"/>
          </a:xfrm>
          <a:prstGeom prst="rect">
            <a:avLst/>
          </a:prstGeom>
          <a:noFill/>
        </p:spPr>
        <p:txBody>
          <a:bodyPr wrap="none" rtlCol="0">
            <a:spAutoFit/>
          </a:bodyPr>
          <a:lstStyle/>
          <a:p>
            <a:r>
              <a:rPr lang="en-GB" dirty="0">
                <a:solidFill>
                  <a:schemeClr val="bg1"/>
                </a:solidFill>
              </a:rPr>
              <a:t>1- Draw the network Diagram</a:t>
            </a:r>
          </a:p>
          <a:p>
            <a:r>
              <a:rPr lang="en-GB" dirty="0">
                <a:solidFill>
                  <a:schemeClr val="bg1"/>
                </a:solidFill>
              </a:rPr>
              <a:t>2- Find the critical path for this project</a:t>
            </a:r>
            <a:endParaRPr lang="en-US" dirty="0">
              <a:solidFill>
                <a:schemeClr val="bg1"/>
              </a:solidFill>
            </a:endParaRPr>
          </a:p>
        </p:txBody>
      </p:sp>
    </p:spTree>
    <p:extLst>
      <p:ext uri="{BB962C8B-B14F-4D97-AF65-F5344CB8AC3E}">
        <p14:creationId xmlns:p14="http://schemas.microsoft.com/office/powerpoint/2010/main" val="4270517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Project Scheduling Activities</a:t>
            </a:r>
            <a:endParaRPr lang="en-US" dirty="0"/>
          </a:p>
        </p:txBody>
      </p:sp>
      <p:sp>
        <p:nvSpPr>
          <p:cNvPr id="3" name="Content Placeholder 2"/>
          <p:cNvSpPr>
            <a:spLocks noGrp="1"/>
          </p:cNvSpPr>
          <p:nvPr>
            <p:ph idx="1"/>
          </p:nvPr>
        </p:nvSpPr>
        <p:spPr/>
        <p:txBody>
          <a:bodyPr/>
          <a:lstStyle/>
          <a:p>
            <a:r>
              <a:rPr lang="en-US" sz="3200" dirty="0"/>
              <a:t>Split project into tasks and estimate time and resources required to complete each task.</a:t>
            </a:r>
          </a:p>
          <a:p>
            <a:r>
              <a:rPr lang="en-US" sz="3200" dirty="0"/>
              <a:t>Organize tasks concurrently to make optimal use of workforce.</a:t>
            </a:r>
          </a:p>
          <a:p>
            <a:r>
              <a:rPr lang="en-US" sz="3200" dirty="0"/>
              <a:t>Minimize task dependencies to avoid delays caused by one task waiting for another to complete.</a:t>
            </a:r>
          </a:p>
          <a:p>
            <a:r>
              <a:rPr lang="en-US" sz="3200" dirty="0"/>
              <a:t>Dependent on project managers intuition and experience.</a:t>
            </a:r>
          </a:p>
        </p:txBody>
      </p:sp>
      <p:pic>
        <p:nvPicPr>
          <p:cNvPr id="6" name="Picture 5">
            <a:extLst>
              <a:ext uri="{FF2B5EF4-FFF2-40B4-BE49-F238E27FC236}">
                <a16:creationId xmlns:a16="http://schemas.microsoft.com/office/drawing/2014/main" id="{137EF395-2E67-6B4C-AFB1-1F886C79F0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1759" y="6297613"/>
            <a:ext cx="7304926" cy="1003300"/>
          </a:xfrm>
          <a:prstGeom prst="rect">
            <a:avLst/>
          </a:prstGeom>
        </p:spPr>
      </p:pic>
      <p:cxnSp>
        <p:nvCxnSpPr>
          <p:cNvPr id="9" name="Elbow Connector 8">
            <a:extLst>
              <a:ext uri="{FF2B5EF4-FFF2-40B4-BE49-F238E27FC236}">
                <a16:creationId xmlns:a16="http://schemas.microsoft.com/office/drawing/2014/main" id="{9632B2EC-C3D3-C742-81A0-56CD2E2C75F0}"/>
              </a:ext>
            </a:extLst>
          </p:cNvPr>
          <p:cNvCxnSpPr>
            <a:cxnSpLocks/>
          </p:cNvCxnSpPr>
          <p:nvPr/>
        </p:nvCxnSpPr>
        <p:spPr bwMode="auto">
          <a:xfrm rot="16200000" flipH="1">
            <a:off x="3833758" y="7295412"/>
            <a:ext cx="1759390" cy="802968"/>
          </a:xfrm>
          <a:prstGeom prst="bentConnector3">
            <a:avLst>
              <a:gd name="adj1" fmla="val 100348"/>
            </a:avLst>
          </a:prstGeom>
          <a:solidFill>
            <a:schemeClr val="accent1"/>
          </a:solidFill>
          <a:ln w="15875" cap="flat" cmpd="sng" algn="ctr">
            <a:solidFill>
              <a:schemeClr val="bg1"/>
            </a:solidFill>
            <a:prstDash val="solid"/>
            <a:round/>
            <a:headEnd type="none" w="med" len="med"/>
            <a:tailEnd type="triangle"/>
          </a:ln>
          <a:effectLst/>
        </p:spPr>
      </p:cxnSp>
      <p:sp>
        <p:nvSpPr>
          <p:cNvPr id="13" name="Rectangle 12">
            <a:extLst>
              <a:ext uri="{FF2B5EF4-FFF2-40B4-BE49-F238E27FC236}">
                <a16:creationId xmlns:a16="http://schemas.microsoft.com/office/drawing/2014/main" id="{C64CB324-9AB3-9C4E-A77E-CBF67BBFBB09}"/>
              </a:ext>
            </a:extLst>
          </p:cNvPr>
          <p:cNvSpPr/>
          <p:nvPr/>
        </p:nvSpPr>
        <p:spPr bwMode="auto">
          <a:xfrm>
            <a:off x="5114938" y="8261366"/>
            <a:ext cx="1718680" cy="630450"/>
          </a:xfrm>
          <a:prstGeom prst="rect">
            <a:avLst/>
          </a:prstGeom>
          <a:no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charset="0"/>
            </a:endParaRPr>
          </a:p>
        </p:txBody>
      </p:sp>
      <p:sp>
        <p:nvSpPr>
          <p:cNvPr id="15" name="TextBox 14">
            <a:extLst>
              <a:ext uri="{FF2B5EF4-FFF2-40B4-BE49-F238E27FC236}">
                <a16:creationId xmlns:a16="http://schemas.microsoft.com/office/drawing/2014/main" id="{07D9CEFD-3EA8-C843-8683-D041395A18CC}"/>
              </a:ext>
            </a:extLst>
          </p:cNvPr>
          <p:cNvSpPr txBox="1"/>
          <p:nvPr/>
        </p:nvSpPr>
        <p:spPr>
          <a:xfrm>
            <a:off x="5094675" y="8409236"/>
            <a:ext cx="1675459" cy="307777"/>
          </a:xfrm>
          <a:prstGeom prst="rect">
            <a:avLst/>
          </a:prstGeom>
          <a:noFill/>
        </p:spPr>
        <p:txBody>
          <a:bodyPr wrap="none" rtlCol="0">
            <a:spAutoFit/>
          </a:bodyPr>
          <a:lstStyle/>
          <a:p>
            <a:r>
              <a:rPr lang="en-US" sz="1400" b="0" dirty="0">
                <a:solidFill>
                  <a:schemeClr val="bg1"/>
                </a:solidFill>
              </a:rPr>
              <a:t>Prepare test report</a:t>
            </a:r>
          </a:p>
        </p:txBody>
      </p:sp>
    </p:spTree>
    <p:extLst>
      <p:ext uri="{BB962C8B-B14F-4D97-AF65-F5344CB8AC3E}">
        <p14:creationId xmlns:p14="http://schemas.microsoft.com/office/powerpoint/2010/main" val="1953668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47A5C-2543-DA4F-8DED-46D8B48CDAEA}"/>
              </a:ext>
            </a:extLst>
          </p:cNvPr>
          <p:cNvSpPr>
            <a:spLocks noGrp="1"/>
          </p:cNvSpPr>
          <p:nvPr>
            <p:ph type="title"/>
          </p:nvPr>
        </p:nvSpPr>
        <p:spPr/>
        <p:txBody>
          <a:bodyPr/>
          <a:lstStyle/>
          <a:p>
            <a:r>
              <a:rPr lang="en-US" dirty="0"/>
              <a:t>Take Home Message </a:t>
            </a:r>
          </a:p>
        </p:txBody>
      </p:sp>
      <p:sp>
        <p:nvSpPr>
          <p:cNvPr id="3" name="Content Placeholder 2">
            <a:extLst>
              <a:ext uri="{FF2B5EF4-FFF2-40B4-BE49-F238E27FC236}">
                <a16:creationId xmlns:a16="http://schemas.microsoft.com/office/drawing/2014/main" id="{3462CE84-8BEC-844F-8510-8E1F0E831068}"/>
              </a:ext>
            </a:extLst>
          </p:cNvPr>
          <p:cNvSpPr>
            <a:spLocks noGrp="1"/>
          </p:cNvSpPr>
          <p:nvPr>
            <p:ph idx="1"/>
          </p:nvPr>
        </p:nvSpPr>
        <p:spPr/>
        <p:txBody>
          <a:bodyPr/>
          <a:lstStyle/>
          <a:p>
            <a:r>
              <a:rPr lang="en-US" dirty="0"/>
              <a:t>Planning is not scheduling</a:t>
            </a:r>
          </a:p>
          <a:p>
            <a:endParaRPr lang="en-US" dirty="0"/>
          </a:p>
          <a:p>
            <a:r>
              <a:rPr lang="en-US" dirty="0"/>
              <a:t>Critical  path is the longest path in the Gantt chart.</a:t>
            </a:r>
          </a:p>
          <a:p>
            <a:endParaRPr lang="en-US" dirty="0"/>
          </a:p>
          <a:p>
            <a:r>
              <a:rPr lang="en-US" sz="4000" dirty="0">
                <a:latin typeface="Helvetica Neue"/>
                <a:ea typeface="Helvetica Neue"/>
                <a:cs typeface="Helvetica Neue"/>
                <a:sym typeface="Helvetica Neue"/>
              </a:rPr>
              <a:t>You can’t afford to misunderstand WBS . work breakdown structure is almost the core of project management.</a:t>
            </a:r>
          </a:p>
          <a:p>
            <a:pPr marL="0" indent="0" algn="ctr">
              <a:buNone/>
            </a:pPr>
            <a:r>
              <a:rPr lang="en-US" sz="4000" dirty="0">
                <a:solidFill>
                  <a:srgbClr val="C00000"/>
                </a:solidFill>
                <a:latin typeface="Helvetica Neue"/>
                <a:ea typeface="Helvetica Neue"/>
                <a:cs typeface="Helvetica Neue"/>
                <a:sym typeface="Helvetica Neue"/>
              </a:rPr>
              <a:t>Thank you </a:t>
            </a:r>
            <a:endParaRPr lang="en-US" dirty="0">
              <a:solidFill>
                <a:srgbClr val="C00000"/>
              </a:solidFill>
            </a:endParaRPr>
          </a:p>
          <a:p>
            <a:endParaRPr lang="en-US" dirty="0"/>
          </a:p>
          <a:p>
            <a:endParaRPr lang="en-US" dirty="0"/>
          </a:p>
          <a:p>
            <a:endParaRPr lang="en-US" dirty="0"/>
          </a:p>
        </p:txBody>
      </p:sp>
    </p:spTree>
    <p:extLst>
      <p:ext uri="{BB962C8B-B14F-4D97-AF65-F5344CB8AC3E}">
        <p14:creationId xmlns:p14="http://schemas.microsoft.com/office/powerpoint/2010/main" val="4174237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Project Scheduling Process</a:t>
            </a:r>
            <a:endParaRPr lang="en-US" dirty="0"/>
          </a:p>
        </p:txBody>
      </p:sp>
      <p:pic>
        <p:nvPicPr>
          <p:cNvPr id="4" name="Content Placeholder 3"/>
          <p:cNvPicPr>
            <a:picLocks noGrp="1" noChangeAspect="1"/>
          </p:cNvPicPr>
          <p:nvPr>
            <p:ph idx="1"/>
          </p:nvPr>
        </p:nvPicPr>
        <p:blipFill>
          <a:blip r:embed="rId3"/>
          <a:stretch>
            <a:fillRect/>
          </a:stretch>
        </p:blipFill>
        <p:spPr>
          <a:xfrm>
            <a:off x="246743" y="3425759"/>
            <a:ext cx="12180784" cy="3032489"/>
          </a:xfrm>
          <a:prstGeom prst="rect">
            <a:avLst/>
          </a:prstGeom>
        </p:spPr>
      </p:pic>
    </p:spTree>
    <p:extLst>
      <p:ext uri="{BB962C8B-B14F-4D97-AF65-F5344CB8AC3E}">
        <p14:creationId xmlns:p14="http://schemas.microsoft.com/office/powerpoint/2010/main" val="3994891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Project Activities</a:t>
            </a:r>
            <a:endParaRPr lang="en-US" dirty="0"/>
          </a:p>
        </p:txBody>
      </p:sp>
      <p:sp>
        <p:nvSpPr>
          <p:cNvPr id="3" name="Content Placeholder 2"/>
          <p:cNvSpPr>
            <a:spLocks noGrp="1"/>
          </p:cNvSpPr>
          <p:nvPr>
            <p:ph idx="1"/>
          </p:nvPr>
        </p:nvSpPr>
        <p:spPr/>
        <p:txBody>
          <a:bodyPr/>
          <a:lstStyle/>
          <a:p>
            <a:r>
              <a:rPr lang="en-GB" sz="3600" dirty="0"/>
              <a:t>Project activities (Tasks) are the basic planning elements. </a:t>
            </a:r>
          </a:p>
          <a:p>
            <a:r>
              <a:rPr lang="en-GB" sz="3600" dirty="0"/>
              <a:t>Each activity has: </a:t>
            </a:r>
          </a:p>
          <a:p>
            <a:pPr lvl="1"/>
            <a:r>
              <a:rPr lang="en-GB" sz="3200" dirty="0"/>
              <a:t>A duration (hours, days, months) </a:t>
            </a:r>
          </a:p>
          <a:p>
            <a:pPr lvl="1"/>
            <a:r>
              <a:rPr lang="en-US" sz="3200" dirty="0"/>
              <a:t>resources</a:t>
            </a:r>
          </a:p>
          <a:p>
            <a:pPr lvl="1"/>
            <a:r>
              <a:rPr lang="en-US" sz="3200" dirty="0"/>
              <a:t>a deadline by which the activity should be complete.</a:t>
            </a:r>
          </a:p>
          <a:p>
            <a:pPr lvl="1"/>
            <a:r>
              <a:rPr lang="en-US" sz="3200" dirty="0"/>
              <a:t>a defined end-point, which might be a document, the holding of a review meeting, the successful execution of all tests.</a:t>
            </a:r>
          </a:p>
        </p:txBody>
      </p:sp>
    </p:spTree>
    <p:extLst>
      <p:ext uri="{BB962C8B-B14F-4D97-AF65-F5344CB8AC3E}">
        <p14:creationId xmlns:p14="http://schemas.microsoft.com/office/powerpoint/2010/main" val="3124694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Project scheduling </a:t>
            </a:r>
            <a:endParaRPr lang="en-US" dirty="0"/>
          </a:p>
        </p:txBody>
      </p:sp>
      <p:sp>
        <p:nvSpPr>
          <p:cNvPr id="3" name="Content Placeholder 2"/>
          <p:cNvSpPr>
            <a:spLocks noGrp="1"/>
          </p:cNvSpPr>
          <p:nvPr>
            <p:ph idx="1"/>
          </p:nvPr>
        </p:nvSpPr>
        <p:spPr/>
        <p:txBody>
          <a:bodyPr/>
          <a:lstStyle/>
          <a:p>
            <a:r>
              <a:rPr lang="en-US" dirty="0"/>
              <a:t>Activity Network</a:t>
            </a:r>
          </a:p>
          <a:p>
            <a:endParaRPr lang="en-US" dirty="0"/>
          </a:p>
          <a:p>
            <a:r>
              <a:rPr lang="en-US" dirty="0"/>
              <a:t>GANTT Chart</a:t>
            </a:r>
          </a:p>
          <a:p>
            <a:endParaRPr lang="en-US" dirty="0"/>
          </a:p>
          <a:p>
            <a:r>
              <a:rPr lang="en-US" dirty="0"/>
              <a:t>Resources Chart</a:t>
            </a:r>
          </a:p>
          <a:p>
            <a:endParaRPr lang="en-US" dirty="0"/>
          </a:p>
          <a:p>
            <a:r>
              <a:rPr lang="en-US" dirty="0"/>
              <a:t>PERT Chart</a:t>
            </a:r>
          </a:p>
        </p:txBody>
      </p:sp>
    </p:spTree>
    <p:extLst>
      <p:ext uri="{BB962C8B-B14F-4D97-AF65-F5344CB8AC3E}">
        <p14:creationId xmlns:p14="http://schemas.microsoft.com/office/powerpoint/2010/main" val="1639108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Tasks, durations and dependencies</a:t>
            </a:r>
            <a:endParaRPr lang="en-US" dirty="0"/>
          </a:p>
        </p:txBody>
      </p:sp>
      <p:pic>
        <p:nvPicPr>
          <p:cNvPr id="4" name="Content Placeholder 3"/>
          <p:cNvPicPr>
            <a:picLocks noGrp="1" noChangeAspect="1"/>
          </p:cNvPicPr>
          <p:nvPr>
            <p:ph idx="1"/>
          </p:nvPr>
        </p:nvPicPr>
        <p:blipFill>
          <a:blip r:embed="rId3"/>
          <a:stretch>
            <a:fillRect/>
          </a:stretch>
        </p:blipFill>
        <p:spPr>
          <a:xfrm>
            <a:off x="1357746" y="2142548"/>
            <a:ext cx="9633527" cy="5846554"/>
          </a:xfrm>
          <a:prstGeom prst="rect">
            <a:avLst/>
          </a:prstGeom>
        </p:spPr>
      </p:pic>
    </p:spTree>
    <p:extLst>
      <p:ext uri="{BB962C8B-B14F-4D97-AF65-F5344CB8AC3E}">
        <p14:creationId xmlns:p14="http://schemas.microsoft.com/office/powerpoint/2010/main" val="890294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 bar Chart / Gantt Chart</a:t>
            </a:r>
            <a:endParaRPr lang="en-US" dirty="0"/>
          </a:p>
        </p:txBody>
      </p:sp>
      <p:pic>
        <p:nvPicPr>
          <p:cNvPr id="4" name="Content Placeholder 3"/>
          <p:cNvPicPr>
            <a:picLocks noGrp="1" noChangeAspect="1"/>
          </p:cNvPicPr>
          <p:nvPr>
            <p:ph idx="1"/>
          </p:nvPr>
        </p:nvPicPr>
        <p:blipFill>
          <a:blip r:embed="rId3"/>
          <a:stretch>
            <a:fillRect/>
          </a:stretch>
        </p:blipFill>
        <p:spPr>
          <a:xfrm>
            <a:off x="1183341" y="1893888"/>
            <a:ext cx="11170024" cy="7375535"/>
          </a:xfrm>
          <a:prstGeom prst="rect">
            <a:avLst/>
          </a:prstGeom>
        </p:spPr>
      </p:pic>
    </p:spTree>
    <p:extLst>
      <p:ext uri="{BB962C8B-B14F-4D97-AF65-F5344CB8AC3E}">
        <p14:creationId xmlns:p14="http://schemas.microsoft.com/office/powerpoint/2010/main" val="618804758"/>
      </p:ext>
    </p:extLst>
  </p:cSld>
  <p:clrMapOvr>
    <a:masterClrMapping/>
  </p:clrMapOvr>
</p:sld>
</file>

<file path=ppt/theme/theme1.xml><?xml version="1.0" encoding="utf-8"?>
<a:theme xmlns:a="http://schemas.openxmlformats.org/drawingml/2006/main" name="UoB Template">
  <a:themeElements>
    <a:clrScheme name="Custom 2">
      <a:dk1>
        <a:srgbClr val="91C8E1"/>
      </a:dk1>
      <a:lt1>
        <a:srgbClr val="ECECEC"/>
      </a:lt1>
      <a:dk2>
        <a:srgbClr val="000000"/>
      </a:dk2>
      <a:lt2>
        <a:srgbClr val="91C8E1"/>
      </a:lt2>
      <a:accent1>
        <a:srgbClr val="000000"/>
      </a:accent1>
      <a:accent2>
        <a:srgbClr val="ECECEC"/>
      </a:accent2>
      <a:accent3>
        <a:srgbClr val="AAAAAA"/>
      </a:accent3>
      <a:accent4>
        <a:srgbClr val="C9C9C9"/>
      </a:accent4>
      <a:accent5>
        <a:srgbClr val="AAAAAA"/>
      </a:accent5>
      <a:accent6>
        <a:srgbClr val="D6D6D6"/>
      </a:accent6>
      <a:hlink>
        <a:srgbClr val="91C8E1"/>
      </a:hlink>
      <a:folHlink>
        <a:srgbClr val="91C8E1"/>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oB Template" id="{A8035F5A-1E87-46D0-8CFA-9DF0C5550A59}" vid="{8F4BC992-DE6A-4216-AE18-EC63A899352F}"/>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UoB Template</Template>
  <TotalTime>14998</TotalTime>
  <Words>1481</Words>
  <Application>Microsoft Office PowerPoint</Application>
  <PresentationFormat>Custom</PresentationFormat>
  <Paragraphs>564</Paragraphs>
  <Slides>40</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Georgia</vt:lpstr>
      <vt:lpstr>Helvetica Light</vt:lpstr>
      <vt:lpstr>Helvetica Neue</vt:lpstr>
      <vt:lpstr>Times New Roman</vt:lpstr>
      <vt:lpstr>Wingdings</vt:lpstr>
      <vt:lpstr>Wingdings 2</vt:lpstr>
      <vt:lpstr>UoB Template</vt:lpstr>
      <vt:lpstr>Software Engineering and Professional Practice.  Building Usable Software.  Unit 6: Software Project Management  Part 2: Project Scheduling  </vt:lpstr>
      <vt:lpstr>Outlines</vt:lpstr>
      <vt:lpstr>Project scheduling </vt:lpstr>
      <vt:lpstr>Project Scheduling Activities</vt:lpstr>
      <vt:lpstr>Project Scheduling Process</vt:lpstr>
      <vt:lpstr>Project Activities</vt:lpstr>
      <vt:lpstr>Project scheduling </vt:lpstr>
      <vt:lpstr>Tasks, durations and dependencies</vt:lpstr>
      <vt:lpstr>Activity bar Chart / Gantt Chart</vt:lpstr>
      <vt:lpstr>Staff allocation chart</vt:lpstr>
      <vt:lpstr>Precedence Diagramming Method (PDM) / Network Diagram</vt:lpstr>
      <vt:lpstr>Network Diagram Practice</vt:lpstr>
      <vt:lpstr>Practice</vt:lpstr>
      <vt:lpstr>Critical path Method</vt:lpstr>
      <vt:lpstr>Finding Critical Path </vt:lpstr>
      <vt:lpstr>Example Finding a critical path</vt:lpstr>
      <vt:lpstr>PowerPoint Presentation</vt:lpstr>
      <vt:lpstr>PERT Diagram </vt:lpstr>
      <vt:lpstr>PERT Diagram</vt:lpstr>
      <vt:lpstr>PERT Diagram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Resources  </vt:lpstr>
      <vt:lpstr>Practice</vt:lpstr>
      <vt:lpstr>Take Home Message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I Software Project Management</dc:title>
  <dc:creator>Anis Zarrad (School of Computer Science)</dc:creator>
  <cp:lastModifiedBy>Anis Zarrad (Computer Science)</cp:lastModifiedBy>
  <cp:revision>149</cp:revision>
  <dcterms:modified xsi:type="dcterms:W3CDTF">2022-11-14T07:10:15Z</dcterms:modified>
</cp:coreProperties>
</file>