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notesMasterIdLst>
    <p:notesMasterId r:id="rId24"/>
  </p:notesMasterIdLst>
  <p:sldIdLst>
    <p:sldId id="524" r:id="rId2"/>
    <p:sldId id="302" r:id="rId3"/>
    <p:sldId id="409" r:id="rId4"/>
    <p:sldId id="257" r:id="rId5"/>
    <p:sldId id="395" r:id="rId6"/>
    <p:sldId id="410" r:id="rId7"/>
    <p:sldId id="393" r:id="rId8"/>
    <p:sldId id="306" r:id="rId9"/>
    <p:sldId id="404" r:id="rId10"/>
    <p:sldId id="398" r:id="rId11"/>
    <p:sldId id="405" r:id="rId12"/>
    <p:sldId id="303" r:id="rId13"/>
    <p:sldId id="411" r:id="rId14"/>
    <p:sldId id="396" r:id="rId15"/>
    <p:sldId id="309" r:id="rId16"/>
    <p:sldId id="310" r:id="rId17"/>
    <p:sldId id="312" r:id="rId18"/>
    <p:sldId id="315" r:id="rId19"/>
    <p:sldId id="319" r:id="rId20"/>
    <p:sldId id="530" r:id="rId21"/>
    <p:sldId id="528" r:id="rId22"/>
    <p:sldId id="527" r:id="rId23"/>
  </p:sldIdLst>
  <p:sldSz cx="13004800" cy="9753600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6"/>
    <p:restoredTop sz="74087" autoAdjust="0"/>
  </p:normalViewPr>
  <p:slideViewPr>
    <p:cSldViewPr snapToGrid="0">
      <p:cViewPr varScale="1">
        <p:scale>
          <a:sx n="60" d="100"/>
          <a:sy n="60" d="100"/>
        </p:scale>
        <p:origin x="20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B7306-61B9-4326-923A-3B98EE44BBA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091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25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29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ea typeface="新細明體" panose="02020500000000000000" pitchFamily="18" charset="-12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400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01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280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64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200" b="0" i="0" u="none" strike="noStrike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13604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40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29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14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56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15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392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B7306-61B9-4326-923A-3B98EE44BBA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328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 lang="en-US" sz="220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25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8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58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06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96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94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9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62540" y="2009281"/>
            <a:ext cx="10241138" cy="2457873"/>
          </a:xfrm>
        </p:spPr>
        <p:txBody>
          <a:bodyPr anchor="b"/>
          <a:lstStyle>
            <a:lvl1pPr>
              <a:defRPr baseline="0">
                <a:solidFill>
                  <a:srgbClr val="0A648F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61552" y="4569390"/>
            <a:ext cx="10242126" cy="1639147"/>
          </a:xfrm>
        </p:spPr>
        <p:txBody>
          <a:bodyPr/>
          <a:lstStyle>
            <a:lvl1pPr marL="0" indent="0">
              <a:buNone/>
              <a:defRPr sz="3413" b="0"/>
            </a:lvl1pPr>
            <a:lvl2pPr marL="650230" indent="0">
              <a:buNone/>
              <a:defRPr b="0"/>
            </a:lvl2pPr>
            <a:lvl3pPr marL="1300460" indent="0">
              <a:buNone/>
              <a:defRPr b="0"/>
            </a:lvl3pPr>
            <a:lvl4pPr marL="1950690" indent="0">
              <a:buNone/>
              <a:defRPr b="0"/>
            </a:lvl4pPr>
            <a:lvl5pPr marL="2600919" indent="0">
              <a:buNone/>
              <a:defRPr b="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57717" y="482931"/>
            <a:ext cx="4096455" cy="11265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048" tIns="65024" rIns="130048" bIns="6502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004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982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S:\Images\Logos\Dubai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75" y="575523"/>
            <a:ext cx="2918795" cy="94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88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445" y="268288"/>
            <a:ext cx="11980228" cy="1625600"/>
          </a:xfrm>
        </p:spPr>
        <p:txBody>
          <a:bodyPr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445" y="2214104"/>
            <a:ext cx="11980227" cy="604227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2" descr="S:\Images\Logos\Dubai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3017"/>
            <a:ext cx="1945816" cy="61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97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408" y="268288"/>
            <a:ext cx="11877814" cy="1625600"/>
          </a:xfrm>
        </p:spPr>
        <p:txBody>
          <a:bodyPr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407" y="2214104"/>
            <a:ext cx="11877815" cy="6349505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390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979534" y="263526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1" y="2603501"/>
            <a:ext cx="11099800" cy="6286500"/>
          </a:xfrm>
          <a:prstGeom prst="rect">
            <a:avLst/>
          </a:prstGeom>
        </p:spPr>
        <p:txBody>
          <a:bodyPr/>
          <a:lstStyle>
            <a:lvl1pPr>
              <a:buSzPct val="75000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>
              <a:buSzPct val="75000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>
              <a:buSzPct val="75000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>
              <a:buSzPct val="75000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>
              <a:buSzPct val="75000"/>
              <a:defRPr sz="36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3" cy="381001"/>
          </a:xfrm>
          <a:prstGeom prst="rect">
            <a:avLst/>
          </a:prstGeom>
        </p:spPr>
        <p:txBody>
          <a:bodyPr/>
          <a:lstStyle>
            <a:lvl1pPr>
              <a:defRPr sz="1801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5480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411476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718" y="370699"/>
            <a:ext cx="12289365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718" y="2214104"/>
            <a:ext cx="12289365" cy="6349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8069820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9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689">
          <a:solidFill>
            <a:srgbClr val="0A648F"/>
          </a:solidFill>
          <a:latin typeface="Georgia"/>
          <a:ea typeface="MS PGothic" pitchFamily="34" charset="-128"/>
          <a:cs typeface="Georg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689">
          <a:solidFill>
            <a:srgbClr val="0A648F"/>
          </a:solidFill>
          <a:latin typeface="Georgia" charset="0"/>
          <a:ea typeface="MS PGothic" pitchFamily="34" charset="-128"/>
          <a:cs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689">
          <a:solidFill>
            <a:srgbClr val="0A648F"/>
          </a:solidFill>
          <a:latin typeface="Georgia" charset="0"/>
          <a:ea typeface="MS PGothic" pitchFamily="34" charset="-128"/>
          <a:cs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689">
          <a:solidFill>
            <a:srgbClr val="0A648F"/>
          </a:solidFill>
          <a:latin typeface="Georgia" charset="0"/>
          <a:ea typeface="MS PGothic" pitchFamily="34" charset="-128"/>
          <a:cs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689">
          <a:solidFill>
            <a:srgbClr val="0A648F"/>
          </a:solidFill>
          <a:latin typeface="Georgia" charset="0"/>
          <a:ea typeface="MS PGothic" pitchFamily="34" charset="-128"/>
          <a:cs typeface="Georgia" pitchFamily="18" charset="0"/>
        </a:defRPr>
      </a:lvl5pPr>
      <a:lvl6pPr marL="650230" algn="l" rtl="0" eaLnBrk="1" fontAlgn="base" hangingPunct="1">
        <a:spcBef>
          <a:spcPct val="0"/>
        </a:spcBef>
        <a:spcAft>
          <a:spcPct val="0"/>
        </a:spcAft>
        <a:defRPr sz="5689">
          <a:solidFill>
            <a:schemeClr val="tx2"/>
          </a:solidFill>
          <a:latin typeface="Times New Roman" pitchFamily="18" charset="0"/>
        </a:defRPr>
      </a:lvl6pPr>
      <a:lvl7pPr marL="1300460" algn="l" rtl="0" eaLnBrk="1" fontAlgn="base" hangingPunct="1">
        <a:spcBef>
          <a:spcPct val="0"/>
        </a:spcBef>
        <a:spcAft>
          <a:spcPct val="0"/>
        </a:spcAft>
        <a:defRPr sz="5689">
          <a:solidFill>
            <a:schemeClr val="tx2"/>
          </a:solidFill>
          <a:latin typeface="Times New Roman" pitchFamily="18" charset="0"/>
        </a:defRPr>
      </a:lvl7pPr>
      <a:lvl8pPr marL="1950690" algn="l" rtl="0" eaLnBrk="1" fontAlgn="base" hangingPunct="1">
        <a:spcBef>
          <a:spcPct val="0"/>
        </a:spcBef>
        <a:spcAft>
          <a:spcPct val="0"/>
        </a:spcAft>
        <a:defRPr sz="5689">
          <a:solidFill>
            <a:schemeClr val="tx2"/>
          </a:solidFill>
          <a:latin typeface="Times New Roman" pitchFamily="18" charset="0"/>
        </a:defRPr>
      </a:lvl8pPr>
      <a:lvl9pPr marL="2600919" algn="l" rtl="0" eaLnBrk="1" fontAlgn="base" hangingPunct="1">
        <a:spcBef>
          <a:spcPct val="0"/>
        </a:spcBef>
        <a:spcAft>
          <a:spcPct val="0"/>
        </a:spcAft>
        <a:defRPr sz="5689">
          <a:solidFill>
            <a:schemeClr val="tx2"/>
          </a:solidFill>
          <a:latin typeface="Times New Roman" pitchFamily="18" charset="0"/>
        </a:defRPr>
      </a:lvl9pPr>
    </p:titleStyle>
    <p:bodyStyle>
      <a:lvl1pPr marL="487672" indent="-487672" algn="l" rtl="0" eaLnBrk="1" fontAlgn="base" hangingPunct="1">
        <a:spcBef>
          <a:spcPct val="20000"/>
        </a:spcBef>
        <a:spcAft>
          <a:spcPct val="0"/>
        </a:spcAft>
        <a:buClr>
          <a:srgbClr val="0A648F"/>
        </a:buClr>
        <a:buSzPct val="80000"/>
        <a:buFont typeface="Wingdings" pitchFamily="2" charset="2"/>
        <a:buChar char="o"/>
        <a:defRPr sz="3982">
          <a:solidFill>
            <a:schemeClr val="bg1"/>
          </a:solidFill>
          <a:latin typeface="+mn-lt"/>
          <a:ea typeface="MS PGothic" pitchFamily="34" charset="-128"/>
          <a:cs typeface="ＭＳ Ｐゴシック" charset="0"/>
        </a:defRPr>
      </a:lvl1pPr>
      <a:lvl2pPr marL="1056623" indent="-406394" algn="l" rtl="0" eaLnBrk="1" fontAlgn="base" hangingPunct="1">
        <a:spcBef>
          <a:spcPct val="20000"/>
        </a:spcBef>
        <a:spcAft>
          <a:spcPct val="0"/>
        </a:spcAft>
        <a:buClr>
          <a:srgbClr val="0A648F"/>
        </a:buClr>
        <a:buChar char="–"/>
        <a:defRPr sz="3982">
          <a:solidFill>
            <a:schemeClr val="bg1"/>
          </a:solidFill>
          <a:latin typeface="+mn-lt"/>
          <a:ea typeface="MS PGothic" pitchFamily="34" charset="-128"/>
        </a:defRPr>
      </a:lvl2pPr>
      <a:lvl3pPr marL="1625575" indent="-325115" algn="l" rtl="0" eaLnBrk="1" fontAlgn="base" hangingPunct="1">
        <a:spcBef>
          <a:spcPct val="20000"/>
        </a:spcBef>
        <a:spcAft>
          <a:spcPct val="0"/>
        </a:spcAft>
        <a:buClr>
          <a:srgbClr val="0A648F"/>
        </a:buClr>
        <a:buSzPct val="65000"/>
        <a:buFont typeface="Wingdings" pitchFamily="2" charset="2"/>
        <a:buChar char="o"/>
        <a:defRPr sz="3982">
          <a:solidFill>
            <a:schemeClr val="bg1"/>
          </a:solidFill>
          <a:latin typeface="+mn-lt"/>
          <a:ea typeface="MS PGothic" pitchFamily="34" charset="-128"/>
        </a:defRPr>
      </a:lvl3pPr>
      <a:lvl4pPr marL="2275804" indent="-325115" algn="l" rtl="0" eaLnBrk="1" fontAlgn="base" hangingPunct="1">
        <a:spcBef>
          <a:spcPct val="20000"/>
        </a:spcBef>
        <a:spcAft>
          <a:spcPct val="0"/>
        </a:spcAft>
        <a:buClr>
          <a:srgbClr val="0A648F"/>
        </a:buClr>
        <a:buSzPct val="80000"/>
        <a:buChar char="–"/>
        <a:defRPr sz="3982">
          <a:solidFill>
            <a:schemeClr val="bg1"/>
          </a:solidFill>
          <a:latin typeface="+mn-lt"/>
          <a:ea typeface="MS PGothic" pitchFamily="34" charset="-128"/>
        </a:defRPr>
      </a:lvl4pPr>
      <a:lvl5pPr marL="2926034" indent="-325115" algn="l" rtl="0" eaLnBrk="1" fontAlgn="base" hangingPunct="1">
        <a:spcBef>
          <a:spcPct val="20000"/>
        </a:spcBef>
        <a:spcAft>
          <a:spcPct val="0"/>
        </a:spcAft>
        <a:buClr>
          <a:srgbClr val="0A648F"/>
        </a:buClr>
        <a:buSzPct val="90000"/>
        <a:buChar char="»"/>
        <a:defRPr sz="3982">
          <a:solidFill>
            <a:schemeClr val="bg1"/>
          </a:solidFill>
          <a:latin typeface="+mn-lt"/>
          <a:ea typeface="MS PGothic" pitchFamily="34" charset="-128"/>
        </a:defRPr>
      </a:lvl5pPr>
      <a:lvl6pPr marL="3576264" indent="-325115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3982" b="1">
          <a:solidFill>
            <a:schemeClr val="tx1"/>
          </a:solidFill>
          <a:latin typeface="+mn-lt"/>
        </a:defRPr>
      </a:lvl6pPr>
      <a:lvl7pPr marL="4226494" indent="-325115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3982" b="1">
          <a:solidFill>
            <a:schemeClr val="tx1"/>
          </a:solidFill>
          <a:latin typeface="+mn-lt"/>
        </a:defRPr>
      </a:lvl7pPr>
      <a:lvl8pPr marL="4876724" indent="-325115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3982" b="1">
          <a:solidFill>
            <a:schemeClr val="tx1"/>
          </a:solidFill>
          <a:latin typeface="+mn-lt"/>
        </a:defRPr>
      </a:lvl8pPr>
      <a:lvl9pPr marL="5526954" indent="-325115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3982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540" y="3676505"/>
            <a:ext cx="11286278" cy="1900516"/>
          </a:xfrm>
        </p:spPr>
        <p:txBody>
          <a:bodyPr/>
          <a:lstStyle/>
          <a:p>
            <a:r>
              <a:rPr lang="en-US" sz="3840" dirty="0"/>
              <a:t>Software Engineering and Professional Practice. </a:t>
            </a:r>
            <a:br>
              <a:rPr lang="en-US" sz="3840" dirty="0"/>
            </a:br>
            <a:r>
              <a:rPr lang="en-US" sz="3840" dirty="0"/>
              <a:t>Building Usable Software.</a:t>
            </a:r>
            <a:br>
              <a:rPr lang="en-US" sz="3413" dirty="0"/>
            </a:br>
            <a:br>
              <a:rPr lang="en-US" sz="3413" dirty="0"/>
            </a:br>
            <a:r>
              <a:rPr lang="en-GB" sz="2987" dirty="0">
                <a:solidFill>
                  <a:schemeClr val="tx2">
                    <a:lumMod val="50000"/>
                  </a:schemeClr>
                </a:solidFill>
              </a:rPr>
              <a:t>Unit 7: Software Project Management </a:t>
            </a:r>
            <a:br>
              <a:rPr lang="en-GB" sz="2987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GB" sz="2987" dirty="0">
                <a:solidFill>
                  <a:schemeClr val="tx2">
                    <a:lumMod val="50000"/>
                  </a:schemeClr>
                </a:solidFill>
              </a:rPr>
              <a:t>Part 1: Introduction</a:t>
            </a:r>
            <a:br>
              <a:rPr lang="en-GB" sz="2987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GB" sz="2987" dirty="0">
                <a:solidFill>
                  <a:schemeClr val="tx2">
                    <a:lumMod val="50000"/>
                  </a:schemeClr>
                </a:solidFill>
              </a:rPr>
              <a:t>	</a:t>
            </a:r>
            <a:endParaRPr lang="en-US" sz="3413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62540" y="5577021"/>
            <a:ext cx="10242126" cy="1229360"/>
          </a:xfrm>
        </p:spPr>
        <p:txBody>
          <a:bodyPr/>
          <a:lstStyle/>
          <a:p>
            <a:r>
              <a:rPr lang="en-GB" dirty="0"/>
              <a:t>Anis </a:t>
            </a:r>
            <a:r>
              <a:rPr lang="en-GB" dirty="0" err="1"/>
              <a:t>Zarrad</a:t>
            </a:r>
            <a:endParaRPr lang="en-GB" dirty="0"/>
          </a:p>
          <a:p>
            <a:r>
              <a:rPr lang="en-GB" dirty="0" err="1"/>
              <a:t>a.zarrad@bham.ac.uk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93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51F74-234E-5640-9F83-2754A08E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0608E-F490-1F40-A318-73A3AE545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82ECFA-62E4-6942-A0E3-52EAB1557820}"/>
              </a:ext>
            </a:extLst>
          </p:cNvPr>
          <p:cNvSpPr/>
          <p:nvPr/>
        </p:nvSpPr>
        <p:spPr bwMode="auto">
          <a:xfrm>
            <a:off x="1757361" y="2352675"/>
            <a:ext cx="9115427" cy="570706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Notched Right Arrow 6">
            <a:extLst>
              <a:ext uri="{FF2B5EF4-FFF2-40B4-BE49-F238E27FC236}">
                <a16:creationId xmlns:a16="http://schemas.microsoft.com/office/drawing/2014/main" id="{5CD0A33C-A694-D347-BC57-BC2D8B6923DE}"/>
              </a:ext>
            </a:extLst>
          </p:cNvPr>
          <p:cNvSpPr/>
          <p:nvPr/>
        </p:nvSpPr>
        <p:spPr bwMode="auto">
          <a:xfrm>
            <a:off x="1764506" y="4619631"/>
            <a:ext cx="2321720" cy="995363"/>
          </a:xfrm>
          <a:prstGeom prst="notched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charset="0"/>
              </a:rPr>
              <a:t>Initiation</a:t>
            </a: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B09F4123-8451-6644-AFC6-B9894C1DAB0D}"/>
              </a:ext>
            </a:extLst>
          </p:cNvPr>
          <p:cNvSpPr/>
          <p:nvPr/>
        </p:nvSpPr>
        <p:spPr bwMode="auto">
          <a:xfrm>
            <a:off x="4364206" y="3062269"/>
            <a:ext cx="4380706" cy="1785943"/>
          </a:xfrm>
          <a:prstGeom prst="curvedDownArrow">
            <a:avLst>
              <a:gd name="adj1" fmla="val 25000"/>
              <a:gd name="adj2" fmla="val 50000"/>
              <a:gd name="adj3" fmla="val 21800"/>
            </a:avLst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0AB6A0-5423-8340-82B1-4A086F9933E9}"/>
              </a:ext>
            </a:extLst>
          </p:cNvPr>
          <p:cNvSpPr txBox="1"/>
          <p:nvPr/>
        </p:nvSpPr>
        <p:spPr>
          <a:xfrm>
            <a:off x="5516562" y="3432020"/>
            <a:ext cx="197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Planning</a:t>
            </a: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4F105E34-DC83-5342-AE88-649DF67D4782}"/>
              </a:ext>
            </a:extLst>
          </p:cNvPr>
          <p:cNvSpPr/>
          <p:nvPr/>
        </p:nvSpPr>
        <p:spPr bwMode="auto">
          <a:xfrm rot="10800000">
            <a:off x="4134640" y="5236371"/>
            <a:ext cx="4480722" cy="1785941"/>
          </a:xfrm>
          <a:prstGeom prst="curvedDown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E43BE3-D664-F648-9CBF-9FD1C775AC66}"/>
              </a:ext>
            </a:extLst>
          </p:cNvPr>
          <p:cNvSpPr txBox="1"/>
          <p:nvPr/>
        </p:nvSpPr>
        <p:spPr>
          <a:xfrm>
            <a:off x="5568721" y="6204909"/>
            <a:ext cx="197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Executing</a:t>
            </a:r>
          </a:p>
        </p:txBody>
      </p:sp>
      <p:sp>
        <p:nvSpPr>
          <p:cNvPr id="12" name="Notched Right Arrow 11">
            <a:extLst>
              <a:ext uri="{FF2B5EF4-FFF2-40B4-BE49-F238E27FC236}">
                <a16:creationId xmlns:a16="http://schemas.microsoft.com/office/drawing/2014/main" id="{6C674EB8-134E-1F44-B971-6AC8424BC58E}"/>
              </a:ext>
            </a:extLst>
          </p:cNvPr>
          <p:cNvSpPr/>
          <p:nvPr/>
        </p:nvSpPr>
        <p:spPr bwMode="auto">
          <a:xfrm>
            <a:off x="8575275" y="4407707"/>
            <a:ext cx="2321720" cy="995363"/>
          </a:xfrm>
          <a:prstGeom prst="notchedRight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charset="0"/>
              </a:rPr>
              <a:t>Closing</a:t>
            </a:r>
          </a:p>
        </p:txBody>
      </p:sp>
      <p:sp>
        <p:nvSpPr>
          <p:cNvPr id="13" name="U-Turn Arrow 12">
            <a:extLst>
              <a:ext uri="{FF2B5EF4-FFF2-40B4-BE49-F238E27FC236}">
                <a16:creationId xmlns:a16="http://schemas.microsoft.com/office/drawing/2014/main" id="{7FF1841B-4E60-0F41-B782-AA9EB15F0377}"/>
              </a:ext>
            </a:extLst>
          </p:cNvPr>
          <p:cNvSpPr/>
          <p:nvPr/>
        </p:nvSpPr>
        <p:spPr bwMode="auto">
          <a:xfrm rot="10800000">
            <a:off x="4086226" y="6680459"/>
            <a:ext cx="4872037" cy="1185863"/>
          </a:xfrm>
          <a:prstGeom prst="uturn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9533FF-E477-984F-AF7B-6E460CB8B252}"/>
              </a:ext>
            </a:extLst>
          </p:cNvPr>
          <p:cNvSpPr txBox="1"/>
          <p:nvPr/>
        </p:nvSpPr>
        <p:spPr>
          <a:xfrm>
            <a:off x="4850943" y="7449345"/>
            <a:ext cx="3893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Monitor and Control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8A5C2FC-3EB7-3140-8E79-091077F8E1F2}"/>
              </a:ext>
            </a:extLst>
          </p:cNvPr>
          <p:cNvSpPr/>
          <p:nvPr/>
        </p:nvSpPr>
        <p:spPr bwMode="auto">
          <a:xfrm>
            <a:off x="1285875" y="4129088"/>
            <a:ext cx="3078331" cy="1943100"/>
          </a:xfrm>
          <a:prstGeom prst="ellipse">
            <a:avLst/>
          </a:prstGeom>
          <a:noFill/>
          <a:ln w="476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24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2CED5-A64F-5043-AA35-6CE041B20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153400" y="65532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D5B19E1F-3C17-6942-9435-917AA64B0766}" type="slidenum">
              <a:rPr lang="zh-TW" altLang="en-US" smtClean="0"/>
              <a:pPr/>
              <a:t>11</a:t>
            </a:fld>
            <a:endParaRPr lang="en-US" altLang="zh-TW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64B8F865-F00E-A04E-BBF6-C3238CB20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Project Initiation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D199F246-2FC7-CB4F-A504-20751A0A2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1867" y="1842347"/>
            <a:ext cx="12029440" cy="650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3600" dirty="0">
                <a:ea typeface="新細明體" panose="02020500000000000000" pitchFamily="18" charset="-120"/>
              </a:rPr>
              <a:t>Initiating a project includes recognizing and starting a new project or project phase</a:t>
            </a:r>
          </a:p>
          <a:p>
            <a:pPr>
              <a:lnSpc>
                <a:spcPct val="90000"/>
              </a:lnSpc>
            </a:pPr>
            <a:r>
              <a:rPr lang="en-US" altLang="zh-TW" sz="3600" dirty="0">
                <a:ea typeface="新細明體" panose="02020500000000000000" pitchFamily="18" charset="-120"/>
              </a:rPr>
              <a:t>Some organizations use a pre-initiation phase, while others include items like developing a </a:t>
            </a:r>
            <a:r>
              <a:rPr lang="en-US" altLang="zh-TW" sz="3600" i="1" dirty="0">
                <a:ea typeface="新細明體" panose="02020500000000000000" pitchFamily="18" charset="-120"/>
              </a:rPr>
              <a:t>business case</a:t>
            </a:r>
            <a:r>
              <a:rPr lang="en-US" altLang="zh-TW" sz="3600" dirty="0">
                <a:ea typeface="新細明體" panose="02020500000000000000" pitchFamily="18" charset="-120"/>
              </a:rPr>
              <a:t> as part of initiation</a:t>
            </a:r>
          </a:p>
          <a:p>
            <a:pPr>
              <a:lnSpc>
                <a:spcPct val="90000"/>
              </a:lnSpc>
            </a:pPr>
            <a:r>
              <a:rPr lang="en-US" altLang="zh-TW" sz="3600" dirty="0">
                <a:ea typeface="新細明體" panose="02020500000000000000" pitchFamily="18" charset="-120"/>
              </a:rPr>
              <a:t>The main goal is to formally select and start off projects</a:t>
            </a:r>
          </a:p>
          <a:p>
            <a:pPr>
              <a:lnSpc>
                <a:spcPct val="90000"/>
              </a:lnSpc>
            </a:pPr>
            <a:r>
              <a:rPr lang="en-US" altLang="zh-TW" sz="3600" dirty="0">
                <a:ea typeface="新細明體" panose="02020500000000000000" pitchFamily="18" charset="-120"/>
              </a:rPr>
              <a:t>Key outputs include: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Assigning the project manager 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Identifying key stakeholders 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Completing a business case </a:t>
            </a:r>
          </a:p>
          <a:p>
            <a:pPr lvl="1">
              <a:lnSpc>
                <a:spcPct val="9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Completing a project charter and getting signatures on it</a:t>
            </a:r>
          </a:p>
        </p:txBody>
      </p:sp>
    </p:spTree>
    <p:extLst>
      <p:ext uri="{BB962C8B-B14F-4D97-AF65-F5344CB8AC3E}">
        <p14:creationId xmlns:p14="http://schemas.microsoft.com/office/powerpoint/2010/main" val="135982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E664A-B141-7D4A-8322-E6D86EBFD1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8153400" y="65532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D5B19E1F-3C17-6942-9435-917AA64B0766}" type="slidenum">
              <a:rPr lang="zh-TW" altLang="en-US" smtClean="0"/>
              <a:pPr/>
              <a:t>12</a:t>
            </a:fld>
            <a:endParaRPr lang="en-US" altLang="zh-TW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37CE3355-838C-3B4C-A1C1-2F91C344F2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Project Initiation Documents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C77EC903-3213-FB46-BC3B-2DF685FFC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Business case</a:t>
            </a:r>
          </a:p>
          <a:p>
            <a:pPr lvl="1"/>
            <a:r>
              <a:rPr lang="en-US" sz="3200" dirty="0"/>
              <a:t>Document that describes information of a particular business to determine if the project is worth the investment.</a:t>
            </a:r>
            <a:endParaRPr lang="en-US" altLang="zh-TW" sz="3200" dirty="0">
              <a:ea typeface="新細明體" panose="02020500000000000000" pitchFamily="18" charset="-120"/>
            </a:endParaRP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Charter</a:t>
            </a:r>
          </a:p>
          <a:p>
            <a:pPr lvl="1"/>
            <a:r>
              <a:rPr lang="en-US" sz="3200" dirty="0"/>
              <a:t>Document issued by the </a:t>
            </a:r>
            <a:r>
              <a:rPr lang="en-US" sz="3200" b="1" dirty="0"/>
              <a:t>project</a:t>
            </a:r>
            <a:r>
              <a:rPr lang="en-US" sz="3200" dirty="0"/>
              <a:t> initiator or sponsor that formally authorizes the existence of a </a:t>
            </a:r>
            <a:r>
              <a:rPr lang="en-US" sz="3200" b="1" dirty="0"/>
              <a:t>project</a:t>
            </a:r>
            <a:r>
              <a:rPr lang="en-US" sz="3200" dirty="0"/>
              <a:t>, and provides the </a:t>
            </a:r>
            <a:r>
              <a:rPr lang="en-US" sz="3200" b="1" dirty="0"/>
              <a:t>project manager</a:t>
            </a:r>
            <a:r>
              <a:rPr lang="en-US" sz="3200" dirty="0"/>
              <a:t> with the authority to apply organizational resources to </a:t>
            </a:r>
            <a:r>
              <a:rPr lang="en-US" sz="3200" b="1" dirty="0"/>
              <a:t>project</a:t>
            </a:r>
            <a:r>
              <a:rPr lang="en-US" sz="3200" dirty="0"/>
              <a:t> activities.” (PMI, 2004, 368)</a:t>
            </a:r>
            <a:endParaRPr lang="en-US" altLang="zh-TW" sz="3200" dirty="0">
              <a:ea typeface="新細明體" panose="02020500000000000000" pitchFamily="18" charset="-120"/>
            </a:endParaRP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endParaRPr lang="zh-TW" altLang="en-US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444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425474-7C1D-7B4A-9653-E8CC7CF941E6}"/>
              </a:ext>
            </a:extLst>
          </p:cNvPr>
          <p:cNvSpPr/>
          <p:nvPr/>
        </p:nvSpPr>
        <p:spPr bwMode="auto">
          <a:xfrm>
            <a:off x="1757361" y="2352675"/>
            <a:ext cx="9115427" cy="570706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Notched Right Arrow 7">
            <a:extLst>
              <a:ext uri="{FF2B5EF4-FFF2-40B4-BE49-F238E27FC236}">
                <a16:creationId xmlns:a16="http://schemas.microsoft.com/office/drawing/2014/main" id="{D6665407-7CD6-9747-9789-280F5563BF8F}"/>
              </a:ext>
            </a:extLst>
          </p:cNvPr>
          <p:cNvSpPr/>
          <p:nvPr/>
        </p:nvSpPr>
        <p:spPr bwMode="auto">
          <a:xfrm>
            <a:off x="1764506" y="4619631"/>
            <a:ext cx="2321720" cy="995363"/>
          </a:xfrm>
          <a:prstGeom prst="notched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charset="0"/>
              </a:rPr>
              <a:t>Initiation</a:t>
            </a: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24E48A45-1B76-E447-85C3-8C3BBB4F0202}"/>
              </a:ext>
            </a:extLst>
          </p:cNvPr>
          <p:cNvSpPr/>
          <p:nvPr/>
        </p:nvSpPr>
        <p:spPr bwMode="auto">
          <a:xfrm>
            <a:off x="4364206" y="3062269"/>
            <a:ext cx="4380706" cy="1785943"/>
          </a:xfrm>
          <a:prstGeom prst="curvedDownArrow">
            <a:avLst>
              <a:gd name="adj1" fmla="val 25000"/>
              <a:gd name="adj2" fmla="val 50000"/>
              <a:gd name="adj3" fmla="val 21800"/>
            </a:avLst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F3CDE2-48DF-CE4D-91BB-2AD86AC1FB39}"/>
              </a:ext>
            </a:extLst>
          </p:cNvPr>
          <p:cNvSpPr txBox="1"/>
          <p:nvPr/>
        </p:nvSpPr>
        <p:spPr>
          <a:xfrm>
            <a:off x="5516562" y="3432020"/>
            <a:ext cx="197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Planning</a:t>
            </a:r>
          </a:p>
        </p:txBody>
      </p:sp>
      <p:sp>
        <p:nvSpPr>
          <p:cNvPr id="11" name="Curved Down Arrow 10">
            <a:extLst>
              <a:ext uri="{FF2B5EF4-FFF2-40B4-BE49-F238E27FC236}">
                <a16:creationId xmlns:a16="http://schemas.microsoft.com/office/drawing/2014/main" id="{C44BFDB7-9ECD-DC45-938D-D996CFAD1768}"/>
              </a:ext>
            </a:extLst>
          </p:cNvPr>
          <p:cNvSpPr/>
          <p:nvPr/>
        </p:nvSpPr>
        <p:spPr bwMode="auto">
          <a:xfrm rot="10800000">
            <a:off x="4134640" y="5236371"/>
            <a:ext cx="4480722" cy="1785941"/>
          </a:xfrm>
          <a:prstGeom prst="curvedDown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B9F072-6443-094C-968E-53EE47416008}"/>
              </a:ext>
            </a:extLst>
          </p:cNvPr>
          <p:cNvSpPr txBox="1"/>
          <p:nvPr/>
        </p:nvSpPr>
        <p:spPr>
          <a:xfrm>
            <a:off x="5568721" y="6204909"/>
            <a:ext cx="197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Executing</a:t>
            </a:r>
          </a:p>
        </p:txBody>
      </p:sp>
      <p:sp>
        <p:nvSpPr>
          <p:cNvPr id="13" name="Notched Right Arrow 12">
            <a:extLst>
              <a:ext uri="{FF2B5EF4-FFF2-40B4-BE49-F238E27FC236}">
                <a16:creationId xmlns:a16="http://schemas.microsoft.com/office/drawing/2014/main" id="{755D3F58-FF2A-4345-B89B-1E23E58849CE}"/>
              </a:ext>
            </a:extLst>
          </p:cNvPr>
          <p:cNvSpPr/>
          <p:nvPr/>
        </p:nvSpPr>
        <p:spPr bwMode="auto">
          <a:xfrm>
            <a:off x="8575275" y="4407707"/>
            <a:ext cx="2321720" cy="995363"/>
          </a:xfrm>
          <a:prstGeom prst="notchedRight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charset="0"/>
              </a:rPr>
              <a:t>Closing</a:t>
            </a:r>
          </a:p>
        </p:txBody>
      </p:sp>
      <p:sp>
        <p:nvSpPr>
          <p:cNvPr id="14" name="U-Turn Arrow 13">
            <a:extLst>
              <a:ext uri="{FF2B5EF4-FFF2-40B4-BE49-F238E27FC236}">
                <a16:creationId xmlns:a16="http://schemas.microsoft.com/office/drawing/2014/main" id="{AC8C1F32-97BF-A847-9426-9335B192D722}"/>
              </a:ext>
            </a:extLst>
          </p:cNvPr>
          <p:cNvSpPr/>
          <p:nvPr/>
        </p:nvSpPr>
        <p:spPr bwMode="auto">
          <a:xfrm rot="10800000">
            <a:off x="4086226" y="6680459"/>
            <a:ext cx="4872037" cy="1185863"/>
          </a:xfrm>
          <a:prstGeom prst="uturn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48B72D-8D76-C944-974A-642253EF73B6}"/>
              </a:ext>
            </a:extLst>
          </p:cNvPr>
          <p:cNvSpPr txBox="1"/>
          <p:nvPr/>
        </p:nvSpPr>
        <p:spPr>
          <a:xfrm>
            <a:off x="4850943" y="7449345"/>
            <a:ext cx="3893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Monitor and Control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0C4E940-E2B7-6B47-894E-2A87305B0E40}"/>
              </a:ext>
            </a:extLst>
          </p:cNvPr>
          <p:cNvSpPr/>
          <p:nvPr/>
        </p:nvSpPr>
        <p:spPr bwMode="auto">
          <a:xfrm>
            <a:off x="3657600" y="2600325"/>
            <a:ext cx="5457825" cy="3014669"/>
          </a:xfrm>
          <a:prstGeom prst="ellipse">
            <a:avLst/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40625A15-05FE-2C48-9BA0-28C33DAB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3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56D8-AA1C-3A49-A85D-FD846FD0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DB320-77E9-3E49-A669-B92289FB5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 project plan should be drawn at the start of the project. This plan </a:t>
            </a:r>
            <a:r>
              <a:rPr lang="en-CA" altLang="en-US" sz="2800" dirty="0"/>
              <a:t>drives the project and needs to be continuously adjusted</a:t>
            </a:r>
          </a:p>
          <a:p>
            <a:pPr>
              <a:lnSpc>
                <a:spcPct val="90000"/>
              </a:lnSpc>
            </a:pPr>
            <a:endParaRPr lang="en-CA" altLang="en-US" sz="2800" dirty="0"/>
          </a:p>
          <a:p>
            <a:pPr>
              <a:lnSpc>
                <a:spcPct val="90000"/>
              </a:lnSpc>
            </a:pPr>
            <a:r>
              <a:rPr lang="en-CA" altLang="en-US" sz="2800" dirty="0"/>
              <a:t>The role of the project manager is to anticipate possible problems and be prepared with solutions for these problems</a:t>
            </a:r>
          </a:p>
          <a:p>
            <a:pPr>
              <a:lnSpc>
                <a:spcPct val="90000"/>
              </a:lnSpc>
            </a:pPr>
            <a:r>
              <a:rPr lang="en-CA" altLang="en-US" sz="2800" dirty="0"/>
              <a:t>Other plans that need be developed:</a:t>
            </a:r>
          </a:p>
          <a:p>
            <a:pPr lvl="1">
              <a:lnSpc>
                <a:spcPct val="90000"/>
              </a:lnSpc>
            </a:pPr>
            <a:r>
              <a:rPr lang="en-CA" altLang="en-US" sz="2800" dirty="0"/>
              <a:t>Quality plan</a:t>
            </a:r>
          </a:p>
          <a:p>
            <a:pPr lvl="1">
              <a:lnSpc>
                <a:spcPct val="90000"/>
              </a:lnSpc>
            </a:pPr>
            <a:r>
              <a:rPr lang="en-CA" altLang="en-US" sz="2800" dirty="0"/>
              <a:t>Validation and verification plan</a:t>
            </a:r>
          </a:p>
          <a:p>
            <a:pPr lvl="1">
              <a:lnSpc>
                <a:spcPct val="90000"/>
              </a:lnSpc>
            </a:pPr>
            <a:r>
              <a:rPr lang="en-CA" altLang="en-US" sz="2800" dirty="0"/>
              <a:t>Configuration management plan</a:t>
            </a:r>
          </a:p>
          <a:p>
            <a:pPr lvl="1">
              <a:lnSpc>
                <a:spcPct val="90000"/>
              </a:lnSpc>
            </a:pPr>
            <a:r>
              <a:rPr lang="en-CA" altLang="en-US" sz="2800" dirty="0"/>
              <a:t>Maintenance plan</a:t>
            </a:r>
          </a:p>
          <a:p>
            <a:pPr lvl="1">
              <a:lnSpc>
                <a:spcPct val="90000"/>
              </a:lnSpc>
            </a:pPr>
            <a:r>
              <a:rPr lang="en-CA" altLang="en-US" sz="2800" dirty="0"/>
              <a:t>Testing Plan</a:t>
            </a:r>
          </a:p>
          <a:p>
            <a:pPr lvl="1">
              <a:lnSpc>
                <a:spcPct val="90000"/>
              </a:lnSpc>
            </a:pPr>
            <a:r>
              <a:rPr lang="en-CA" altLang="en-US" sz="2800" dirty="0"/>
              <a:t>Staff development plan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873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An iterative process that starts when you create an initial project plan during the project startup phase.</a:t>
            </a:r>
          </a:p>
          <a:p>
            <a:endParaRPr lang="en-US" sz="3600" dirty="0"/>
          </a:p>
          <a:p>
            <a:r>
              <a:rPr lang="en-US" sz="3600" dirty="0"/>
              <a:t>Plan changes are inevitable: </a:t>
            </a:r>
          </a:p>
          <a:p>
            <a:pPr lvl="1"/>
            <a:r>
              <a:rPr lang="en-US" sz="3600" dirty="0"/>
              <a:t>more information about the system and the project team becomes available.</a:t>
            </a:r>
          </a:p>
          <a:p>
            <a:pPr lvl="1"/>
            <a:r>
              <a:rPr lang="en-US" sz="3600" dirty="0"/>
              <a:t>changing business goals also leads to changes in project plans.</a:t>
            </a:r>
          </a:p>
        </p:txBody>
      </p:sp>
    </p:spTree>
    <p:extLst>
      <p:ext uri="{BB962C8B-B14F-4D97-AF65-F5344CB8AC3E}">
        <p14:creationId xmlns:p14="http://schemas.microsoft.com/office/powerpoint/2010/main" val="244302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planning process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0459" y="2150849"/>
            <a:ext cx="12186363" cy="603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62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Structure (WBS)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445" y="2033995"/>
            <a:ext cx="11980227" cy="6042271"/>
          </a:xfrm>
        </p:spPr>
        <p:txBody>
          <a:bodyPr/>
          <a:lstStyle/>
          <a:p>
            <a:r>
              <a:rPr lang="en-US" sz="2400" dirty="0"/>
              <a:t>Project plan Involves breaking down the work (WBS) into parts and assign these to project team members, anticipate problems that might arise and prepare tentative solutions.</a:t>
            </a:r>
          </a:p>
          <a:p>
            <a:r>
              <a:rPr lang="en-US" sz="2400" dirty="0"/>
              <a:t>Items:</a:t>
            </a:r>
          </a:p>
          <a:p>
            <a:pPr lvl="1"/>
            <a:r>
              <a:rPr lang="en-US" sz="2400" dirty="0"/>
              <a:t>Work packages</a:t>
            </a:r>
          </a:p>
          <a:p>
            <a:pPr lvl="2"/>
            <a:r>
              <a:rPr lang="en-US" sz="2400" dirty="0"/>
              <a:t>coherent amount of work that can be assigned to a team or contracted out. represents the “contract” between project manager and team leader. </a:t>
            </a:r>
          </a:p>
          <a:p>
            <a:pPr lvl="3"/>
            <a:r>
              <a:rPr lang="en-US" sz="2400" dirty="0"/>
              <a:t>always ends with a </a:t>
            </a:r>
            <a:r>
              <a:rPr lang="en-US" sz="2400" b="1" dirty="0"/>
              <a:t>milestone</a:t>
            </a:r>
            <a:endParaRPr lang="en-US" sz="2400" dirty="0"/>
          </a:p>
          <a:p>
            <a:pPr lvl="1"/>
            <a:r>
              <a:rPr lang="en-US" sz="2400" dirty="0"/>
              <a:t>Tasks/activities</a:t>
            </a:r>
          </a:p>
          <a:p>
            <a:pPr lvl="2"/>
            <a:r>
              <a:rPr lang="en-US" sz="2400" dirty="0"/>
              <a:t>Un-decomposable amount of work that can be done by an individual.</a:t>
            </a:r>
          </a:p>
          <a:p>
            <a:pPr lvl="1"/>
            <a:r>
              <a:rPr lang="en-US" sz="2400" dirty="0"/>
              <a:t>Milestones</a:t>
            </a:r>
          </a:p>
          <a:p>
            <a:pPr lvl="2"/>
            <a:r>
              <a:rPr lang="en-US" sz="2000" dirty="0"/>
              <a:t>points in the schedule against which you can assess progress, for example, the handover of the system for testing</a:t>
            </a:r>
          </a:p>
          <a:p>
            <a:pPr lvl="1"/>
            <a:r>
              <a:rPr lang="en-GB" sz="2400" dirty="0"/>
              <a:t>Deliverables</a:t>
            </a:r>
          </a:p>
          <a:p>
            <a:pPr lvl="2"/>
            <a:r>
              <a:rPr lang="en-US" sz="2000" dirty="0"/>
              <a:t>work products that are delivered to the customer.</a:t>
            </a:r>
          </a:p>
        </p:txBody>
      </p:sp>
    </p:spTree>
    <p:extLst>
      <p:ext uri="{BB962C8B-B14F-4D97-AF65-F5344CB8AC3E}">
        <p14:creationId xmlns:p14="http://schemas.microsoft.com/office/powerpoint/2010/main" val="3581737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WBS -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4619" y="1660382"/>
            <a:ext cx="9992053" cy="67854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28" y="1660383"/>
            <a:ext cx="10990059" cy="6785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028" y="1773382"/>
            <a:ext cx="10853390" cy="684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2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Software Milestones 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340339" y="1948112"/>
            <a:ext cx="2971428" cy="4174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BE7CE6-E3AA-6745-9FED-5C65F409C6E4}"/>
              </a:ext>
            </a:extLst>
          </p:cNvPr>
          <p:cNvSpPr txBox="1"/>
          <p:nvPr/>
        </p:nvSpPr>
        <p:spPr>
          <a:xfrm>
            <a:off x="1443038" y="2223217"/>
            <a:ext cx="390523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Task 1: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dirty="0">
                <a:solidFill>
                  <a:schemeClr val="bg1"/>
                </a:solidFill>
              </a:rPr>
              <a:t>Brainstorm ideas.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Task 2: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dirty="0">
                <a:solidFill>
                  <a:schemeClr val="bg1"/>
                </a:solidFill>
              </a:rPr>
              <a:t>Create a presentation.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Milestone 1: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0" dirty="0">
                <a:solidFill>
                  <a:schemeClr val="bg1"/>
                </a:solidFill>
              </a:rPr>
              <a:t>Presentation approved.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05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Introduction</a:t>
            </a:r>
          </a:p>
          <a:p>
            <a:r>
              <a:rPr lang="en-US" dirty="0">
                <a:solidFill>
                  <a:srgbClr val="C00000"/>
                </a:solidFill>
              </a:rPr>
              <a:t>Project initiation</a:t>
            </a:r>
          </a:p>
          <a:p>
            <a:r>
              <a:rPr lang="en-US" dirty="0"/>
              <a:t>Project Planning</a:t>
            </a:r>
          </a:p>
          <a:p>
            <a:r>
              <a:rPr lang="en-US" dirty="0"/>
              <a:t>Project Execution</a:t>
            </a:r>
          </a:p>
          <a:p>
            <a:r>
              <a:rPr lang="en-US" dirty="0"/>
              <a:t>Monitor and Control </a:t>
            </a:r>
          </a:p>
          <a:p>
            <a:r>
              <a:rPr lang="en-US" dirty="0"/>
              <a:t>Project Closure </a:t>
            </a:r>
          </a:p>
        </p:txBody>
      </p:sp>
    </p:spTree>
    <p:extLst>
      <p:ext uri="{BB962C8B-B14F-4D97-AF65-F5344CB8AC3E}">
        <p14:creationId xmlns:p14="http://schemas.microsoft.com/office/powerpoint/2010/main" val="4170583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ABA1-0F60-F349-97EC-58DB7B5E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2B02AD-83E5-8347-8087-795722267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4445" y="673099"/>
            <a:ext cx="11494205" cy="711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0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E2BD4-E30A-D94D-B5A8-166BD9FC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 Typical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F96DEC-4318-1144-990E-87DE3D930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2416174"/>
            <a:ext cx="8666162" cy="5597539"/>
          </a:xfrm>
        </p:spPr>
      </p:pic>
    </p:spTree>
    <p:extLst>
      <p:ext uri="{BB962C8B-B14F-4D97-AF65-F5344CB8AC3E}">
        <p14:creationId xmlns:p14="http://schemas.microsoft.com/office/powerpoint/2010/main" val="3299567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540" y="3676505"/>
            <a:ext cx="11286278" cy="1900516"/>
          </a:xfrm>
        </p:spPr>
        <p:txBody>
          <a:bodyPr/>
          <a:lstStyle/>
          <a:p>
            <a:r>
              <a:rPr lang="en-US" sz="3840" dirty="0"/>
              <a:t>Software Engineering and Professional Practice. </a:t>
            </a:r>
            <a:br>
              <a:rPr lang="en-US" sz="3840" dirty="0"/>
            </a:br>
            <a:r>
              <a:rPr lang="en-US" sz="3840" dirty="0"/>
              <a:t>Building Usable Software.</a:t>
            </a:r>
            <a:br>
              <a:rPr lang="en-US" sz="3413" dirty="0"/>
            </a:br>
            <a:br>
              <a:rPr lang="en-US" sz="3413" dirty="0"/>
            </a:br>
            <a:r>
              <a:rPr lang="en-GB" sz="2987" dirty="0">
                <a:solidFill>
                  <a:schemeClr val="tx2">
                    <a:lumMod val="50000"/>
                  </a:schemeClr>
                </a:solidFill>
              </a:rPr>
              <a:t>Unit 6: Software Project Management </a:t>
            </a:r>
            <a:br>
              <a:rPr lang="en-GB" sz="2987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GB" sz="2987" dirty="0">
                <a:solidFill>
                  <a:schemeClr val="tx2">
                    <a:lumMod val="50000"/>
                  </a:schemeClr>
                </a:solidFill>
              </a:rPr>
              <a:t>Part 2: Project Scheduling</a:t>
            </a:r>
            <a:br>
              <a:rPr lang="en-GB" sz="2987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GB" sz="2987" dirty="0">
                <a:solidFill>
                  <a:schemeClr val="tx2">
                    <a:lumMod val="50000"/>
                  </a:schemeClr>
                </a:solidFill>
              </a:rPr>
              <a:t>	</a:t>
            </a:r>
            <a:endParaRPr lang="en-US" sz="3413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62540" y="5577021"/>
            <a:ext cx="10242126" cy="1229360"/>
          </a:xfrm>
        </p:spPr>
        <p:txBody>
          <a:bodyPr/>
          <a:lstStyle/>
          <a:p>
            <a:r>
              <a:rPr lang="en-GB" dirty="0"/>
              <a:t>Anis </a:t>
            </a:r>
            <a:r>
              <a:rPr lang="en-GB" dirty="0" err="1"/>
              <a:t>Zarrad</a:t>
            </a:r>
            <a:endParaRPr lang="en-GB" dirty="0"/>
          </a:p>
          <a:p>
            <a:r>
              <a:rPr lang="en-GB" dirty="0" err="1"/>
              <a:t>a.zarrad@bham.ac.uk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3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7DC98-4DB3-0C41-9236-0E14AD86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10850-D57C-9A46-B00E-698B2E63D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five project management process groups.</a:t>
            </a:r>
          </a:p>
          <a:p>
            <a:r>
              <a:rPr lang="en-US" dirty="0"/>
              <a:t>Apply PM process groups  to manage a software and understand the contribution that effective project initiation, project planning, project execution, project monitoring and controlling, and project closing make to project success.    </a:t>
            </a:r>
          </a:p>
        </p:txBody>
      </p:sp>
    </p:spTree>
    <p:extLst>
      <p:ext uri="{BB962C8B-B14F-4D97-AF65-F5344CB8AC3E}">
        <p14:creationId xmlns:p14="http://schemas.microsoft.com/office/powerpoint/2010/main" val="184892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48" y="1385455"/>
            <a:ext cx="10884951" cy="690946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7AAD-65B5-7F47-AFB0-B6B9A6115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C7DC4-DB0B-4C48-B21E-32840C4B3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Software project management is aimed to ensure that the software is delivered on time, within budget and schedule constraints, and satisfies the requirements of the client</a:t>
            </a:r>
          </a:p>
          <a:p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r>
              <a:rPr lang="en-US" altLang="en-US" sz="2400" dirty="0"/>
              <a:t>Management of software projects is different from other types of management because:</a:t>
            </a:r>
          </a:p>
          <a:p>
            <a:pPr lvl="1"/>
            <a:r>
              <a:rPr lang="en-US" altLang="en-US" sz="2200" dirty="0"/>
              <a:t>Software is not tangible</a:t>
            </a:r>
          </a:p>
          <a:p>
            <a:pPr lvl="1"/>
            <a:r>
              <a:rPr lang="en-US" altLang="en-US" sz="2200" dirty="0"/>
              <a:t>Software processes are relatively new and still “under trial”</a:t>
            </a:r>
          </a:p>
          <a:p>
            <a:pPr lvl="1"/>
            <a:r>
              <a:rPr lang="en-US" altLang="en-US" sz="2200" dirty="0"/>
              <a:t>Larger software projects are usually “one-off” projects</a:t>
            </a:r>
          </a:p>
          <a:p>
            <a:pPr lvl="1"/>
            <a:r>
              <a:rPr lang="en-US" altLang="en-US" sz="2200" dirty="0"/>
              <a:t>Computer technology evolves very rapidly</a:t>
            </a:r>
            <a:endParaRPr lang="en-CA" alt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203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529B-FAF2-3143-936A-1DA1CA878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/ Program/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5F3A8-E6B8-EF4B-8F5E-5567AF93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 </a:t>
            </a:r>
            <a:r>
              <a:rPr lang="en-US" sz="3200" b="1" dirty="0"/>
              <a:t>project</a:t>
            </a:r>
            <a:r>
              <a:rPr lang="en-US" sz="3200" dirty="0"/>
              <a:t> is a temporary endeavor undertaken by a company or organization (such as the creation of a new product, service, or result)</a:t>
            </a:r>
          </a:p>
          <a:p>
            <a:r>
              <a:rPr lang="en-US" sz="3200" dirty="0"/>
              <a:t>A </a:t>
            </a:r>
            <a:r>
              <a:rPr lang="en-US" sz="3200" b="1" dirty="0"/>
              <a:t>program</a:t>
            </a:r>
            <a:r>
              <a:rPr lang="en-US" sz="3200" dirty="0"/>
              <a:t> is a group of projects that are similar or related to one another, and which are often managed and coordinated as a group instead of independently</a:t>
            </a:r>
          </a:p>
          <a:p>
            <a:r>
              <a:rPr lang="en-US" sz="3200" dirty="0"/>
              <a:t>A </a:t>
            </a:r>
            <a:r>
              <a:rPr lang="en-US" sz="3200" b="1" dirty="0"/>
              <a:t>portfolio</a:t>
            </a:r>
            <a:r>
              <a:rPr lang="en-US" sz="3200" dirty="0"/>
              <a:t> is a group of different programs and/or projects within the same organization, which may be related or unrelated to one another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7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7439-EEA7-5F40-BCB0-6494BA40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Effective SW project management focuses on 3 P’s: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062E3-E4F5-CD44-9A90-B750BC9F6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6000" dirty="0">
                <a:solidFill>
                  <a:srgbClr val="FF0000"/>
                </a:solidFill>
              </a:rPr>
              <a:t>p</a:t>
            </a:r>
            <a:r>
              <a:rPr lang="en-US" altLang="en-US" sz="6000" dirty="0"/>
              <a:t>eople</a:t>
            </a:r>
          </a:p>
          <a:p>
            <a:r>
              <a:rPr lang="en-US" altLang="en-US" sz="6000" dirty="0">
                <a:solidFill>
                  <a:srgbClr val="FF0000"/>
                </a:solidFill>
              </a:rPr>
              <a:t>p</a:t>
            </a:r>
            <a:r>
              <a:rPr lang="en-US" altLang="en-US" sz="6000" dirty="0"/>
              <a:t>roblem</a:t>
            </a:r>
          </a:p>
          <a:p>
            <a:r>
              <a:rPr lang="en-US" altLang="en-US" sz="6000" dirty="0">
                <a:solidFill>
                  <a:srgbClr val="FF0000"/>
                </a:solidFill>
              </a:rPr>
              <a:t>p</a:t>
            </a:r>
            <a:r>
              <a:rPr lang="en-US" altLang="en-US" sz="6000" dirty="0"/>
              <a:t>rocess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16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of project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446" y="1855664"/>
            <a:ext cx="11980227" cy="6042271"/>
          </a:xfrm>
        </p:spPr>
        <p:txBody>
          <a:bodyPr/>
          <a:lstStyle/>
          <a:p>
            <a:pPr marL="650229" lvl="1" indent="0">
              <a:buNone/>
            </a:pPr>
            <a:endParaRPr lang="en-GB" dirty="0"/>
          </a:p>
          <a:p>
            <a:r>
              <a:rPr lang="en-US" sz="4000" dirty="0"/>
              <a:t>Project Initiating. </a:t>
            </a:r>
          </a:p>
          <a:p>
            <a:r>
              <a:rPr lang="en-US" sz="4000" dirty="0"/>
              <a:t>Project Planning. </a:t>
            </a:r>
          </a:p>
          <a:p>
            <a:r>
              <a:rPr lang="en-US" sz="4000" dirty="0"/>
              <a:t>Project Execution. </a:t>
            </a:r>
          </a:p>
          <a:p>
            <a:r>
              <a:rPr lang="en-US" sz="4000" dirty="0"/>
              <a:t>Project Monitoring and Control. </a:t>
            </a:r>
          </a:p>
          <a:p>
            <a:r>
              <a:rPr lang="en-US" sz="4000" dirty="0"/>
              <a:t>Project Closure.</a:t>
            </a:r>
          </a:p>
          <a:p>
            <a:pPr marL="650229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5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449E2-8A76-C04E-8516-6CD6C7085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Process Groups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43B7D0B-E4AE-AD46-8544-2326A3BBB3C8}"/>
              </a:ext>
            </a:extLst>
          </p:cNvPr>
          <p:cNvSpPr/>
          <p:nvPr/>
        </p:nvSpPr>
        <p:spPr bwMode="auto">
          <a:xfrm>
            <a:off x="250118" y="4686306"/>
            <a:ext cx="1507243" cy="928688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Inputs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425474-7C1D-7B4A-9653-E8CC7CF941E6}"/>
              </a:ext>
            </a:extLst>
          </p:cNvPr>
          <p:cNvSpPr/>
          <p:nvPr/>
        </p:nvSpPr>
        <p:spPr bwMode="auto">
          <a:xfrm>
            <a:off x="1757361" y="2352675"/>
            <a:ext cx="9115427" cy="570706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FFA00EA-48BE-6B40-BC56-C62B8890DA48}"/>
              </a:ext>
            </a:extLst>
          </p:cNvPr>
          <p:cNvSpPr/>
          <p:nvPr/>
        </p:nvSpPr>
        <p:spPr bwMode="auto">
          <a:xfrm>
            <a:off x="10987086" y="3586162"/>
            <a:ext cx="1871664" cy="1133468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Project deliverables 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94338E36-A62F-8D4E-B78B-4913567456B7}"/>
              </a:ext>
            </a:extLst>
          </p:cNvPr>
          <p:cNvSpPr/>
          <p:nvPr/>
        </p:nvSpPr>
        <p:spPr bwMode="auto">
          <a:xfrm>
            <a:off x="10987086" y="6296030"/>
            <a:ext cx="1871664" cy="1133469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Project Documents</a:t>
            </a:r>
          </a:p>
        </p:txBody>
      </p:sp>
      <p:sp>
        <p:nvSpPr>
          <p:cNvPr id="8" name="Notched Right Arrow 7">
            <a:extLst>
              <a:ext uri="{FF2B5EF4-FFF2-40B4-BE49-F238E27FC236}">
                <a16:creationId xmlns:a16="http://schemas.microsoft.com/office/drawing/2014/main" id="{D6665407-7CD6-9747-9789-280F5563BF8F}"/>
              </a:ext>
            </a:extLst>
          </p:cNvPr>
          <p:cNvSpPr/>
          <p:nvPr/>
        </p:nvSpPr>
        <p:spPr bwMode="auto">
          <a:xfrm>
            <a:off x="1764506" y="4619631"/>
            <a:ext cx="2321720" cy="995363"/>
          </a:xfrm>
          <a:prstGeom prst="notched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charset="0"/>
              </a:rPr>
              <a:t>Initiation</a:t>
            </a: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24E48A45-1B76-E447-85C3-8C3BBB4F0202}"/>
              </a:ext>
            </a:extLst>
          </p:cNvPr>
          <p:cNvSpPr/>
          <p:nvPr/>
        </p:nvSpPr>
        <p:spPr bwMode="auto">
          <a:xfrm>
            <a:off x="4364206" y="3062269"/>
            <a:ext cx="4380706" cy="1785943"/>
          </a:xfrm>
          <a:prstGeom prst="curvedDownArrow">
            <a:avLst>
              <a:gd name="adj1" fmla="val 25000"/>
              <a:gd name="adj2" fmla="val 50000"/>
              <a:gd name="adj3" fmla="val 21800"/>
            </a:avLst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F3CDE2-48DF-CE4D-91BB-2AD86AC1FB39}"/>
              </a:ext>
            </a:extLst>
          </p:cNvPr>
          <p:cNvSpPr txBox="1"/>
          <p:nvPr/>
        </p:nvSpPr>
        <p:spPr>
          <a:xfrm>
            <a:off x="5516562" y="3432020"/>
            <a:ext cx="197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Planning</a:t>
            </a:r>
          </a:p>
        </p:txBody>
      </p:sp>
      <p:sp>
        <p:nvSpPr>
          <p:cNvPr id="11" name="Curved Down Arrow 10">
            <a:extLst>
              <a:ext uri="{FF2B5EF4-FFF2-40B4-BE49-F238E27FC236}">
                <a16:creationId xmlns:a16="http://schemas.microsoft.com/office/drawing/2014/main" id="{C44BFDB7-9ECD-DC45-938D-D996CFAD1768}"/>
              </a:ext>
            </a:extLst>
          </p:cNvPr>
          <p:cNvSpPr/>
          <p:nvPr/>
        </p:nvSpPr>
        <p:spPr bwMode="auto">
          <a:xfrm rot="10800000">
            <a:off x="4134640" y="5236371"/>
            <a:ext cx="4480722" cy="1785941"/>
          </a:xfrm>
          <a:prstGeom prst="curvedDown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B9F072-6443-094C-968E-53EE47416008}"/>
              </a:ext>
            </a:extLst>
          </p:cNvPr>
          <p:cNvSpPr txBox="1"/>
          <p:nvPr/>
        </p:nvSpPr>
        <p:spPr>
          <a:xfrm>
            <a:off x="5568721" y="6204909"/>
            <a:ext cx="1971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Executing</a:t>
            </a:r>
          </a:p>
        </p:txBody>
      </p:sp>
      <p:sp>
        <p:nvSpPr>
          <p:cNvPr id="13" name="Notched Right Arrow 12">
            <a:extLst>
              <a:ext uri="{FF2B5EF4-FFF2-40B4-BE49-F238E27FC236}">
                <a16:creationId xmlns:a16="http://schemas.microsoft.com/office/drawing/2014/main" id="{755D3F58-FF2A-4345-B89B-1E23E58849CE}"/>
              </a:ext>
            </a:extLst>
          </p:cNvPr>
          <p:cNvSpPr/>
          <p:nvPr/>
        </p:nvSpPr>
        <p:spPr bwMode="auto">
          <a:xfrm>
            <a:off x="8575275" y="4407707"/>
            <a:ext cx="2321720" cy="995363"/>
          </a:xfrm>
          <a:prstGeom prst="notchedRightArrow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charset="0"/>
              </a:rPr>
              <a:t>Closing</a:t>
            </a:r>
          </a:p>
        </p:txBody>
      </p:sp>
      <p:sp>
        <p:nvSpPr>
          <p:cNvPr id="14" name="U-Turn Arrow 13">
            <a:extLst>
              <a:ext uri="{FF2B5EF4-FFF2-40B4-BE49-F238E27FC236}">
                <a16:creationId xmlns:a16="http://schemas.microsoft.com/office/drawing/2014/main" id="{AC8C1F32-97BF-A847-9426-9335B192D722}"/>
              </a:ext>
            </a:extLst>
          </p:cNvPr>
          <p:cNvSpPr/>
          <p:nvPr/>
        </p:nvSpPr>
        <p:spPr bwMode="auto">
          <a:xfrm rot="10800000">
            <a:off x="4086226" y="6680459"/>
            <a:ext cx="4872037" cy="1185863"/>
          </a:xfrm>
          <a:prstGeom prst="uturn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48B72D-8D76-C944-974A-642253EF73B6}"/>
              </a:ext>
            </a:extLst>
          </p:cNvPr>
          <p:cNvSpPr txBox="1"/>
          <p:nvPr/>
        </p:nvSpPr>
        <p:spPr>
          <a:xfrm>
            <a:off x="4850943" y="7449345"/>
            <a:ext cx="3893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Monitor and Control</a:t>
            </a:r>
          </a:p>
        </p:txBody>
      </p:sp>
    </p:spTree>
    <p:extLst>
      <p:ext uri="{BB962C8B-B14F-4D97-AF65-F5344CB8AC3E}">
        <p14:creationId xmlns:p14="http://schemas.microsoft.com/office/powerpoint/2010/main" val="670964469"/>
      </p:ext>
    </p:extLst>
  </p:cSld>
  <p:clrMapOvr>
    <a:masterClrMapping/>
  </p:clrMapOvr>
</p:sld>
</file>

<file path=ppt/theme/theme1.xml><?xml version="1.0" encoding="utf-8"?>
<a:theme xmlns:a="http://schemas.openxmlformats.org/drawingml/2006/main" name="UoB Template">
  <a:themeElements>
    <a:clrScheme name="Custom 2">
      <a:dk1>
        <a:srgbClr val="91C8E1"/>
      </a:dk1>
      <a:lt1>
        <a:srgbClr val="ECECEC"/>
      </a:lt1>
      <a:dk2>
        <a:srgbClr val="000000"/>
      </a:dk2>
      <a:lt2>
        <a:srgbClr val="91C8E1"/>
      </a:lt2>
      <a:accent1>
        <a:srgbClr val="000000"/>
      </a:accent1>
      <a:accent2>
        <a:srgbClr val="ECECEC"/>
      </a:accent2>
      <a:accent3>
        <a:srgbClr val="AAAAAA"/>
      </a:accent3>
      <a:accent4>
        <a:srgbClr val="C9C9C9"/>
      </a:accent4>
      <a:accent5>
        <a:srgbClr val="AAAAAA"/>
      </a:accent5>
      <a:accent6>
        <a:srgbClr val="D6D6D6"/>
      </a:accent6>
      <a:hlink>
        <a:srgbClr val="91C8E1"/>
      </a:hlink>
      <a:folHlink>
        <a:srgbClr val="91C8E1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oB Template" id="{A8035F5A-1E87-46D0-8CFA-9DF0C5550A59}" vid="{8F4BC992-DE6A-4216-AE18-EC63A899352F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 Template</Template>
  <TotalTime>16493</TotalTime>
  <Words>766</Words>
  <Application>Microsoft Office PowerPoint</Application>
  <PresentationFormat>Custom</PresentationFormat>
  <Paragraphs>113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Georgia</vt:lpstr>
      <vt:lpstr>Helvetica Light</vt:lpstr>
      <vt:lpstr>Helvetica Neue</vt:lpstr>
      <vt:lpstr>Times New Roman</vt:lpstr>
      <vt:lpstr>Wingdings</vt:lpstr>
      <vt:lpstr>UoB Template</vt:lpstr>
      <vt:lpstr>Software Engineering and Professional Practice.  Building Usable Software.  Unit 7: Software Project Management  Part 1: Introduction  </vt:lpstr>
      <vt:lpstr>Outlines</vt:lpstr>
      <vt:lpstr>Learning objectives</vt:lpstr>
      <vt:lpstr>PowerPoint Presentation</vt:lpstr>
      <vt:lpstr>Introduction</vt:lpstr>
      <vt:lpstr>Project / Program/ portfolio</vt:lpstr>
      <vt:lpstr>Effective SW project management focuses on 3 P’s:</vt:lpstr>
      <vt:lpstr>Phases of project management </vt:lpstr>
      <vt:lpstr>Project Management Process Groups</vt:lpstr>
      <vt:lpstr>PowerPoint Presentation</vt:lpstr>
      <vt:lpstr>Project Initiation</vt:lpstr>
      <vt:lpstr>Project Initiation Documents</vt:lpstr>
      <vt:lpstr>PowerPoint Presentation</vt:lpstr>
      <vt:lpstr>Project Plan</vt:lpstr>
      <vt:lpstr>Project planning process</vt:lpstr>
      <vt:lpstr>Project planning process</vt:lpstr>
      <vt:lpstr>Work Breakdown Structure (WBS)</vt:lpstr>
      <vt:lpstr>WBS - Example</vt:lpstr>
      <vt:lpstr>Example Software Milestones </vt:lpstr>
      <vt:lpstr>PowerPoint Presentation</vt:lpstr>
      <vt:lpstr>WBS Typical Example</vt:lpstr>
      <vt:lpstr>Software Engineering and Professional Practice.  Building Usable Software.  Unit 6: Software Project Management  Part 2: Project Scheduling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I Software Project Management</dc:title>
  <dc:creator>Anis Zarrad (School of Computer Science)</dc:creator>
  <cp:lastModifiedBy>Anis Zarrad (Computer Science)</cp:lastModifiedBy>
  <cp:revision>147</cp:revision>
  <dcterms:modified xsi:type="dcterms:W3CDTF">2022-11-14T07:07:55Z</dcterms:modified>
</cp:coreProperties>
</file>