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23"/>
  </p:notesMasterIdLst>
  <p:sldIdLst>
    <p:sldId id="571" r:id="rId2"/>
    <p:sldId id="572" r:id="rId3"/>
    <p:sldId id="573" r:id="rId4"/>
    <p:sldId id="551" r:id="rId5"/>
    <p:sldId id="553" r:id="rId6"/>
    <p:sldId id="574" r:id="rId7"/>
    <p:sldId id="569" r:id="rId8"/>
    <p:sldId id="575" r:id="rId9"/>
    <p:sldId id="579" r:id="rId10"/>
    <p:sldId id="549" r:id="rId11"/>
    <p:sldId id="577" r:id="rId12"/>
    <p:sldId id="578" r:id="rId13"/>
    <p:sldId id="580" r:id="rId14"/>
    <p:sldId id="373" r:id="rId15"/>
    <p:sldId id="576" r:id="rId16"/>
    <p:sldId id="582" r:id="rId17"/>
    <p:sldId id="408" r:id="rId18"/>
    <p:sldId id="584" r:id="rId19"/>
    <p:sldId id="585" r:id="rId20"/>
    <p:sldId id="586" r:id="rId21"/>
    <p:sldId id="587" r:id="rId22"/>
  </p:sldIdLst>
  <p:sldSz cx="13004800" cy="97536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21"/>
    <p:restoredTop sz="58519" autoAdjust="0"/>
  </p:normalViewPr>
  <p:slideViewPr>
    <p:cSldViewPr snapToGrid="0">
      <p:cViewPr varScale="1">
        <p:scale>
          <a:sx n="47" d="100"/>
          <a:sy n="47" d="100"/>
        </p:scale>
        <p:origin x="230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7306-61B9-4326-923A-3B98EE44BB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04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4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49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49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3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78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68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40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5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4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09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2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35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540" y="2009281"/>
            <a:ext cx="10241138" cy="2457873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61552" y="4569390"/>
            <a:ext cx="10242126" cy="1639147"/>
          </a:xfrm>
        </p:spPr>
        <p:txBody>
          <a:bodyPr/>
          <a:lstStyle>
            <a:lvl1pPr marL="0" indent="0">
              <a:buNone/>
              <a:defRPr sz="3413" b="0"/>
            </a:lvl1pPr>
            <a:lvl2pPr marL="650230" indent="0">
              <a:buNone/>
              <a:defRPr b="0"/>
            </a:lvl2pPr>
            <a:lvl3pPr marL="1300460" indent="0">
              <a:buNone/>
              <a:defRPr b="0"/>
            </a:lvl3pPr>
            <a:lvl4pPr marL="1950690" indent="0">
              <a:buNone/>
              <a:defRPr b="0"/>
            </a:lvl4pPr>
            <a:lvl5pPr marL="2600919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57717" y="482931"/>
            <a:ext cx="4096455" cy="1126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982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S:\Images\Logos\Dubai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75" y="575523"/>
            <a:ext cx="2918795" cy="94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88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5" y="268288"/>
            <a:ext cx="11980228" cy="16256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5" y="2214104"/>
            <a:ext cx="11980227" cy="604227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2" descr="S:\Images\Logos\Dubai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3017"/>
            <a:ext cx="1945816" cy="6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7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08" y="268288"/>
            <a:ext cx="11877814" cy="16256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07" y="2214104"/>
            <a:ext cx="11877815" cy="6349505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0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79534" y="263526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800" cy="6286500"/>
          </a:xfrm>
          <a:prstGeom prst="rect">
            <a:avLst/>
          </a:prstGeom>
        </p:spPr>
        <p:txBody>
          <a:bodyPr/>
          <a:lstStyle>
            <a:lvl1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3" cy="381001"/>
          </a:xfrm>
          <a:prstGeom prst="rect">
            <a:avLst/>
          </a:prstGeom>
        </p:spPr>
        <p:txBody>
          <a:bodyPr/>
          <a:lstStyle>
            <a:lvl1pPr>
              <a:defRPr sz="180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48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718" y="370699"/>
            <a:ext cx="1228936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718" y="2214104"/>
            <a:ext cx="12289365" cy="634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06982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/>
          <a:ea typeface="MS PGothic" pitchFamily="34" charset="-128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5pPr>
      <a:lvl6pPr marL="650230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6pPr>
      <a:lvl7pPr marL="1300460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7pPr>
      <a:lvl8pPr marL="1950690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8pPr>
      <a:lvl9pPr marL="2600919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itchFamily="2" charset="2"/>
        <a:buChar char="o"/>
        <a:defRPr sz="3982">
          <a:solidFill>
            <a:schemeClr val="bg1"/>
          </a:solidFill>
          <a:latin typeface="+mn-lt"/>
          <a:ea typeface="MS PGothic" pitchFamily="34" charset="-128"/>
          <a:cs typeface="ＭＳ Ｐゴシック" charset="0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Char char="–"/>
        <a:defRPr sz="3982">
          <a:solidFill>
            <a:schemeClr val="bg1"/>
          </a:solidFill>
          <a:latin typeface="+mn-lt"/>
          <a:ea typeface="MS PGothic" pitchFamily="34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itchFamily="2" charset="2"/>
        <a:buChar char="o"/>
        <a:defRPr sz="3982">
          <a:solidFill>
            <a:schemeClr val="bg1"/>
          </a:solidFill>
          <a:latin typeface="+mn-lt"/>
          <a:ea typeface="MS PGothic" pitchFamily="34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3982">
          <a:solidFill>
            <a:schemeClr val="bg1"/>
          </a:solidFill>
          <a:latin typeface="+mn-lt"/>
          <a:ea typeface="MS PGothic" pitchFamily="34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3982">
          <a:solidFill>
            <a:schemeClr val="bg1"/>
          </a:solidFill>
          <a:latin typeface="+mn-lt"/>
          <a:ea typeface="MS PGothic" pitchFamily="34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management-knowledge.com/definitions/s/scop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-management-knowledge.com/definitions/p/projec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40" y="3676505"/>
            <a:ext cx="11286278" cy="1900516"/>
          </a:xfrm>
        </p:spPr>
        <p:txBody>
          <a:bodyPr/>
          <a:lstStyle/>
          <a:p>
            <a:r>
              <a:rPr lang="en-US" sz="3840" dirty="0"/>
              <a:t>Software Engineering and Professional Practice. </a:t>
            </a:r>
            <a:br>
              <a:rPr lang="en-US" sz="3840" dirty="0"/>
            </a:br>
            <a:r>
              <a:rPr lang="en-US" sz="3840" dirty="0"/>
              <a:t>Building Usable Software.</a:t>
            </a:r>
            <a:br>
              <a:rPr lang="en-US" sz="3413" dirty="0"/>
            </a:br>
            <a:br>
              <a:rPr lang="en-US" sz="3413" dirty="0"/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Unit 7: Software Project Management </a:t>
            </a:r>
            <a:br>
              <a:rPr lang="en-GB" sz="298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Part 4: Executing, Monitor and control, and Closing	</a:t>
            </a:r>
            <a:endParaRPr lang="en-US" sz="3413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2540" y="5577021"/>
            <a:ext cx="10242126" cy="1229360"/>
          </a:xfrm>
        </p:spPr>
        <p:txBody>
          <a:bodyPr/>
          <a:lstStyle/>
          <a:p>
            <a:r>
              <a:rPr lang="en-GB" dirty="0"/>
              <a:t>Anis </a:t>
            </a:r>
            <a:r>
              <a:rPr lang="en-GB" dirty="0" err="1"/>
              <a:t>Zarrad</a:t>
            </a:r>
            <a:endParaRPr lang="en-GB" dirty="0"/>
          </a:p>
          <a:p>
            <a:r>
              <a:rPr lang="en-GB" dirty="0" err="1"/>
              <a:t>a.zarrad@bham.ac.uk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monitoring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Controlling affects all other process groups and occurs during all phases of the project life cycle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ensure there is sufficient oversight.</a:t>
            </a:r>
            <a:endParaRPr lang="en-US" altLang="en-US" dirty="0"/>
          </a:p>
          <a:p>
            <a:pPr marL="650229" lvl="1" indent="0">
              <a:buNone/>
            </a:pPr>
            <a:endParaRPr lang="en-GB" dirty="0"/>
          </a:p>
          <a:p>
            <a:pPr marL="650229" lvl="1" indent="0">
              <a:buNone/>
            </a:pPr>
            <a:endParaRPr lang="en-GB" dirty="0"/>
          </a:p>
          <a:p>
            <a:r>
              <a:rPr lang="en-US" dirty="0"/>
              <a:t>Help identify and mitigate any potential issues.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13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baseline?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makes the plan difficult to change</a:t>
            </a:r>
          </a:p>
          <a:p>
            <a:r>
              <a:rPr lang="en-US" altLang="en-US"/>
              <a:t>It is rather like writing the plan (schedule and cost) on the backside of Moses’ tablets</a:t>
            </a:r>
          </a:p>
          <a:p>
            <a:r>
              <a:rPr lang="en-US" altLang="en-US"/>
              <a:t>Its an anchor point for measuring performance against plan</a:t>
            </a:r>
          </a:p>
          <a:p>
            <a:pPr lvl="1"/>
            <a:r>
              <a:rPr lang="en-US" altLang="en-US"/>
              <a:t>Planned cost</a:t>
            </a:r>
          </a:p>
          <a:p>
            <a:pPr lvl="1"/>
            <a:r>
              <a:rPr lang="en-US" altLang="en-US"/>
              <a:t>Planned schedule</a:t>
            </a:r>
          </a:p>
          <a:p>
            <a:pPr lvl="1"/>
            <a:r>
              <a:rPr lang="en-US" altLang="en-US"/>
              <a:t>Planned scope</a:t>
            </a:r>
          </a:p>
        </p:txBody>
      </p:sp>
    </p:spTree>
    <p:extLst>
      <p:ext uri="{BB962C8B-B14F-4D97-AF65-F5344CB8AC3E}">
        <p14:creationId xmlns:p14="http://schemas.microsoft.com/office/powerpoint/2010/main" val="67860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8432-E7A0-7143-94F3-F78E1D53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</a:t>
            </a:r>
          </a:p>
        </p:txBody>
      </p:sp>
      <p:pic>
        <p:nvPicPr>
          <p:cNvPr id="4" name="Picture 6" descr="1301">
            <a:extLst>
              <a:ext uri="{FF2B5EF4-FFF2-40B4-BE49-F238E27FC236}">
                <a16:creationId xmlns:a16="http://schemas.microsoft.com/office/drawing/2014/main" id="{00D6C3A3-3F7B-A244-BCB4-AFB0ED23F6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20" y="2214563"/>
            <a:ext cx="7634735" cy="60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8DB5-A4B3-9B4C-BB1B-1CBDD282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request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00BB-E756-A146-8CBB-5472EC1D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change request is a formal proposal for an alteration to some product or system.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dirty="0"/>
              <a:t>Expand or reduce the </a:t>
            </a:r>
            <a:r>
              <a:rPr lang="en-US" dirty="0">
                <a:hlinkClick r:id="rId3"/>
              </a:rPr>
              <a:t>scope </a:t>
            </a:r>
            <a:r>
              <a:rPr lang="en-US" dirty="0"/>
              <a:t>of the 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Requests to modify policies, procedures, plans, or processes.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Suggest how you can do this.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9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Monitoring and Control</a:t>
            </a:r>
            <a:br>
              <a:rPr lang="en-GB" dirty="0"/>
            </a:br>
            <a:r>
              <a:rPr lang="en-GB" dirty="0"/>
              <a:t>Something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projects delay despite everything you do to avoid it.</a:t>
            </a:r>
          </a:p>
          <a:p>
            <a:endParaRPr lang="en-US" dirty="0"/>
          </a:p>
          <a:p>
            <a:r>
              <a:rPr lang="en-GB" dirty="0"/>
              <a:t>Questions are:</a:t>
            </a:r>
          </a:p>
          <a:p>
            <a:pPr lvl="1"/>
            <a:r>
              <a:rPr lang="en-US" dirty="0"/>
              <a:t>How do I realize that something is off?</a:t>
            </a:r>
          </a:p>
          <a:p>
            <a:pPr lvl="1"/>
            <a:r>
              <a:rPr lang="en-US" dirty="0"/>
              <a:t>What can I do to get the project back on track?</a:t>
            </a:r>
          </a:p>
          <a:p>
            <a:pPr lvl="2"/>
            <a:r>
              <a:rPr lang="en-GB" sz="3200" dirty="0"/>
              <a:t>Time sheets</a:t>
            </a:r>
          </a:p>
          <a:p>
            <a:pPr lvl="2"/>
            <a:r>
              <a:rPr lang="en-GB" sz="3200" dirty="0"/>
              <a:t>Slip charts</a:t>
            </a:r>
          </a:p>
          <a:p>
            <a:pPr lvl="2"/>
            <a:r>
              <a:rPr lang="en-GB" sz="3200" dirty="0"/>
              <a:t>Timeline charts</a:t>
            </a:r>
          </a:p>
          <a:p>
            <a:pPr lvl="2"/>
            <a:r>
              <a:rPr lang="en-GB" sz="3200" dirty="0"/>
              <a:t>Earned value analysis</a:t>
            </a:r>
          </a:p>
        </p:txBody>
      </p:sp>
    </p:spTree>
    <p:extLst>
      <p:ext uri="{BB962C8B-B14F-4D97-AF65-F5344CB8AC3E}">
        <p14:creationId xmlns:p14="http://schemas.microsoft.com/office/powerpoint/2010/main" val="155891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75C3-99D9-3246-A2AE-7F3DC08C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Project Controlling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BA4C-DE4C-6941-9FDB-AD2058FB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Integrated change control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Scope verification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Scope change control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 control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Cost control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Quality control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Performance reporting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Risk monitoring &amp;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9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49E2-8A76-C04E-8516-6CD6C708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Process Groups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3B7D0B-E4AE-AD46-8544-2326A3BBB3C8}"/>
              </a:ext>
            </a:extLst>
          </p:cNvPr>
          <p:cNvSpPr/>
          <p:nvPr/>
        </p:nvSpPr>
        <p:spPr bwMode="auto">
          <a:xfrm>
            <a:off x="250118" y="4686306"/>
            <a:ext cx="1507243" cy="92868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25474-7C1D-7B4A-9653-E8CC7CF941E6}"/>
              </a:ext>
            </a:extLst>
          </p:cNvPr>
          <p:cNvSpPr/>
          <p:nvPr/>
        </p:nvSpPr>
        <p:spPr bwMode="auto">
          <a:xfrm>
            <a:off x="1757361" y="2352675"/>
            <a:ext cx="9115427" cy="57070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FA00EA-48BE-6B40-BC56-C62B8890DA48}"/>
              </a:ext>
            </a:extLst>
          </p:cNvPr>
          <p:cNvSpPr/>
          <p:nvPr/>
        </p:nvSpPr>
        <p:spPr bwMode="auto">
          <a:xfrm>
            <a:off x="10987086" y="3586162"/>
            <a:ext cx="1871664" cy="113346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Project deliverables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338E36-A62F-8D4E-B78B-4913567456B7}"/>
              </a:ext>
            </a:extLst>
          </p:cNvPr>
          <p:cNvSpPr/>
          <p:nvPr/>
        </p:nvSpPr>
        <p:spPr bwMode="auto">
          <a:xfrm>
            <a:off x="10987086" y="6296030"/>
            <a:ext cx="1871664" cy="11334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Project Documents</a:t>
            </a:r>
          </a:p>
        </p:txBody>
      </p: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D6665407-7CD6-9747-9789-280F5563BF8F}"/>
              </a:ext>
            </a:extLst>
          </p:cNvPr>
          <p:cNvSpPr/>
          <p:nvPr/>
        </p:nvSpPr>
        <p:spPr bwMode="auto">
          <a:xfrm>
            <a:off x="1764506" y="4619631"/>
            <a:ext cx="2321720" cy="995363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Initiation</a:t>
            </a: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24E48A45-1B76-E447-85C3-8C3BBB4F0202}"/>
              </a:ext>
            </a:extLst>
          </p:cNvPr>
          <p:cNvSpPr/>
          <p:nvPr/>
        </p:nvSpPr>
        <p:spPr bwMode="auto">
          <a:xfrm>
            <a:off x="4364206" y="3062269"/>
            <a:ext cx="4380706" cy="1785943"/>
          </a:xfrm>
          <a:prstGeom prst="curvedDownArrow">
            <a:avLst>
              <a:gd name="adj1" fmla="val 25000"/>
              <a:gd name="adj2" fmla="val 50000"/>
              <a:gd name="adj3" fmla="val 2180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3CDE2-48DF-CE4D-91BB-2AD86AC1FB39}"/>
              </a:ext>
            </a:extLst>
          </p:cNvPr>
          <p:cNvSpPr txBox="1"/>
          <p:nvPr/>
        </p:nvSpPr>
        <p:spPr>
          <a:xfrm>
            <a:off x="5516562" y="3432020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C44BFDB7-9ECD-DC45-938D-D996CFAD1768}"/>
              </a:ext>
            </a:extLst>
          </p:cNvPr>
          <p:cNvSpPr/>
          <p:nvPr/>
        </p:nvSpPr>
        <p:spPr bwMode="auto">
          <a:xfrm rot="10800000">
            <a:off x="4134640" y="5236371"/>
            <a:ext cx="4480722" cy="1785941"/>
          </a:xfrm>
          <a:prstGeom prst="curvedDown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9F072-6443-094C-968E-53EE47416008}"/>
              </a:ext>
            </a:extLst>
          </p:cNvPr>
          <p:cNvSpPr txBox="1"/>
          <p:nvPr/>
        </p:nvSpPr>
        <p:spPr>
          <a:xfrm>
            <a:off x="5568721" y="6204909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Executing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755D3F58-FF2A-4345-B89B-1E23E58849CE}"/>
              </a:ext>
            </a:extLst>
          </p:cNvPr>
          <p:cNvSpPr/>
          <p:nvPr/>
        </p:nvSpPr>
        <p:spPr bwMode="auto">
          <a:xfrm>
            <a:off x="8575275" y="4407707"/>
            <a:ext cx="2321720" cy="995363"/>
          </a:xfrm>
          <a:prstGeom prst="notch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charset="0"/>
              </a:rPr>
              <a:t>Closing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AC8C1F32-97BF-A847-9426-9335B192D722}"/>
              </a:ext>
            </a:extLst>
          </p:cNvPr>
          <p:cNvSpPr/>
          <p:nvPr/>
        </p:nvSpPr>
        <p:spPr bwMode="auto">
          <a:xfrm rot="10800000">
            <a:off x="4086226" y="6680459"/>
            <a:ext cx="4872037" cy="1185863"/>
          </a:xfrm>
          <a:prstGeom prst="utur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8B72D-8D76-C944-974A-642253EF73B6}"/>
              </a:ext>
            </a:extLst>
          </p:cNvPr>
          <p:cNvSpPr txBox="1"/>
          <p:nvPr/>
        </p:nvSpPr>
        <p:spPr>
          <a:xfrm>
            <a:off x="4850943" y="7449345"/>
            <a:ext cx="389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Monitor and Control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A26A6B-78AF-4B46-8681-E4C1CC26A6A1}"/>
              </a:ext>
            </a:extLst>
          </p:cNvPr>
          <p:cNvSpPr/>
          <p:nvPr/>
        </p:nvSpPr>
        <p:spPr bwMode="auto">
          <a:xfrm>
            <a:off x="8044436" y="4158264"/>
            <a:ext cx="3307321" cy="1582942"/>
          </a:xfrm>
          <a:prstGeom prst="ellipse">
            <a:avLst/>
          </a:prstGeom>
          <a:noFill/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BB126-FE84-7341-A7F5-DDE94D5E21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5B19E1F-3C17-6942-9435-917AA64B0766}" type="slidenum">
              <a:rPr lang="zh-TW" altLang="en-US" smtClean="0"/>
              <a:pPr/>
              <a:t>17</a:t>
            </a:fld>
            <a:endParaRPr lang="en-US" altLang="zh-TW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38BBDAF5-969E-714E-AE4F-DE89C8312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Project Closing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B8BCD34-C941-5349-A723-DBBADCB08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 dirty="0">
                <a:ea typeface="新細明體" panose="02020500000000000000" pitchFamily="18" charset="-120"/>
              </a:rPr>
              <a:t>The closing process involves gaining stakeholder and customer acceptance of the final product and bringing the project, or project phase, to an orderly end.</a:t>
            </a:r>
          </a:p>
          <a:p>
            <a:pPr>
              <a:lnSpc>
                <a:spcPct val="90000"/>
              </a:lnSpc>
            </a:pPr>
            <a:endParaRPr lang="en-US" altLang="zh-TW" sz="3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3600" dirty="0">
                <a:ea typeface="新細明體" panose="02020500000000000000" pitchFamily="18" charset="-120"/>
              </a:rPr>
              <a:t>Even if projects are not completed, they should be closed out to learn from the past.</a:t>
            </a:r>
          </a:p>
          <a:p>
            <a:pPr>
              <a:lnSpc>
                <a:spcPct val="90000"/>
              </a:lnSpc>
            </a:pPr>
            <a:endParaRPr lang="en-US" altLang="zh-TW" sz="3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3600" dirty="0">
                <a:ea typeface="新細明體" panose="02020500000000000000" pitchFamily="18" charset="-120"/>
              </a:rPr>
              <a:t>Project archives and lessons learned are important outputs.  Most projects include a final report and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78021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5556-F85B-874B-8D5A-0302279E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>
                <a:latin typeface="Arial" panose="020B0604020202020204" pitchFamily="34" charset="0"/>
              </a:rPr>
              <a:t>What can be learned from a failed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989-4C96-2542-9FE3-F11260AA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86" y="2624651"/>
            <a:ext cx="11980227" cy="6042271"/>
          </a:xfrm>
        </p:spPr>
        <p:txBody>
          <a:bodyPr/>
          <a:lstStyle/>
          <a:p>
            <a:r>
              <a:rPr lang="en-US" sz="3600" b="1" dirty="0"/>
              <a:t>Strengthen Your Weaknesses</a:t>
            </a:r>
          </a:p>
          <a:p>
            <a:endParaRPr lang="en-US" sz="3600" b="1" dirty="0"/>
          </a:p>
          <a:p>
            <a:r>
              <a:rPr lang="en-US" sz="3600" b="1" dirty="0"/>
              <a:t>Re-Evaluate Your Team</a:t>
            </a:r>
          </a:p>
          <a:p>
            <a:endParaRPr lang="en-US" sz="3600" b="1" dirty="0"/>
          </a:p>
          <a:p>
            <a:r>
              <a:rPr lang="en-US" sz="3600" b="1" dirty="0"/>
              <a:t>Examine Your Strategy and Organization</a:t>
            </a:r>
          </a:p>
          <a:p>
            <a:endParaRPr lang="en-US" sz="3600" b="1" dirty="0"/>
          </a:p>
          <a:p>
            <a:r>
              <a:rPr lang="en-US" sz="3600" b="1" dirty="0"/>
              <a:t>Keep costs in mind</a:t>
            </a:r>
          </a:p>
          <a:p>
            <a:r>
              <a:rPr lang="en-US" sz="3600" dirty="0"/>
              <a:t>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3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8686-9CCD-9D4D-9F68-63C7B2D7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Post-Project Follow-up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6D9D-24A4-9442-8ADE-75C40675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 organizations have realized that it’s important to review the results of projects a year or so after they have been completed</a:t>
            </a:r>
          </a:p>
          <a:p>
            <a:endParaRPr lang="en-US" altLang="en-US" dirty="0"/>
          </a:p>
          <a:p>
            <a:r>
              <a:rPr lang="en-US" altLang="en-US" dirty="0"/>
              <a:t>Many projects project potential savings, so it’s important to review the financial estimates and help learn from the past in preparing new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4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EFC9-0103-F04A-BB25-4B70AD98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C238-6A82-0F49-87F5-66E2EF91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execution</a:t>
            </a:r>
          </a:p>
          <a:p>
            <a:endParaRPr lang="en-US" dirty="0"/>
          </a:p>
          <a:p>
            <a:r>
              <a:rPr lang="en-US" dirty="0"/>
              <a:t>Project monitor and control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Project closing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9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ED58-7538-6E43-8767-05164907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closing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8B38-F76D-9E40-BB2A-4EDDA6D7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 closure</a:t>
            </a:r>
          </a:p>
          <a:p>
            <a:r>
              <a:rPr lang="en-US" altLang="en-US" dirty="0"/>
              <a:t>Post-implementation review /  Lessons learnt</a:t>
            </a:r>
          </a:p>
          <a:p>
            <a:r>
              <a:rPr lang="en-US" altLang="en-US" dirty="0"/>
              <a:t>Document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7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93CB-82BE-054E-88BB-F74B28CF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8B92-D46A-8542-8493-6D5D0DE3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Monitoring and control processes continually track, review, adjust and report on the project's performance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dirty="0"/>
              <a:t>lessons learned is a very </a:t>
            </a:r>
            <a:r>
              <a:rPr lang="en-US" b="1" dirty="0"/>
              <a:t>important</a:t>
            </a:r>
            <a:r>
              <a:rPr lang="en-US" dirty="0"/>
              <a:t> organizational process asset of a company. They are taken into account when initiating another project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056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49E2-8A76-C04E-8516-6CD6C708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Process Groups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3B7D0B-E4AE-AD46-8544-2326A3BBB3C8}"/>
              </a:ext>
            </a:extLst>
          </p:cNvPr>
          <p:cNvSpPr/>
          <p:nvPr/>
        </p:nvSpPr>
        <p:spPr bwMode="auto">
          <a:xfrm>
            <a:off x="250118" y="4686306"/>
            <a:ext cx="1507243" cy="92868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25474-7C1D-7B4A-9653-E8CC7CF941E6}"/>
              </a:ext>
            </a:extLst>
          </p:cNvPr>
          <p:cNvSpPr/>
          <p:nvPr/>
        </p:nvSpPr>
        <p:spPr bwMode="auto">
          <a:xfrm>
            <a:off x="1757361" y="2352675"/>
            <a:ext cx="9115427" cy="57070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FA00EA-48BE-6B40-BC56-C62B8890DA48}"/>
              </a:ext>
            </a:extLst>
          </p:cNvPr>
          <p:cNvSpPr/>
          <p:nvPr/>
        </p:nvSpPr>
        <p:spPr bwMode="auto">
          <a:xfrm>
            <a:off x="10987086" y="3586162"/>
            <a:ext cx="1871664" cy="113346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Project deliverables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338E36-A62F-8D4E-B78B-4913567456B7}"/>
              </a:ext>
            </a:extLst>
          </p:cNvPr>
          <p:cNvSpPr/>
          <p:nvPr/>
        </p:nvSpPr>
        <p:spPr bwMode="auto">
          <a:xfrm>
            <a:off x="10987086" y="6296030"/>
            <a:ext cx="1871664" cy="11334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Project Documents</a:t>
            </a:r>
          </a:p>
        </p:txBody>
      </p: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D6665407-7CD6-9747-9789-280F5563BF8F}"/>
              </a:ext>
            </a:extLst>
          </p:cNvPr>
          <p:cNvSpPr/>
          <p:nvPr/>
        </p:nvSpPr>
        <p:spPr bwMode="auto">
          <a:xfrm>
            <a:off x="1764506" y="4619631"/>
            <a:ext cx="2321720" cy="995363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Initiation</a:t>
            </a: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24E48A45-1B76-E447-85C3-8C3BBB4F0202}"/>
              </a:ext>
            </a:extLst>
          </p:cNvPr>
          <p:cNvSpPr/>
          <p:nvPr/>
        </p:nvSpPr>
        <p:spPr bwMode="auto">
          <a:xfrm>
            <a:off x="4364206" y="3062269"/>
            <a:ext cx="4380706" cy="1785943"/>
          </a:xfrm>
          <a:prstGeom prst="curvedDownArrow">
            <a:avLst>
              <a:gd name="adj1" fmla="val 25000"/>
              <a:gd name="adj2" fmla="val 50000"/>
              <a:gd name="adj3" fmla="val 2180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3CDE2-48DF-CE4D-91BB-2AD86AC1FB39}"/>
              </a:ext>
            </a:extLst>
          </p:cNvPr>
          <p:cNvSpPr txBox="1"/>
          <p:nvPr/>
        </p:nvSpPr>
        <p:spPr>
          <a:xfrm>
            <a:off x="5516562" y="3432020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C44BFDB7-9ECD-DC45-938D-D996CFAD1768}"/>
              </a:ext>
            </a:extLst>
          </p:cNvPr>
          <p:cNvSpPr/>
          <p:nvPr/>
        </p:nvSpPr>
        <p:spPr bwMode="auto">
          <a:xfrm rot="10800000">
            <a:off x="4134640" y="5236371"/>
            <a:ext cx="4480722" cy="1785941"/>
          </a:xfrm>
          <a:prstGeom prst="curvedDown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9F072-6443-094C-968E-53EE47416008}"/>
              </a:ext>
            </a:extLst>
          </p:cNvPr>
          <p:cNvSpPr txBox="1"/>
          <p:nvPr/>
        </p:nvSpPr>
        <p:spPr>
          <a:xfrm>
            <a:off x="5568721" y="6204909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Executing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755D3F58-FF2A-4345-B89B-1E23E58849CE}"/>
              </a:ext>
            </a:extLst>
          </p:cNvPr>
          <p:cNvSpPr/>
          <p:nvPr/>
        </p:nvSpPr>
        <p:spPr bwMode="auto">
          <a:xfrm>
            <a:off x="8575275" y="4407707"/>
            <a:ext cx="2321720" cy="995363"/>
          </a:xfrm>
          <a:prstGeom prst="notch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charset="0"/>
              </a:rPr>
              <a:t>Closing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AC8C1F32-97BF-A847-9426-9335B192D722}"/>
              </a:ext>
            </a:extLst>
          </p:cNvPr>
          <p:cNvSpPr/>
          <p:nvPr/>
        </p:nvSpPr>
        <p:spPr bwMode="auto">
          <a:xfrm rot="10800000">
            <a:off x="4086226" y="6680459"/>
            <a:ext cx="4872037" cy="1185863"/>
          </a:xfrm>
          <a:prstGeom prst="utur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8B72D-8D76-C944-974A-642253EF73B6}"/>
              </a:ext>
            </a:extLst>
          </p:cNvPr>
          <p:cNvSpPr txBox="1"/>
          <p:nvPr/>
        </p:nvSpPr>
        <p:spPr>
          <a:xfrm>
            <a:off x="4850943" y="7449345"/>
            <a:ext cx="389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Monitor and Control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A26A6B-78AF-4B46-8681-E4C1CC26A6A1}"/>
              </a:ext>
            </a:extLst>
          </p:cNvPr>
          <p:cNvSpPr/>
          <p:nvPr/>
        </p:nvSpPr>
        <p:spPr bwMode="auto">
          <a:xfrm>
            <a:off x="3937910" y="4778706"/>
            <a:ext cx="5233295" cy="2372307"/>
          </a:xfrm>
          <a:prstGeom prst="ellipse">
            <a:avLst/>
          </a:prstGeom>
          <a:noFill/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Project Executing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consists of the processes used to complete the work defined in the project management plan. </a:t>
            </a:r>
          </a:p>
          <a:p>
            <a:endParaRPr lang="en-US" dirty="0"/>
          </a:p>
          <a:p>
            <a:r>
              <a:rPr lang="en-US" dirty="0"/>
              <a:t>It's about accomplishing the project's objectives.</a:t>
            </a:r>
          </a:p>
          <a:p>
            <a:endParaRPr lang="en-US" dirty="0"/>
          </a:p>
          <a:p>
            <a:r>
              <a:rPr lang="en-US" dirty="0"/>
              <a:t>The deliverables are produced as outputs from the processes performed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31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C5BC-F391-774A-B583-EE1677789D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5B19E1F-3C17-6942-9435-917AA64B0766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5A63FDAB-B81A-CA49-89AF-206A05008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Project Executing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3B3B7D4-3F14-C848-9D6F-9A3B4111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 usually takes the most time and resources to perform project execution since the products of the project are produced here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Project managers must use their leadership skills to handle the many challenges that occur during project execution</a:t>
            </a:r>
          </a:p>
        </p:txBody>
      </p:sp>
    </p:spTree>
    <p:extLst>
      <p:ext uri="{BB962C8B-B14F-4D97-AF65-F5344CB8AC3E}">
        <p14:creationId xmlns:p14="http://schemas.microsoft.com/office/powerpoint/2010/main" val="214201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6B21-B088-ED41-9141-EF7B0B72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Project Executing </a:t>
            </a:r>
            <a:r>
              <a:rPr lang="en-US" altLang="en-US" dirty="0"/>
              <a:t>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36E5-3B42-5840-BCDA-CAC090A0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Project plan execution</a:t>
            </a:r>
          </a:p>
          <a:p>
            <a:r>
              <a:rPr lang="en-US" altLang="en-US" dirty="0"/>
              <a:t>Quality assurance</a:t>
            </a:r>
          </a:p>
          <a:p>
            <a:r>
              <a:rPr lang="en-US" altLang="en-US" dirty="0"/>
              <a:t>Team development</a:t>
            </a:r>
          </a:p>
          <a:p>
            <a:r>
              <a:rPr lang="en-US" altLang="en-US" dirty="0"/>
              <a:t>Information distribution</a:t>
            </a:r>
          </a:p>
          <a:p>
            <a:r>
              <a:rPr lang="en-US" altLang="en-US" dirty="0"/>
              <a:t>Source selection</a:t>
            </a:r>
          </a:p>
          <a:p>
            <a:r>
              <a:rPr lang="en-US" altLang="en-US" dirty="0"/>
              <a:t>Contract administration</a:t>
            </a:r>
            <a:endParaRPr lang="en-GB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7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Factors leading to poor Execution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Multitasking: doing several things at once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Procrastination: putting things off until the last minute.</a:t>
            </a:r>
          </a:p>
          <a:p>
            <a:pPr eaLnBrk="1" hangingPunct="1"/>
            <a:endParaRPr lang="en-US" altLang="en-US" dirty="0"/>
          </a:p>
          <a:p>
            <a:r>
              <a:rPr lang="en-US" dirty="0"/>
              <a:t>Miscommunication with all team members and stakeholders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903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49E2-8A76-C04E-8516-6CD6C708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Process Groups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3B7D0B-E4AE-AD46-8544-2326A3BBB3C8}"/>
              </a:ext>
            </a:extLst>
          </p:cNvPr>
          <p:cNvSpPr/>
          <p:nvPr/>
        </p:nvSpPr>
        <p:spPr bwMode="auto">
          <a:xfrm>
            <a:off x="250118" y="4686306"/>
            <a:ext cx="1507243" cy="92868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25474-7C1D-7B4A-9653-E8CC7CF941E6}"/>
              </a:ext>
            </a:extLst>
          </p:cNvPr>
          <p:cNvSpPr/>
          <p:nvPr/>
        </p:nvSpPr>
        <p:spPr bwMode="auto">
          <a:xfrm>
            <a:off x="1757361" y="2352675"/>
            <a:ext cx="9115427" cy="57070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FA00EA-48BE-6B40-BC56-C62B8890DA48}"/>
              </a:ext>
            </a:extLst>
          </p:cNvPr>
          <p:cNvSpPr/>
          <p:nvPr/>
        </p:nvSpPr>
        <p:spPr bwMode="auto">
          <a:xfrm>
            <a:off x="10987086" y="3586162"/>
            <a:ext cx="1871664" cy="113346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Project deliverables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338E36-A62F-8D4E-B78B-4913567456B7}"/>
              </a:ext>
            </a:extLst>
          </p:cNvPr>
          <p:cNvSpPr/>
          <p:nvPr/>
        </p:nvSpPr>
        <p:spPr bwMode="auto">
          <a:xfrm>
            <a:off x="10987086" y="6296030"/>
            <a:ext cx="1871664" cy="11334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Project Documents</a:t>
            </a:r>
          </a:p>
        </p:txBody>
      </p: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D6665407-7CD6-9747-9789-280F5563BF8F}"/>
              </a:ext>
            </a:extLst>
          </p:cNvPr>
          <p:cNvSpPr/>
          <p:nvPr/>
        </p:nvSpPr>
        <p:spPr bwMode="auto">
          <a:xfrm>
            <a:off x="1764506" y="4619631"/>
            <a:ext cx="2321720" cy="995363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Initiation</a:t>
            </a: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24E48A45-1B76-E447-85C3-8C3BBB4F0202}"/>
              </a:ext>
            </a:extLst>
          </p:cNvPr>
          <p:cNvSpPr/>
          <p:nvPr/>
        </p:nvSpPr>
        <p:spPr bwMode="auto">
          <a:xfrm>
            <a:off x="4364206" y="3062269"/>
            <a:ext cx="4380706" cy="1785943"/>
          </a:xfrm>
          <a:prstGeom prst="curvedDownArrow">
            <a:avLst>
              <a:gd name="adj1" fmla="val 25000"/>
              <a:gd name="adj2" fmla="val 50000"/>
              <a:gd name="adj3" fmla="val 2180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3CDE2-48DF-CE4D-91BB-2AD86AC1FB39}"/>
              </a:ext>
            </a:extLst>
          </p:cNvPr>
          <p:cNvSpPr txBox="1"/>
          <p:nvPr/>
        </p:nvSpPr>
        <p:spPr>
          <a:xfrm>
            <a:off x="5516562" y="3432020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C44BFDB7-9ECD-DC45-938D-D996CFAD1768}"/>
              </a:ext>
            </a:extLst>
          </p:cNvPr>
          <p:cNvSpPr/>
          <p:nvPr/>
        </p:nvSpPr>
        <p:spPr bwMode="auto">
          <a:xfrm rot="10800000">
            <a:off x="4134640" y="5236371"/>
            <a:ext cx="4480722" cy="1785941"/>
          </a:xfrm>
          <a:prstGeom prst="curvedDown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9F072-6443-094C-968E-53EE47416008}"/>
              </a:ext>
            </a:extLst>
          </p:cNvPr>
          <p:cNvSpPr txBox="1"/>
          <p:nvPr/>
        </p:nvSpPr>
        <p:spPr>
          <a:xfrm>
            <a:off x="5568721" y="6204909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Executing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755D3F58-FF2A-4345-B89B-1E23E58849CE}"/>
              </a:ext>
            </a:extLst>
          </p:cNvPr>
          <p:cNvSpPr/>
          <p:nvPr/>
        </p:nvSpPr>
        <p:spPr bwMode="auto">
          <a:xfrm>
            <a:off x="8575275" y="4407707"/>
            <a:ext cx="2321720" cy="995363"/>
          </a:xfrm>
          <a:prstGeom prst="notch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charset="0"/>
              </a:rPr>
              <a:t>Closing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AC8C1F32-97BF-A847-9426-9335B192D722}"/>
              </a:ext>
            </a:extLst>
          </p:cNvPr>
          <p:cNvSpPr/>
          <p:nvPr/>
        </p:nvSpPr>
        <p:spPr bwMode="auto">
          <a:xfrm rot="10800000">
            <a:off x="4086226" y="6680459"/>
            <a:ext cx="4872037" cy="1185863"/>
          </a:xfrm>
          <a:prstGeom prst="utur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8B72D-8D76-C944-974A-642253EF73B6}"/>
              </a:ext>
            </a:extLst>
          </p:cNvPr>
          <p:cNvSpPr txBox="1"/>
          <p:nvPr/>
        </p:nvSpPr>
        <p:spPr>
          <a:xfrm>
            <a:off x="4850943" y="7449345"/>
            <a:ext cx="389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Monitor and Control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A26A6B-78AF-4B46-8681-E4C1CC26A6A1}"/>
              </a:ext>
            </a:extLst>
          </p:cNvPr>
          <p:cNvSpPr/>
          <p:nvPr/>
        </p:nvSpPr>
        <p:spPr bwMode="auto">
          <a:xfrm>
            <a:off x="3638939" y="6073554"/>
            <a:ext cx="5636565" cy="2372307"/>
          </a:xfrm>
          <a:prstGeom prst="ellipse">
            <a:avLst/>
          </a:prstGeom>
          <a:noFill/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CF9B-06D8-8642-A72A-447FBD66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Monitoring and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C468-C72A-B641-800D-CF9D96C6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Controlling involves measuring progress toward project objectives.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Compare the actual with the baseline plan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Monitoring deviation from the plan, and taking corrective actions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Status and progress reports are important outputs of controlling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63115"/>
      </p:ext>
    </p:extLst>
  </p:cSld>
  <p:clrMapOvr>
    <a:masterClrMapping/>
  </p:clrMapOvr>
</p:sld>
</file>

<file path=ppt/theme/theme1.xml><?xml version="1.0" encoding="utf-8"?>
<a:theme xmlns:a="http://schemas.openxmlformats.org/drawingml/2006/main" name="UoB Template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B Template" id="{A8035F5A-1E87-46D0-8CFA-9DF0C5550A59}" vid="{8F4BC992-DE6A-4216-AE18-EC63A899352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 Template</Template>
  <TotalTime>15712</TotalTime>
  <Words>658</Words>
  <Application>Microsoft Office PowerPoint</Application>
  <PresentationFormat>Custom</PresentationFormat>
  <Paragraphs>144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Georgia</vt:lpstr>
      <vt:lpstr>Helvetica Light</vt:lpstr>
      <vt:lpstr>Helvetica Neue</vt:lpstr>
      <vt:lpstr>Times New Roman</vt:lpstr>
      <vt:lpstr>Wingdings</vt:lpstr>
      <vt:lpstr>UoB Template</vt:lpstr>
      <vt:lpstr>Software Engineering and Professional Practice.  Building Usable Software.  Unit 7: Software Project Management  Part 4: Executing, Monitor and control, and Closing </vt:lpstr>
      <vt:lpstr>Outlines </vt:lpstr>
      <vt:lpstr>Project Management Process Groups</vt:lpstr>
      <vt:lpstr>Project Executing</vt:lpstr>
      <vt:lpstr>Project Executing</vt:lpstr>
      <vt:lpstr>Project Executing Activities</vt:lpstr>
      <vt:lpstr>Factors leading to poor Execution</vt:lpstr>
      <vt:lpstr>Project Management Process Groups</vt:lpstr>
      <vt:lpstr>Project Monitoring and Control</vt:lpstr>
      <vt:lpstr>Project monitoring and control</vt:lpstr>
      <vt:lpstr>What is a baseline?</vt:lpstr>
      <vt:lpstr>Baseline Example</vt:lpstr>
      <vt:lpstr>Change request </vt:lpstr>
      <vt:lpstr>Project Monitoring and Control Something wrong</vt:lpstr>
      <vt:lpstr>Project Controlling Activities</vt:lpstr>
      <vt:lpstr>Project Management Process Groups</vt:lpstr>
      <vt:lpstr>Project Closing</vt:lpstr>
      <vt:lpstr>What can be learned from a failed project?</vt:lpstr>
      <vt:lpstr>Post-Project Follow-up</vt:lpstr>
      <vt:lpstr>Project closing Activities</vt:lpstr>
      <vt:lpstr>Take-home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 Software Project Management</dc:title>
  <dc:creator>Anis Zarrad (School of Computer Science)</dc:creator>
  <cp:lastModifiedBy>Anis Zarrad (Computer Science)</cp:lastModifiedBy>
  <cp:revision>169</cp:revision>
  <dcterms:modified xsi:type="dcterms:W3CDTF">2022-11-14T07:14:29Z</dcterms:modified>
</cp:coreProperties>
</file>