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9"/>
  </p:notesMasterIdLst>
  <p:sldIdLst>
    <p:sldId id="547" r:id="rId2"/>
    <p:sldId id="530" r:id="rId3"/>
    <p:sldId id="532" r:id="rId4"/>
    <p:sldId id="533" r:id="rId5"/>
    <p:sldId id="534" r:id="rId6"/>
    <p:sldId id="570" r:id="rId7"/>
    <p:sldId id="536" r:id="rId8"/>
    <p:sldId id="535" r:id="rId9"/>
    <p:sldId id="537" r:id="rId10"/>
    <p:sldId id="538" r:id="rId11"/>
    <p:sldId id="540" r:id="rId12"/>
    <p:sldId id="541" r:id="rId13"/>
    <p:sldId id="543" r:id="rId14"/>
    <p:sldId id="550" r:id="rId15"/>
    <p:sldId id="545" r:id="rId16"/>
    <p:sldId id="546" r:id="rId17"/>
    <p:sldId id="402" r:id="rId18"/>
  </p:sldIdLst>
  <p:sldSz cx="13004800" cy="97536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1"/>
    <p:restoredTop sz="58519" autoAdjust="0"/>
  </p:normalViewPr>
  <p:slideViewPr>
    <p:cSldViewPr snapToGrid="0">
      <p:cViewPr varScale="1">
        <p:scale>
          <a:sx n="47" d="100"/>
          <a:sy n="47" d="100"/>
        </p:scale>
        <p:origin x="23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7306-61B9-4326-923A-3B98EE44BB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42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1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7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2EBE4-C642-4AF4-A1B3-21DE22BAAC0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3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36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594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254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57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99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2EBE4-C642-4AF4-A1B3-21DE22BAAC0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9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7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2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23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2EBE4-C642-4AF4-A1B3-21DE22BAAC0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8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182001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8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540" y="2009281"/>
            <a:ext cx="10241138" cy="2457873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1552" y="4569390"/>
            <a:ext cx="10242126" cy="1639147"/>
          </a:xfrm>
        </p:spPr>
        <p:txBody>
          <a:bodyPr/>
          <a:lstStyle>
            <a:lvl1pPr marL="0" indent="0">
              <a:buNone/>
              <a:defRPr sz="3413" b="0"/>
            </a:lvl1pPr>
            <a:lvl2pPr marL="650230" indent="0">
              <a:buNone/>
              <a:defRPr b="0"/>
            </a:lvl2pPr>
            <a:lvl3pPr marL="1300460" indent="0">
              <a:buNone/>
              <a:defRPr b="0"/>
            </a:lvl3pPr>
            <a:lvl4pPr marL="1950690" indent="0">
              <a:buNone/>
              <a:defRPr b="0"/>
            </a:lvl4pPr>
            <a:lvl5pPr marL="2600919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57717" y="482931"/>
            <a:ext cx="4096455" cy="1126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982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S:\Images\Logos\Dubai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5" y="575523"/>
            <a:ext cx="2918795" cy="9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5" y="268288"/>
            <a:ext cx="11980228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5" y="2214104"/>
            <a:ext cx="11980227" cy="60422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2" descr="S:\Images\Logos\Dubai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017"/>
            <a:ext cx="1945816" cy="6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08" y="268288"/>
            <a:ext cx="11877814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07" y="2214104"/>
            <a:ext cx="11877815" cy="6349505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0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79534" y="263526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3" cy="381001"/>
          </a:xfrm>
          <a:prstGeom prst="rect">
            <a:avLst/>
          </a:prstGeom>
        </p:spPr>
        <p:txBody>
          <a:bodyPr/>
          <a:lstStyle>
            <a:lvl1pPr>
              <a:defRPr sz="180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48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718" y="370699"/>
            <a:ext cx="1228936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718" y="2214104"/>
            <a:ext cx="12289365" cy="63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6982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/>
          <a:ea typeface="MS PGothic" pitchFamily="34" charset="-128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65023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6pPr>
      <a:lvl7pPr marL="130046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7pPr>
      <a:lvl8pPr marL="195069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8pPr>
      <a:lvl9pPr marL="2600919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3982">
          <a:solidFill>
            <a:schemeClr val="bg1"/>
          </a:solidFill>
          <a:latin typeface="+mn-lt"/>
          <a:ea typeface="MS PGothic" pitchFamily="34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40" y="3676505"/>
            <a:ext cx="11286278" cy="1900516"/>
          </a:xfrm>
        </p:spPr>
        <p:txBody>
          <a:bodyPr/>
          <a:lstStyle/>
          <a:p>
            <a:r>
              <a:rPr lang="en-US" sz="3840" dirty="0"/>
              <a:t>Software Engineering and Professional Practice. </a:t>
            </a:r>
            <a:br>
              <a:rPr lang="en-US" sz="3840" dirty="0"/>
            </a:br>
            <a:r>
              <a:rPr lang="en-US" sz="3840" dirty="0"/>
              <a:t>Building Usable Software.</a:t>
            </a:r>
            <a:br>
              <a:rPr lang="en-US" sz="3413" dirty="0"/>
            </a:br>
            <a:br>
              <a:rPr lang="en-US" sz="3413" dirty="0"/>
            </a:br>
            <a:r>
              <a:rPr lang="en-GB" sz="2987">
                <a:solidFill>
                  <a:schemeClr val="tx2">
                    <a:lumMod val="50000"/>
                  </a:schemeClr>
                </a:solidFill>
              </a:rPr>
              <a:t>Unit 6: </a:t>
            </a: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Software Project Management 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part 3:Project  Risk Management 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3413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2540" y="5577021"/>
            <a:ext cx="10242126" cy="1229360"/>
          </a:xfrm>
        </p:spPr>
        <p:txBody>
          <a:bodyPr/>
          <a:lstStyle/>
          <a:p>
            <a:r>
              <a:rPr lang="en-GB" dirty="0"/>
              <a:t>Anis </a:t>
            </a:r>
            <a:r>
              <a:rPr lang="en-GB" dirty="0" err="1"/>
              <a:t>Zarrad</a:t>
            </a:r>
            <a:endParaRPr lang="en-GB" dirty="0"/>
          </a:p>
          <a:p>
            <a:r>
              <a:rPr lang="en-GB" dirty="0" err="1"/>
              <a:t>a.zarrad@bham.ac.uk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common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71" y="1893888"/>
            <a:ext cx="11182773" cy="73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Analyse / Prioritize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4" y="1842347"/>
            <a:ext cx="11980227" cy="6042271"/>
          </a:xfrm>
        </p:spPr>
        <p:txBody>
          <a:bodyPr/>
          <a:lstStyle/>
          <a:p>
            <a:r>
              <a:rPr lang="en-US" altLang="en-US" dirty="0">
                <a:ea typeface="SimSun" panose="02010600030101010101" pitchFamily="2" charset="-122"/>
              </a:rPr>
              <a:t>Assess probability and impact of identified risks</a:t>
            </a:r>
            <a:endParaRPr lang="en-US" dirty="0"/>
          </a:p>
          <a:p>
            <a:pPr lvl="1"/>
            <a:r>
              <a:rPr lang="en-US" dirty="0"/>
              <a:t>Probability may be insignificant, low, moderate, high or very high.</a:t>
            </a:r>
          </a:p>
          <a:p>
            <a:pPr lvl="1"/>
            <a:r>
              <a:rPr lang="en-US" dirty="0"/>
              <a:t>Consequences may be catastrophic, serious, tolerable or insignificant.</a:t>
            </a:r>
            <a:endParaRPr lang="en-US" altLang="en-US" dirty="0">
              <a:ea typeface="SimSun" panose="02010600030101010101" pitchFamily="2" charset="-122"/>
            </a:endParaRPr>
          </a:p>
          <a:p>
            <a:r>
              <a:rPr lang="en-US" altLang="en-US" dirty="0">
                <a:ea typeface="SimSun" panose="02010600030101010101" pitchFamily="2" charset="-122"/>
              </a:rPr>
              <a:t>Risk quantification tools and techniques include </a:t>
            </a:r>
          </a:p>
          <a:p>
            <a:pPr lvl="1"/>
            <a:r>
              <a:rPr lang="en-US" altLang="en-US" dirty="0">
                <a:ea typeface="SimSun" panose="02010600030101010101" pitchFamily="2" charset="-122"/>
              </a:rPr>
              <a:t>Probability/Impact matrixes</a:t>
            </a:r>
          </a:p>
          <a:p>
            <a:pPr lvl="1"/>
            <a:r>
              <a:rPr lang="en-US" altLang="en-US" dirty="0">
                <a:ea typeface="SimSun" panose="02010600030101010101" pitchFamily="2" charset="-122"/>
              </a:rPr>
              <a:t>Expert judgment</a:t>
            </a:r>
            <a:endParaRPr lang="en-US" dirty="0"/>
          </a:p>
          <a:p>
            <a:r>
              <a:rPr lang="en-US" dirty="0"/>
              <a:t>Prioritize the risks</a:t>
            </a:r>
          </a:p>
          <a:p>
            <a:pPr lvl="1"/>
            <a:r>
              <a:rPr lang="en-US" dirty="0"/>
              <a:t>Hint: Get input from appropriate individuals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85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risk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1720159"/>
            <a:ext cx="11331786" cy="7064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6" y="1727348"/>
            <a:ext cx="11947083" cy="71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20" y="325121"/>
            <a:ext cx="12137813" cy="107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Risk Response Planning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1783644"/>
            <a:ext cx="12354560" cy="6719147"/>
          </a:xfrm>
        </p:spPr>
        <p:txBody>
          <a:bodyPr/>
          <a:lstStyle/>
          <a:p>
            <a:pPr marL="623137" indent="-453807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/>
              <a:t>After identifying and quantifying risks, you must decide how to respond to them</a:t>
            </a:r>
          </a:p>
          <a:p>
            <a:pPr marL="623137" indent="-453807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dirty="0"/>
          </a:p>
          <a:p>
            <a:r>
              <a:rPr lang="en-GB" dirty="0"/>
              <a:t>Strategies:</a:t>
            </a:r>
          </a:p>
          <a:p>
            <a:endParaRPr lang="en-GB" dirty="0"/>
          </a:p>
          <a:p>
            <a:pPr lvl="1"/>
            <a:r>
              <a:rPr lang="en-US" b="1" dirty="0"/>
              <a:t>Avoidance</a:t>
            </a:r>
            <a:r>
              <a:rPr lang="en-US" dirty="0"/>
              <a:t> —-&gt; the probability is reduced</a:t>
            </a:r>
          </a:p>
          <a:p>
            <a:pPr lvl="1"/>
            <a:r>
              <a:rPr lang="en-US" b="1" dirty="0"/>
              <a:t>Minimization</a:t>
            </a:r>
            <a:r>
              <a:rPr lang="en-US" dirty="0"/>
              <a:t> —-&gt; the impact is reduced</a:t>
            </a:r>
          </a:p>
          <a:p>
            <a:pPr lvl="1"/>
            <a:r>
              <a:rPr lang="en-US" b="1" dirty="0"/>
              <a:t>Contingency plan </a:t>
            </a:r>
            <a:r>
              <a:rPr lang="en-US" dirty="0"/>
              <a:t>—-&gt; preparing to deal with the risk</a:t>
            </a:r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38BC4D-6AB5-456B-BD15-36AA786F8D93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3B55-9577-6840-BD47-B884328C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risk management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E36D-12BB-4C43-9F24-EB6AA726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28EB11F7-9F8C-8045-988B-8B2DBC9F2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386" y="1825513"/>
          <a:ext cx="8089710" cy="410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4" imgW="16929100" imgH="8013700" progId="Word.Document.8">
                  <p:embed/>
                </p:oleObj>
              </mc:Choice>
              <mc:Fallback>
                <p:oleObj name="Document" r:id="rId4" imgW="16929100" imgH="8013700" progId="Word.Document.8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28EB11F7-9F8C-8045-988B-8B2DBC9F2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86" y="1825513"/>
                        <a:ext cx="8089710" cy="410745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85601095-48F7-504F-9D2D-9720B0423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92812"/>
              </p:ext>
            </p:extLst>
          </p:nvPr>
        </p:nvGraphicFramePr>
        <p:xfrm>
          <a:off x="4141693" y="4417436"/>
          <a:ext cx="8489785" cy="442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6" imgW="16929100" imgH="8229600" progId="Word.Document.8">
                  <p:embed/>
                </p:oleObj>
              </mc:Choice>
              <mc:Fallback>
                <p:oleObj name="Document" r:id="rId6" imgW="16929100" imgH="8229600" progId="Word.Document.8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85601095-48F7-504F-9D2D-9720B0423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693" y="4417436"/>
                        <a:ext cx="8489785" cy="442176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1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5268" y="397780"/>
            <a:ext cx="12137813" cy="1300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Categories of Risk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1137"/>
            <a:ext cx="12679680" cy="6380480"/>
          </a:xfrm>
        </p:spPr>
        <p:txBody>
          <a:bodyPr/>
          <a:lstStyle/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3413" b="1" dirty="0"/>
              <a:t>Market risk</a:t>
            </a:r>
            <a:r>
              <a:rPr lang="en-US" altLang="en-US" sz="3413" dirty="0"/>
              <a:t>: Will the new product be useful to the organization or marketable to others?  Will users accept and use the product or service?</a:t>
            </a:r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3413" b="1" dirty="0"/>
              <a:t>Financial risk</a:t>
            </a:r>
            <a:r>
              <a:rPr lang="en-US" altLang="en-US" sz="3413" dirty="0"/>
              <a:t>: Can the organization afford to undertake the project? </a:t>
            </a:r>
          </a:p>
          <a:p>
            <a:pPr marL="1192088" lvl="1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sz="2844" dirty="0"/>
              <a:t>Failure to safeguard assets</a:t>
            </a:r>
          </a:p>
          <a:p>
            <a:pPr marL="1192088" lvl="1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sz="2844" dirty="0"/>
              <a:t>Poor budgeting</a:t>
            </a:r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3413" b="1" dirty="0"/>
              <a:t>Operational risk</a:t>
            </a:r>
            <a:r>
              <a:rPr lang="en-US" altLang="en-US" sz="3413" dirty="0"/>
              <a:t>: </a:t>
            </a:r>
            <a:r>
              <a:rPr lang="en-US" sz="3413" dirty="0"/>
              <a:t>result from failed or inappropriate policies, procedures, systems or activities</a:t>
            </a:r>
          </a:p>
          <a:p>
            <a:pPr marL="1192088" lvl="1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844" dirty="0"/>
              <a:t>Failure of an IT system</a:t>
            </a:r>
          </a:p>
          <a:p>
            <a:pPr marL="1192088" lvl="1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2844" dirty="0"/>
              <a:t>Poor quality of services delivered</a:t>
            </a:r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sz="3413" b="1" dirty="0"/>
              <a:t>Technology risk</a:t>
            </a:r>
            <a:r>
              <a:rPr lang="en-US" altLang="en-US" sz="3413" dirty="0"/>
              <a:t>: Is the project technically feasible? Could the technology be obsolete before a useful product can be produced?</a:t>
            </a:r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5B70C8-5116-416F-8F8E-1C221A1E37DB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4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Risk Management May Fail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120" dirty="0"/>
              <a:t>Limitations of scope</a:t>
            </a:r>
          </a:p>
          <a:p>
            <a:r>
              <a:rPr lang="en-US" sz="5120" dirty="0"/>
              <a:t>Lack of top management support</a:t>
            </a:r>
          </a:p>
          <a:p>
            <a:r>
              <a:rPr lang="en-US" sz="5120" dirty="0"/>
              <a:t>Did not engage all stakeholders</a:t>
            </a:r>
          </a:p>
          <a:p>
            <a:r>
              <a:rPr lang="en-US" sz="5120" dirty="0"/>
              <a:t>Failure to share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1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93CB-82BE-054E-88BB-F74B28C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B92-D46A-8542-8493-6D5D0DE3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Risk management is a core part of all project management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Projects are novel and uncertain</a:t>
            </a:r>
          </a:p>
          <a:p>
            <a:pPr marL="650229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264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492587"/>
            <a:ext cx="12029440" cy="6502400"/>
          </a:xfrm>
        </p:spPr>
        <p:txBody>
          <a:bodyPr/>
          <a:lstStyle/>
          <a:p>
            <a:pPr eaLnBrk="1" hangingPunct="1"/>
            <a:r>
              <a:rPr lang="en-US" altLang="en-US" sz="5689" dirty="0">
                <a:solidFill>
                  <a:srgbClr val="000000"/>
                </a:solidFill>
                <a:cs typeface="Times New Roman" panose="02020603050405020304" pitchFamily="18" charset="0"/>
              </a:rPr>
              <a:t>Project Risk Management</a:t>
            </a:r>
          </a:p>
          <a:p>
            <a:pPr eaLnBrk="1" hangingPunct="1"/>
            <a:endParaRPr lang="en-US" altLang="en-US" sz="5689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5689" dirty="0">
                <a:solidFill>
                  <a:srgbClr val="000000"/>
                </a:solidFill>
                <a:cs typeface="Times New Roman" panose="02020603050405020304" pitchFamily="18" charset="0"/>
              </a:rPr>
              <a:t>Risk Management Process  </a:t>
            </a:r>
          </a:p>
          <a:p>
            <a:pPr marL="0" indent="0">
              <a:buNone/>
            </a:pPr>
            <a:endParaRPr lang="en-US" altLang="en-US" sz="3413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413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413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ea typeface="SimSun" panose="02010600030101010101" pitchFamily="2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4CCA3C-9EDC-489C-B120-4DBA01AAA369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Risk?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64445" y="2214104"/>
            <a:ext cx="11980227" cy="66340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SimSun" panose="02010600030101010101" pitchFamily="2" charset="-122"/>
              </a:rPr>
              <a:t>A risk is an uncertain event which may occur in the future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SimSun" panose="02010600030101010101" pitchFamily="2" charset="-122"/>
              </a:rPr>
              <a:t>A risk may prevent or delay the achievement of an organization’s or units objectives or goals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SimSun" panose="02010600030101010101" pitchFamily="2" charset="-122"/>
              </a:rPr>
              <a:t>A risk is not certain – Its likelihood can only be estimated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SimSun" panose="02010600030101010101" pitchFamily="2" charset="-122"/>
            </a:endParaRP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77461F-A72E-462B-90BC-9AF1512310C6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Common Risks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888" y="1933297"/>
            <a:ext cx="11514256" cy="69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Risk Management?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process to:</a:t>
            </a:r>
          </a:p>
          <a:p>
            <a:pPr lvl="1"/>
            <a:r>
              <a:rPr lang="en-US" dirty="0"/>
              <a:t>Identify all relevant risks</a:t>
            </a:r>
          </a:p>
          <a:p>
            <a:pPr lvl="1"/>
            <a:r>
              <a:rPr lang="en-US" dirty="0"/>
              <a:t>Assess / rank those risks</a:t>
            </a:r>
          </a:p>
          <a:p>
            <a:pPr lvl="1"/>
            <a:r>
              <a:rPr lang="en-US" dirty="0"/>
              <a:t>Address the risks in order of priority</a:t>
            </a:r>
          </a:p>
          <a:p>
            <a:pPr lvl="1"/>
            <a:r>
              <a:rPr lang="en-US" dirty="0"/>
              <a:t>Monitor risks &amp; report on their management</a:t>
            </a:r>
          </a:p>
          <a:p>
            <a:pPr lvl="1"/>
            <a:endParaRPr lang="en-US" dirty="0"/>
          </a:p>
          <a:p>
            <a:r>
              <a:rPr lang="en-US" altLang="en-US" dirty="0">
                <a:ea typeface="SimSun" panose="02010600030101010101" pitchFamily="2" charset="-122"/>
              </a:rPr>
              <a:t>Risk management is like a form of insurance; it is an investment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94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Importance of Project Risk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275840"/>
            <a:ext cx="12029440" cy="6502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It can help to improve project success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select good projects,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determining project scope,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developing realistic estimates</a:t>
            </a:r>
          </a:p>
          <a:p>
            <a:pPr lvl="1"/>
            <a:endParaRPr lang="en-US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Promote good management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More then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55 % of runaway projects without a risk management plan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E1AA8A-6EE1-43E1-AB53-F9609FB3B0CD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4" y="2702560"/>
            <a:ext cx="12706773" cy="55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Risk Management Plan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6747" y="2524196"/>
            <a:ext cx="12571307" cy="4953564"/>
          </a:xfrm>
        </p:spPr>
        <p:txBody>
          <a:bodyPr/>
          <a:lstStyle/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/>
              <a:t>The main output of risk management planning is a risk management plan</a:t>
            </a:r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dirty="0"/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/>
              <a:t>The project team should review project documents and understand the organization’s and the sponsor’s approach to risk</a:t>
            </a:r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dirty="0"/>
          </a:p>
          <a:p>
            <a:pPr marL="623137" indent="-453807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/>
              <a:t>The level of detail will vary with the needs of the project and its complexity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54080" y="8882098"/>
            <a:ext cx="1950720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84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3129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625575" indent="-325115">
              <a:spcBef>
                <a:spcPct val="20000"/>
              </a:spcBef>
              <a:buClr>
                <a:srgbClr val="7F8FA9"/>
              </a:buClr>
              <a:buSzPct val="75000"/>
              <a:buFont typeface="Wingdings 2" panose="05020102010507070707" pitchFamily="18" charset="2"/>
              <a:buChar char=""/>
              <a:defRPr sz="2844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2275804" indent="-325115">
              <a:spcBef>
                <a:spcPct val="20000"/>
              </a:spcBef>
              <a:buClr>
                <a:srgbClr val="4A66AC"/>
              </a:buClr>
              <a:buSzPct val="70000"/>
              <a:buFont typeface="Wingdings" panose="05000000000000000000" pitchFamily="2" charset="2"/>
              <a:buChar char=""/>
              <a:defRPr sz="2844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926034" indent="-325115">
              <a:spcBef>
                <a:spcPct val="20000"/>
              </a:spcBef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2AE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52E2A3-3E12-48A3-8C0C-807646368694}" type="slidenum">
              <a:rPr lang="en-US" altLang="en-US" sz="1991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Identification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 identification </a:t>
            </a:r>
            <a:r>
              <a:rPr lang="en-US" dirty="0"/>
              <a:t>the process of searching the environment, detecting risks, </a:t>
            </a:r>
            <a:r>
              <a:rPr lang="en-US" dirty="0" err="1"/>
              <a:t>recognising</a:t>
            </a:r>
            <a:r>
              <a:rPr lang="en-US" dirty="0"/>
              <a:t> their attributes, and estimating their consequences</a:t>
            </a:r>
          </a:p>
          <a:p>
            <a:pPr lvl="1"/>
            <a:r>
              <a:rPr lang="en-US" sz="3413" dirty="0"/>
              <a:t>Associated with your organization’s or units objectives?</a:t>
            </a:r>
          </a:p>
          <a:p>
            <a:pPr lvl="1"/>
            <a:r>
              <a:rPr lang="en-US" sz="3413" dirty="0"/>
              <a:t>Separate out the risk into its cause &amp; possible effect</a:t>
            </a:r>
          </a:p>
          <a:p>
            <a:pPr lvl="1"/>
            <a:r>
              <a:rPr lang="en-US" sz="3413" dirty="0"/>
              <a:t>Be concise &amp; clear</a:t>
            </a:r>
          </a:p>
          <a:p>
            <a:pPr lvl="1"/>
            <a:endParaRPr lang="en-US" sz="3413" dirty="0"/>
          </a:p>
          <a:p>
            <a:r>
              <a:rPr lang="en-GB" b="1" dirty="0"/>
              <a:t>Common risks: estimation, organisational, people, requirements, technology, tools</a:t>
            </a:r>
            <a:endParaRPr lang="en-US" sz="3413" b="1" dirty="0"/>
          </a:p>
        </p:txBody>
      </p:sp>
    </p:spTree>
    <p:extLst>
      <p:ext uri="{BB962C8B-B14F-4D97-AF65-F5344CB8AC3E}">
        <p14:creationId xmlns:p14="http://schemas.microsoft.com/office/powerpoint/2010/main" val="854533090"/>
      </p:ext>
    </p:extLst>
  </p:cSld>
  <p:clrMapOvr>
    <a:masterClrMapping/>
  </p:clrMapOvr>
</p:sld>
</file>

<file path=ppt/theme/theme1.xml><?xml version="1.0" encoding="utf-8"?>
<a:theme xmlns:a="http://schemas.openxmlformats.org/drawingml/2006/main" name="UoB Template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B Template" id="{A8035F5A-1E87-46D0-8CFA-9DF0C5550A59}" vid="{8F4BC992-DE6A-4216-AE18-EC63A89935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</Template>
  <TotalTime>15694</TotalTime>
  <Words>549</Words>
  <Application>Microsoft Office PowerPoint</Application>
  <PresentationFormat>Custom</PresentationFormat>
  <Paragraphs>100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Georgia</vt:lpstr>
      <vt:lpstr>Helvetica Light</vt:lpstr>
      <vt:lpstr>Helvetica Neue</vt:lpstr>
      <vt:lpstr>Times New Roman</vt:lpstr>
      <vt:lpstr>Wingdings</vt:lpstr>
      <vt:lpstr>Wingdings 2</vt:lpstr>
      <vt:lpstr>UoB Template</vt:lpstr>
      <vt:lpstr>Document</vt:lpstr>
      <vt:lpstr>Software Engineering and Professional Practice.  Building Usable Software.  Unit 6: Software Project Management  part 3:Project  Risk Management   </vt:lpstr>
      <vt:lpstr>Outlines</vt:lpstr>
      <vt:lpstr>What is Risk?</vt:lpstr>
      <vt:lpstr>Examples of Common Risks</vt:lpstr>
      <vt:lpstr>What is Risk Management?</vt:lpstr>
      <vt:lpstr>The Importance of Project Risk Management</vt:lpstr>
      <vt:lpstr>Risk Management Process</vt:lpstr>
      <vt:lpstr>Risk Management Plan</vt:lpstr>
      <vt:lpstr>Risk Identification</vt:lpstr>
      <vt:lpstr>Examples of common risks</vt:lpstr>
      <vt:lpstr>Risk Analyse / Prioritize </vt:lpstr>
      <vt:lpstr>Example of risk analysis</vt:lpstr>
      <vt:lpstr>Risk Response Planning</vt:lpstr>
      <vt:lpstr>Example of risk management Strategies </vt:lpstr>
      <vt:lpstr>Categories of Risk</vt:lpstr>
      <vt:lpstr>Why Risk Management May Fail 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 Software Project Management</dc:title>
  <dc:creator>Anis Zarrad (School of Computer Science)</dc:creator>
  <cp:lastModifiedBy>Anis Zarrad (Computer Science)</cp:lastModifiedBy>
  <cp:revision>167</cp:revision>
  <dcterms:modified xsi:type="dcterms:W3CDTF">2022-11-14T07:13:09Z</dcterms:modified>
</cp:coreProperties>
</file>