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0"/>
  </p:notesMasterIdLst>
  <p:handoutMasterIdLst>
    <p:handoutMasterId r:id="rId21"/>
  </p:handoutMasterIdLst>
  <p:sldIdLst>
    <p:sldId id="259" r:id="rId2"/>
    <p:sldId id="258" r:id="rId3"/>
    <p:sldId id="261" r:id="rId4"/>
    <p:sldId id="271" r:id="rId5"/>
    <p:sldId id="260" r:id="rId6"/>
    <p:sldId id="268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53742231-981F-480A-940F-203EC2F7423F}">
      <dgm:prSet custT="1"/>
      <dgm:spPr/>
      <dgm:t>
        <a:bodyPr rtlCol="0"/>
        <a:lstStyle/>
        <a:p>
          <a:pPr rtl="0">
            <a:defRPr cap="all"/>
          </a:pPr>
          <a:r>
            <a:rPr lang="en-US" sz="1800" b="1" i="1" dirty="0"/>
            <a:t>Irony and humor: </a:t>
          </a:r>
          <a:r>
            <a:rPr lang="en-US" sz="1600" b="0" i="0" dirty="0"/>
            <a:t>complex and context-dependent expressions, making them difficult to analyze</a:t>
          </a:r>
          <a:endParaRPr lang="zh-cn" sz="1600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</a:p>
      </dgm:t>
    </dgm:pt>
    <dgm:pt modelId="{9EF41CC5-EF3B-4A6D-8229-3F1333EADFB3}">
      <dgm:prSet custT="1"/>
      <dgm:spPr/>
      <dgm:t>
        <a:bodyPr rtlCol="0"/>
        <a:lstStyle/>
        <a:p>
          <a:pPr rtl="0">
            <a:defRPr cap="all"/>
          </a:pPr>
          <a:r>
            <a:rPr lang="en-US" sz="1600" b="0" i="0" dirty="0"/>
            <a:t>Overview of machine learning techniques for sentiment analysis, ranging from traditional algorithms to deep learning approaches</a:t>
          </a:r>
          <a:endParaRPr lang="zh-cn" sz="1400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gm:t>
    </dgm:pt>
    <dgm:pt modelId="{31D8B7B4-7C05-4FA9-AC08-E98C1F02F205}">
      <dgm:prSet custT="1"/>
      <dgm:spPr/>
      <dgm:t>
        <a:bodyPr rtlCol="0"/>
        <a:lstStyle/>
        <a:p>
          <a:pPr rtl="0">
            <a:defRPr cap="all"/>
          </a:pPr>
          <a:r>
            <a:rPr lang="en-US" altLang="zh-CN" sz="1800" b="1" i="1" dirty="0">
              <a:latin typeface="新宋体" panose="02010609030101010101" pitchFamily="49" charset="-122"/>
              <a:ea typeface="新宋体" panose="02010609030101010101" pitchFamily="49" charset="-122"/>
            </a:rPr>
            <a:t>Actual case analysis:</a:t>
          </a:r>
          <a:br>
            <a: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rPr>
          </a:br>
          <a:r>
            <a:rPr lang="en-US" sz="1400" b="0" dirty="0"/>
            <a:t>HEMOS: A Novel Deep Learning-Based Fine-Grained Humor Detection Method for Sentiment Analysis of Social Media</a:t>
          </a:r>
          <a:endParaRPr lang="zh-cn" sz="1400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6FF7A6FE-D46E-4355-A84B-820F37FEF856}" type="parTrans" cxnId="{52AD4136-9420-4BA3-B0E8-C23738672FCE}">
      <dgm:prSet/>
      <dgm:spPr/>
      <dgm:t>
        <a:bodyPr/>
        <a:lstStyle/>
        <a:p>
          <a:endParaRPr lang="zh-CN" altLang="en-US"/>
        </a:p>
      </dgm:t>
    </dgm:pt>
    <dgm:pt modelId="{4B2ABECE-F203-4D88-BD18-846539A31147}" type="sibTrans" cxnId="{52AD4136-9420-4BA3-B0E8-C23738672FCE}">
      <dgm:prSet phldrT="03" phldr="0"/>
      <dgm:spPr/>
      <dgm:t>
        <a:bodyPr/>
        <a:lstStyle/>
        <a:p>
          <a:r>
            <a:rPr lang="zh-CN" alt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3"/>
      <dgm:spPr/>
    </dgm:pt>
    <dgm:pt modelId="{975C752B-C37A-4BA6-A3AE-2202A141404A}" type="pres">
      <dgm:prSet presAssocID="{EF449C32-A7AE-4099-9E9B-9E2F736A89C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3"/>
      <dgm:spPr/>
    </dgm:pt>
    <dgm:pt modelId="{E20811D6-E5D4-4C9E-AABF-9E0E1902CA2C}" type="pres">
      <dgm:prSet presAssocID="{98E6DD7C-B953-4119-9F64-9914E467ECB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3">
        <dgm:presLayoutVars>
          <dgm:bulletEnabled val="1"/>
        </dgm:presLayoutVars>
      </dgm:prSet>
      <dgm:spPr/>
    </dgm:pt>
    <dgm:pt modelId="{7C2373FB-1D29-4B20-9680-72CB8C53BEC1}" type="pres">
      <dgm:prSet presAssocID="{98E6DD7C-B953-4119-9F64-9914E467ECBF}" presName="sibTrans" presStyleCnt="0"/>
      <dgm:spPr/>
    </dgm:pt>
    <dgm:pt modelId="{C3B95FE6-6C83-4C49-A3E5-D3EE65EDE694}" type="pres">
      <dgm:prSet presAssocID="{31D8B7B4-7C05-4FA9-AC08-E98C1F02F205}" presName="compositeNode" presStyleCnt="0">
        <dgm:presLayoutVars>
          <dgm:bulletEnabled val="1"/>
        </dgm:presLayoutVars>
      </dgm:prSet>
      <dgm:spPr/>
    </dgm:pt>
    <dgm:pt modelId="{E2B3E4D7-AC39-41B1-8347-F58C7ADAB268}" type="pres">
      <dgm:prSet presAssocID="{31D8B7B4-7C05-4FA9-AC08-E98C1F02F205}" presName="bgRect" presStyleLbl="alignNode1" presStyleIdx="2" presStyleCnt="3"/>
      <dgm:spPr/>
    </dgm:pt>
    <dgm:pt modelId="{C9F69811-EB4E-474A-A379-A47272B47AAE}" type="pres">
      <dgm:prSet presAssocID="{4B2ABECE-F203-4D88-BD18-846539A3114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CE976AE-F352-438C-B08B-C78DE3018C6E}" type="pres">
      <dgm:prSet presAssocID="{31D8B7B4-7C05-4FA9-AC08-E98C1F02F20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B1E132F-AB31-4D36-8C60-D8E9B519AC5C}" type="presOf" srcId="{4B2ABECE-F203-4D88-BD18-846539A31147}" destId="{C9F69811-EB4E-474A-A379-A47272B47AAE}" srcOrd="0" destOrd="0" presId="urn:microsoft.com/office/officeart/2016/7/layout/LinearBlockProcessNumbered"/>
    <dgm:cxn modelId="{52AD4136-9420-4BA3-B0E8-C23738672FCE}" srcId="{8AA20905-3954-474B-A606-562BCA026DC1}" destId="{31D8B7B4-7C05-4FA9-AC08-E98C1F02F205}" srcOrd="2" destOrd="0" parTransId="{6FF7A6FE-D46E-4355-A84B-820F37FEF856}" sibTransId="{4B2ABECE-F203-4D88-BD18-846539A31147}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24BC9EDC-854D-481E-992B-8FD39F5A289B}" type="presOf" srcId="{31D8B7B4-7C05-4FA9-AC08-E98C1F02F205}" destId="{E2B3E4D7-AC39-41B1-8347-F58C7ADAB268}" srcOrd="0" destOrd="0" presId="urn:microsoft.com/office/officeart/2016/7/layout/LinearBlockProcessNumbered"/>
    <dgm:cxn modelId="{473BA4ED-33C5-4A15-AD43-ED2214D68185}" type="presOf" srcId="{31D8B7B4-7C05-4FA9-AC08-E98C1F02F205}" destId="{3CE976AE-F352-438C-B08B-C78DE3018C6E}" srcOrd="1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3D988B76-1E87-4CEE-B9A5-47F734672F9D}" type="presParOf" srcId="{579698BD-D232-4926-8D7B-29A69B90858B}" destId="{7C2373FB-1D29-4B20-9680-72CB8C53BEC1}" srcOrd="3" destOrd="0" presId="urn:microsoft.com/office/officeart/2016/7/layout/LinearBlockProcessNumbered"/>
    <dgm:cxn modelId="{E518F328-7E6F-49D8-A336-67F6EDF8F100}" type="presParOf" srcId="{579698BD-D232-4926-8D7B-29A69B90858B}" destId="{C3B95FE6-6C83-4C49-A3E5-D3EE65EDE694}" srcOrd="4" destOrd="0" presId="urn:microsoft.com/office/officeart/2016/7/layout/LinearBlockProcessNumbered"/>
    <dgm:cxn modelId="{6E979100-5910-4A01-9C17-FFFDDD53C0C1}" type="presParOf" srcId="{C3B95FE6-6C83-4C49-A3E5-D3EE65EDE694}" destId="{E2B3E4D7-AC39-41B1-8347-F58C7ADAB268}" srcOrd="0" destOrd="0" presId="urn:microsoft.com/office/officeart/2016/7/layout/LinearBlockProcessNumbered"/>
    <dgm:cxn modelId="{A366AFC7-5B98-4CD0-92B1-4AB2829F0083}" type="presParOf" srcId="{C3B95FE6-6C83-4C49-A3E5-D3EE65EDE694}" destId="{C9F69811-EB4E-474A-A379-A47272B47AAE}" srcOrd="1" destOrd="0" presId="urn:microsoft.com/office/officeart/2016/7/layout/LinearBlockProcessNumbered"/>
    <dgm:cxn modelId="{C133CFEE-D6FE-4C09-94C3-8790AD3A5350}" type="presParOf" srcId="{C3B95FE6-6C83-4C49-A3E5-D3EE65EDE694}" destId="{3CE976AE-F352-438C-B08B-C78DE3018C6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1" kern="1200" dirty="0"/>
            <a:t>Irony and humor: </a:t>
          </a:r>
          <a:r>
            <a:rPr lang="en-US" sz="1600" b="0" i="0" kern="1200" dirty="0"/>
            <a:t>complex and context-dependent expressions, making them difficult to analyze</a:t>
          </a:r>
          <a:endParaRPr lang="zh-cn" sz="1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08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</a:p>
      </dsp:txBody>
      <dsp:txXfrm>
        <a:off x="808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Overview of machine learning techniques for sentiment analysis, ranging from traditional algorithms to deep learning approaches</a:t>
          </a:r>
          <a:endParaRPr lang="zh-cn" sz="1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353885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sp:txBody>
      <dsp:txXfrm>
        <a:off x="3538853" y="0"/>
        <a:ext cx="3275967" cy="1485900"/>
      </dsp:txXfrm>
    </dsp:sp>
    <dsp:sp modelId="{E2B3E4D7-AC39-41B1-8347-F58C7ADAB268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800" b="1" i="1" kern="1200" dirty="0">
              <a:latin typeface="新宋体" panose="02010609030101010101" pitchFamily="49" charset="-122"/>
              <a:ea typeface="新宋体" panose="02010609030101010101" pitchFamily="49" charset="-122"/>
            </a:rPr>
            <a:t>Actual case analysis:</a:t>
          </a:r>
          <a:br>
            <a:rPr lang="en-US" altLang="zh-CN" sz="1400" kern="1200" dirty="0">
              <a:latin typeface="新宋体" panose="02010609030101010101" pitchFamily="49" charset="-122"/>
              <a:ea typeface="新宋体" panose="02010609030101010101" pitchFamily="49" charset="-122"/>
            </a:rPr>
          </a:br>
          <a:r>
            <a:rPr lang="en-US" sz="1400" b="0" kern="1200" dirty="0"/>
            <a:t>HEMOS: A Novel Deep Learning-Based Fine-Grained Humor Detection Method for Sentiment Analysis of Social Media</a:t>
          </a:r>
          <a:endParaRPr lang="zh-cn" sz="1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7076898" y="1485900"/>
        <a:ext cx="3275967" cy="2228850"/>
      </dsp:txXfrm>
    </dsp:sp>
    <dsp:sp modelId="{C9F69811-EB4E-474A-A379-A47272B47AAE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2023/4/22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2023/4/22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2023/4/22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b="0" i="0" dirty="0">
                <a:solidFill>
                  <a:srgbClr val="D1D5DB"/>
                </a:solidFill>
                <a:effectLst/>
                <a:latin typeface="Söhne"/>
              </a:rPr>
              <a:t>Challenges and Strategies for Sentiment Analysis of Irony and Humor in Social Media Based on Machine Learning</a:t>
            </a:r>
            <a:endParaRPr lang="zh-cn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dirty="0"/>
              <a:t>Vergil/Zijun Li</a:t>
            </a:r>
            <a:endParaRPr lang="zh-cn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0D93F-0173-E75B-0C06-1E90E8A8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Actual Case Analysis - HEMOS System for Sentiment Analysis in Chinese Social Media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06094-1106-C6E7-F2FC-893AB2BE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Study conducted by Da Li,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Rafal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Rzepka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, Michal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Ptaszynski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, and Kenji Araki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Focus: Detecting humor in Weibo posts using lexicons and an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AttBiLSTM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recurrent neural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HEMOS system: combined emoticons, slang, and text for a more nuanced understanding of content and improved sentiment analysis accuracy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88F2E-F7B0-8A2B-9EA5-0957E7F9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6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4567-A475-8EDA-4112-72BC7880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Actual Case Analysis - Data Collection and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42892-F833-3479-3D96-51CD976B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Collected 7.6 million Weibo posts, filtering out images and videos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Trained word embeddings using the word2vec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Incorporated Chinese Internet slang and emoji lexicons into the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Jieba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text segmentation package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0D08F-6EE4-9126-878A-F44BECE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2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FFEA-E54A-5810-D077-6DC5C0C1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Actual Case Analysis - Model Training and Annotation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BEF36-675F-F01A-C8D6-BC2CC7B1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Collected 4000 Weibo posts containing ambiguous emojis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Annotated by three Chinese native speakers with four category labels: positive, negative, optimistic humorous, and pessimistic humorous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AttBiLSTM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model trained with 10 epochs, dropout rate of 0.25, batch size of 64, and 10-fold cross-validation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CBD4B-1089-EC16-E2B7-847887D6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9DCB2-59AB-75D4-3F42-A112E4FC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Actual Case Analysis - Model Testing and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37875-91D2-D434-47EE-40975916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Tested on 180 Weibo entries with eight specific emojis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Compared results with and without considering Internet slang and emoji lexicons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Two-category sentiment classification: positive and negative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Four-category sentiment classification: positive, negative, optimistic humorous, and pessimistic humorous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4FD0D-7F11-9407-40AA-7396B7E3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8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84CBE-018A-CE1C-E33C-89B9A519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Actual Case Analysis - Key Findings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D3299-8321-554D-1AAF-F95C5CC6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Improved performance in humor detection and sentiment analysis when considering Internet slang and emoji lexicons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Enhanced accuracy in identifying humorous entries, which are difficult to polarize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Including "optimistic humorous" and "pessimistic humorous" categories improved the prediction of bi-polarity sentiment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ADC4B-CD15-6EC4-A33D-59170CC0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8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85FE-0FD1-BFED-6144-85B32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0" dirty="0">
                <a:effectLst/>
                <a:latin typeface="Söhne"/>
              </a:rPr>
              <a:t>Challenges of Irony and Humor Sentiment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4FC4D-967C-3FB4-763B-C93DCC3C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Context-dependency</a:t>
            </a:r>
          </a:p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Diversity of forms</a:t>
            </a:r>
          </a:p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Complex language features</a:t>
            </a:r>
          </a:p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Cross-cultural differences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6359D-71D9-2D84-F1BD-B06B2F4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6A62A-08B7-5626-0249-FB85DCF9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Future Directions and Outlook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98324-CC60-BAB9-A03E-4F3FE8D4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Cross-lingual/cultural analysis</a:t>
            </a:r>
          </a:p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Multimodal information fusion</a:t>
            </a:r>
          </a:p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Automatic pattern discovery</a:t>
            </a:r>
          </a:p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Adversarial training</a:t>
            </a:r>
          </a:p>
          <a:p>
            <a:pPr algn="l"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Model </a:t>
            </a:r>
            <a:r>
              <a:rPr lang="en-US" altLang="zh-CN" sz="3200" b="0" i="0" dirty="0" err="1">
                <a:solidFill>
                  <a:srgbClr val="D1D5DB"/>
                </a:solidFill>
                <a:effectLst/>
                <a:latin typeface="Söhne"/>
              </a:rPr>
              <a:t>explainability</a:t>
            </a:r>
            <a:r>
              <a:rPr lang="en-US" altLang="zh-CN" sz="3200" b="0" i="0" dirty="0">
                <a:solidFill>
                  <a:srgbClr val="D1D5DB"/>
                </a:solidFill>
                <a:effectLst/>
                <a:latin typeface="Söhne"/>
              </a:rPr>
              <a:t>/interpretability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307BC-F78B-37D2-9C48-C82012E9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FE39-0B08-AEB7-0C47-D9AA3521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2E9F1-8EFB-C412-A1C1-466C6D4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Söhne"/>
                <a:ea typeface="Segoe UI Black" panose="020B0A02040204020203" pitchFamily="34" charset="0"/>
              </a:rPr>
              <a:t>	- Concepts of Irony and Humor</a:t>
            </a:r>
          </a:p>
          <a:p>
            <a:pPr marL="3690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Söhne"/>
                <a:ea typeface="Segoe UI Black" panose="020B0A02040204020203" pitchFamily="34" charset="0"/>
              </a:rPr>
              <a:t>	- Classic Machine learning algorithm of the Sentiment analysis</a:t>
            </a:r>
          </a:p>
          <a:p>
            <a:pPr marL="36900" indent="0">
              <a:buNone/>
            </a:pPr>
            <a:r>
              <a:rPr lang="en-US" altLang="zh-CN" dirty="0">
                <a:solidFill>
                  <a:srgbClr val="D4D4D4"/>
                </a:solidFill>
                <a:effectLst/>
                <a:latin typeface="Söhne"/>
                <a:ea typeface="Segoe UI Black" panose="020B0A02040204020203" pitchFamily="34" charset="0"/>
              </a:rPr>
              <a:t>	- Actual Case analysis</a:t>
            </a:r>
          </a:p>
          <a:p>
            <a:pPr marL="36900" indent="0">
              <a:buNone/>
            </a:pPr>
            <a:r>
              <a:rPr lang="en-US" altLang="zh-CN" dirty="0">
                <a:solidFill>
                  <a:srgbClr val="D4D4D4"/>
                </a:solidFill>
                <a:effectLst/>
                <a:latin typeface="Söhne"/>
                <a:ea typeface="Segoe UI Black" panose="020B0A02040204020203" pitchFamily="34" charset="0"/>
              </a:rPr>
              <a:t>	- Challenges of Irony and Humor Sentiment Analysis</a:t>
            </a:r>
          </a:p>
          <a:p>
            <a:pPr marL="36900" indent="0">
              <a:buNone/>
            </a:pPr>
            <a:r>
              <a:rPr lang="en-US" altLang="zh-CN" dirty="0">
                <a:solidFill>
                  <a:srgbClr val="D4D4D4"/>
                </a:solidFill>
                <a:effectLst/>
                <a:latin typeface="Söhne"/>
                <a:ea typeface="Segoe UI Black" panose="020B0A02040204020203" pitchFamily="34" charset="0"/>
              </a:rPr>
              <a:t>	- Future Directions and Outlook</a:t>
            </a:r>
          </a:p>
          <a:p>
            <a:pPr marL="36900" indent="0">
              <a:buNone/>
            </a:pP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368B6-B7DC-B54B-A8C1-BF95BB9D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F4DA-29A7-3385-ADF6-92B191D7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2700"/>
            <a:ext cx="10353762" cy="1257300"/>
          </a:xfrm>
        </p:spPr>
        <p:txBody>
          <a:bodyPr/>
          <a:lstStyle/>
          <a:p>
            <a:r>
              <a:rPr lang="en-US" altLang="zh-CN" dirty="0"/>
              <a:t>Thank you for watching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1F855-634C-45EB-E276-82C3439F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Introduction</a:t>
            </a:r>
            <a:endParaRPr lang="zh-cn" dirty="0"/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51573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B79C4-770B-2A89-51D2-793C743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Basic Concepts -Irony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800A7-E65C-C3E7-4A03-1452E5BC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Concepts of Irony</a:t>
            </a:r>
          </a:p>
          <a:p>
            <a:pPr marL="800100" lvl="1" indent="-34290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Often used to create humor, emphasize a point, or express subtle criticism</a:t>
            </a:r>
          </a:p>
          <a:p>
            <a:pPr marL="800100" lvl="1" indent="-34290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Common types: Verbal irony and Situational irony</a:t>
            </a:r>
          </a:p>
          <a:p>
            <a:pPr marL="1048950" lvl="2" indent="-28575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Verbal irony: Conveys a meaning opposite or distinct from its literal meaning</a:t>
            </a:r>
          </a:p>
          <a:p>
            <a:pPr marL="1048950" lvl="2" indent="-28575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Situational irony: Occurs when the opposite of what is expected transpires, typically used to create a dramatic effect or convey a moral lesson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2BED3-59A0-E550-CAAA-89227081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4ACC1-2569-54CC-05E0-A8C47DDD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Basic Concepts -Humor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F4A42-454C-4765-8281-0DB78FE3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Concepts of Humor</a:t>
            </a:r>
          </a:p>
          <a:p>
            <a:pPr marL="800100" lvl="1" indent="-34290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 multifaceted and subjective concept, often defined as a form of communication that elicits laughter and entertainment</a:t>
            </a:r>
          </a:p>
          <a:p>
            <a:pPr marL="800100" lvl="1" indent="-34290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Types: Ranging from slapstick and physical comedy to wit</a:t>
            </a:r>
          </a:p>
          <a:p>
            <a:pPr marL="800100" lvl="1" indent="-34290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We focus on verbal humor, which can be further classified into the following categories:</a:t>
            </a:r>
          </a:p>
          <a:p>
            <a:pPr marL="1200150" lvl="2" indent="-28575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Self-irony: Often used to defuse tense situations or alleviate embarrassment</a:t>
            </a:r>
          </a:p>
          <a:p>
            <a:pPr marL="1200150" lvl="2" indent="-28575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Exaggeration/Hyperbole: Utilizes extreme exaggeration to emphasize a point or add humor</a:t>
            </a:r>
          </a:p>
          <a:p>
            <a:pPr marL="1200150" lvl="2" indent="-28575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Phonetics Assisted: Generates humor by manipulating phonetic and pronunciation features</a:t>
            </a:r>
          </a:p>
          <a:p>
            <a:pPr marL="1200150" lvl="2" indent="-28575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Semantic Opposites: Uses words with opposite meanings to create a humorous effect</a:t>
            </a:r>
          </a:p>
          <a:p>
            <a:pPr marL="1200150" lvl="2" indent="-285750"/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Secondary Meaning: A word or phrase with multiple meanings, used to create a humorous effect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3A45A-0FD5-7506-E1AB-769E221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C7B70-3626-37F0-A303-02CA9BD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Machine Learning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669DA-8ACA-D2E3-AEC6-54363A0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Support Vector Machines (SVM): SVM seeks a hyperplane during training that maximizes the boundary between two distinct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Decision Trees &amp; Random Forests: tree-based models that selecting each node based on a specific characteristic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Naive Bayes Classifier: a probabilistic classifier that uses Bayes' theorem to make predictions, often used for text classification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C36BB-7F74-7C06-89EE-50135314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DB666-58D4-4F0F-BCCC-111C760F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Machine Learning Algorithms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17D01-7458-F7BB-FA70-21B355BF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6D06DA1-414C-9605-04D4-5DC47DEDA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7" y="1427285"/>
            <a:ext cx="10906677" cy="4573464"/>
          </a:xfrm>
        </p:spPr>
      </p:pic>
    </p:spTree>
    <p:extLst>
      <p:ext uri="{BB962C8B-B14F-4D97-AF65-F5344CB8AC3E}">
        <p14:creationId xmlns:p14="http://schemas.microsoft.com/office/powerpoint/2010/main" val="13943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C0469-2EB1-B063-2ED4-C941ECAB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Deep Learning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5ED96-82E8-48FF-5C91-8405CF21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Convolutional Neural Networks (CNNs): a type of neural network that works well for image recognition and can also be used for text classification tasks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Recurrent Neural Networks (RNNs): Using the output from a previous time step as input to the current time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Transformers: acquiring a comprehensive feature representation of the input sequence by executing self-attention weighted aggregation on the features of all positions within the input sequence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3C9A9-E5ED-B001-DB98-7354726E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7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32492-FABF-1776-144E-9D4D2CC8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Deep Learning Algorithms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4927-5D31-4952-7999-AB684FD6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5726936-0B3F-DC59-25CB-6CA4231F1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88793"/>
            <a:ext cx="10353675" cy="3690064"/>
          </a:xfrm>
        </p:spPr>
      </p:pic>
    </p:spTree>
    <p:extLst>
      <p:ext uri="{BB962C8B-B14F-4D97-AF65-F5344CB8AC3E}">
        <p14:creationId xmlns:p14="http://schemas.microsoft.com/office/powerpoint/2010/main" val="422185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3BA5A-F54A-8FBF-F105-1D00C1B9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Deep Learning Algorithms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AA04576-6F1E-4EE3-D1D1-94D126DFC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27" y="1626651"/>
            <a:ext cx="9250498" cy="502516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C6D37-8B05-D8D8-E425-D76BD3D6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{10EC5F0F-9E96-4DD3-984A-0ADC84B0F963}tf12214701_win32</Template>
  <TotalTime>117</TotalTime>
  <Words>765</Words>
  <Application>Microsoft Office PowerPoint</Application>
  <PresentationFormat>Widescreen</PresentationFormat>
  <Paragraphs>92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新宋体</vt:lpstr>
      <vt:lpstr>Söhne</vt:lpstr>
      <vt:lpstr>Arial</vt:lpstr>
      <vt:lpstr>Calibri</vt:lpstr>
      <vt:lpstr>Consolas</vt:lpstr>
      <vt:lpstr>Goudy Old Style</vt:lpstr>
      <vt:lpstr>Wingdings 2</vt:lpstr>
      <vt:lpstr>SlateVTI</vt:lpstr>
      <vt:lpstr>Challenges and Strategies for Sentiment Analysis of Irony and Humor in Social Media Based on Machine Learning</vt:lpstr>
      <vt:lpstr>Introduction</vt:lpstr>
      <vt:lpstr>Basic Concepts -Irony</vt:lpstr>
      <vt:lpstr>Basic Concepts -Humor</vt:lpstr>
      <vt:lpstr>Machine Learning Algorithms</vt:lpstr>
      <vt:lpstr>Machine Learning Algorithms</vt:lpstr>
      <vt:lpstr>Deep Learning Algorithms</vt:lpstr>
      <vt:lpstr>Deep Learning Algorithms</vt:lpstr>
      <vt:lpstr>Deep Learning Algorithms</vt:lpstr>
      <vt:lpstr>Actual Case Analysis - HEMOS System for Sentiment Analysis in Chinese Social Media</vt:lpstr>
      <vt:lpstr>Actual Case Analysis - Data Collection and Preprocessing</vt:lpstr>
      <vt:lpstr>Actual Case Analysis - Model Training and Annotation</vt:lpstr>
      <vt:lpstr>Actual Case Analysis - Model Testing and Results</vt:lpstr>
      <vt:lpstr>Actual Case Analysis - Key Findings</vt:lpstr>
      <vt:lpstr>Challenges of Irony and Humor Sentiment Analysis</vt:lpstr>
      <vt:lpstr>Future Directions and Outlook</vt:lpstr>
      <vt:lpstr>Conclusion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and Strategies for Sentiment Analysis of Irony and Humor in Social Media Based on Machine Learning</dc:title>
  <dc:creator>li Vergil</dc:creator>
  <cp:lastModifiedBy>2397051530@qq.com</cp:lastModifiedBy>
  <cp:revision>3</cp:revision>
  <dcterms:created xsi:type="dcterms:W3CDTF">2023-04-15T00:07:42Z</dcterms:created>
  <dcterms:modified xsi:type="dcterms:W3CDTF">2023-04-21T23:41:11Z</dcterms:modified>
</cp:coreProperties>
</file>