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4489-24A6-E47C-A233-DF1EEFD5A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625C0-384B-9CE5-4981-2C406C7F0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96E5F-0CB0-EF11-C2B2-74374D60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6A7-929D-4C69-9605-1364AF7F634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230E9-E78A-1E5D-52DF-685D82AC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78B3-2C7C-8FB7-94E5-CE4E4181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9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2D65-BD11-1948-7443-092B22C6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BCFC4-4D8A-FD5D-255E-1395D7493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4C5BC-8D5A-186D-55FF-6F42EBB0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6A7-929D-4C69-9605-1364AF7F634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BC99A-6E56-8464-9F56-6BF6CB29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2EC1-7D3D-1CFB-4B80-EE62CF85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0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1CE75-8659-0160-C99A-FD4A2E070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807E3-2385-7EA7-7FE3-50FB84F4E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8E42-CFCF-F876-08F9-D9B719E5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6A7-929D-4C69-9605-1364AF7F634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C2F4D-38CF-0EB6-38F6-D7B432FD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302FB-FD48-0A75-F553-EEDA1B6E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9BF8-4238-DED7-184A-CA668088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5415-B7C4-C0FA-083C-EA0B5FE62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67E1-4C11-41BD-6118-0770E123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6A7-929D-4C69-9605-1364AF7F634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578EF-39CA-64A9-FC53-3B14BF30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95A8-719E-510B-CFBE-23FA94E8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4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2E0C-8426-AB4D-E26A-D7BFC667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E6419-57F3-DB66-22C2-25252C6DD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E3671-CF0D-0667-B3B8-578EFEE7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6A7-929D-4C69-9605-1364AF7F634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6F476-A945-AA58-3D8D-A655DD86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2826-2F6C-CA3D-FAA2-BAC7D4A6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8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ED41-1B4D-AB61-C0B6-89536335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48DD-D063-4FF4-B634-B34133667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2B1F7-6F78-AB4C-CC8F-0F5EAB403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BF8D8-0BFB-C645-BCD6-2C0DC4F7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6A7-929D-4C69-9605-1364AF7F634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274B3-791E-6D77-C397-888B6489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1C539-CBBC-B832-B84F-F0968B55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3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BCA0-D2CE-501C-A70F-C3038314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F1B82-F4F5-3384-EDC7-3CE6B4EC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B6D33-3B0A-973F-50D8-8F2679BDC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94D1A-06BF-88B8-B4A9-42C7B5FF5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E6EC2-AFDF-2D5A-7AC2-5D5ADD977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5FA84-A199-1894-F7CB-A3D4A413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6A7-929D-4C69-9605-1364AF7F634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6E73F-7D94-44F0-843C-E62538D4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FC12A-A4C5-8395-5D87-134010F8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0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CC01-F5E0-DA8A-EA63-1D8A0E9E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5F241-40EC-AC7C-CD3F-30AA7CCD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6A7-929D-4C69-9605-1364AF7F634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519C2-8513-0789-D173-076D83A3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6A0FF-9FD3-95F5-DE07-F9E1F645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1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C1D6F-60D0-8AAA-A1C7-43F7CC31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6A7-929D-4C69-9605-1364AF7F634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D29FE-CD22-B7BA-9472-81382580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3DEC8-9483-C39D-F153-80AC357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0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1C83-C17F-6CC0-DA8A-E7973A8C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B91C6-81FD-2221-6B4D-AA814E399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BDF3A-5BD4-121B-DEB4-5A2A4EE44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F0CD-5B73-E05F-7B30-95C0CE14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6A7-929D-4C69-9605-1364AF7F634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2FE3F-76CA-5C35-7611-28450A92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436D8-F711-2A0A-6374-E4EA56FC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8402-C560-A7E1-FBD5-4E53962F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4DB3F-83FD-FF1B-F5B5-E15FA9235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E3172-FA65-06CB-CE51-7C407DFDC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CB508-C06C-23D3-7435-38532EDD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6A7-929D-4C69-9605-1364AF7F634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3817C-6881-3BB3-55AC-43C10132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CF1D7-373F-23CD-ACD0-CF9A0EDC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2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DC40F-ADD2-B794-0E39-962A6620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CF624-BEC6-A72C-6C4D-4AA8A8EE4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45EA9-CC26-AC3E-DD84-F5C27ADB6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A6A7-929D-4C69-9605-1364AF7F634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1F0F-D9DB-4603-7E4D-17CD023EE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D15C2-663C-9988-131E-3A758AD41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7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author/37089031921" TargetMode="External"/><Relationship Id="rId13" Type="http://schemas.openxmlformats.org/officeDocument/2006/relationships/hyperlink" Target="https://app.usepanda.com/#/" TargetMode="External"/><Relationship Id="rId3" Type="http://schemas.openxmlformats.org/officeDocument/2006/relationships/hyperlink" Target="https://ieeexplore.ieee.org/author/37088444098" TargetMode="External"/><Relationship Id="rId7" Type="http://schemas.openxmlformats.org/officeDocument/2006/relationships/hyperlink" Target="https://ieeexplore.ieee.org/author/37089033933" TargetMode="External"/><Relationship Id="rId12" Type="http://schemas.openxmlformats.org/officeDocument/2006/relationships/hyperlink" Target="https://feedly.com/" TargetMode="External"/><Relationship Id="rId2" Type="http://schemas.openxmlformats.org/officeDocument/2006/relationships/hyperlink" Target="https://ieeexplore.ieee.org/author/37086930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uthor/37089034434" TargetMode="External"/><Relationship Id="rId11" Type="http://schemas.openxmlformats.org/officeDocument/2006/relationships/hyperlink" Target="https://ieeexplore.ieee.org/author/37088440368" TargetMode="External"/><Relationship Id="rId5" Type="http://schemas.openxmlformats.org/officeDocument/2006/relationships/hyperlink" Target="https://ieeexplore.ieee.org/author/37088439186" TargetMode="External"/><Relationship Id="rId10" Type="http://schemas.openxmlformats.org/officeDocument/2006/relationships/hyperlink" Target="https://ieeexplore.ieee.org/author/37086268496" TargetMode="External"/><Relationship Id="rId4" Type="http://schemas.openxmlformats.org/officeDocument/2006/relationships/hyperlink" Target="https://ieeexplore.ieee.org/author/37087017105" TargetMode="External"/><Relationship Id="rId9" Type="http://schemas.openxmlformats.org/officeDocument/2006/relationships/hyperlink" Target="https://ieeexplore.ieee.org/author/3708903357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sthanikamsanthosh1994/understanding-bleu-and-rouge-score-for-nlp-evaluation-1ab334ecadc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7F8E-EB94-588E-671B-680D1C3D9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i="0" dirty="0">
                <a:effectLst/>
                <a:latin typeface="Söhne"/>
              </a:rPr>
              <a:t>Mirror News Summarizer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5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F82B-25CE-F194-0438-A0444E9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1. What is your project? – Aims and Objectives.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0784-7349-3414-F29D-1CFDBC2E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aims to create a platform that fetches real-time news from diverse sources, produces concise summaries, and visualizes key concepts and relationships via a knowledge graph.</a:t>
            </a: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4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D235-B878-7BA7-1B9E-B87F38BE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4. Methodology – how you are going to address the challenge(s).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96515-3BD9-33C9-BC5B-85C4BCFC8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889" y="1690688"/>
            <a:ext cx="3194080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2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D235-B878-7BA7-1B9E-B87F38BE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4. Methodology – how you are going to address the challenge(s).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54745-4863-FDBE-C616-1029E3B181FE}"/>
              </a:ext>
            </a:extLst>
          </p:cNvPr>
          <p:cNvSpPr txBox="1"/>
          <p:nvPr/>
        </p:nvSpPr>
        <p:spPr>
          <a:xfrm>
            <a:off x="412750" y="1690688"/>
            <a:ext cx="113665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Gather News via Consolidated News API</a:t>
            </a:r>
            <a:r>
              <a:rPr lang="en-US" dirty="0"/>
              <a:t>: The initial data collection step.</a:t>
            </a:r>
          </a:p>
          <a:p>
            <a:r>
              <a:rPr lang="en-US" b="1" dirty="0"/>
              <a:t>Request News API</a:t>
            </a:r>
            <a:r>
              <a:rPr lang="en-US" dirty="0"/>
              <a:t>: Send a request to the API to fetch news data.</a:t>
            </a:r>
          </a:p>
          <a:p>
            <a:r>
              <a:rPr lang="en-US" b="1" dirty="0"/>
              <a:t>Collect Returned News Data</a:t>
            </a:r>
            <a:r>
              <a:rPr lang="en-US" dirty="0"/>
              <a:t>: Store the data returned by the API into a formatted dataset.</a:t>
            </a:r>
          </a:p>
          <a:p>
            <a:r>
              <a:rPr lang="en-US" b="1" dirty="0"/>
              <a:t>Data Preprocessing</a:t>
            </a:r>
            <a:r>
              <a:rPr lang="en-US" dirty="0"/>
              <a:t>:</a:t>
            </a:r>
          </a:p>
          <a:p>
            <a:r>
              <a:rPr lang="en-US" b="1" dirty="0"/>
              <a:t>Data Cleaning</a:t>
            </a:r>
            <a:r>
              <a:rPr lang="en-US" dirty="0"/>
              <a:t>: Remove duplicates, clean incomplete or corrupted data.</a:t>
            </a:r>
          </a:p>
          <a:p>
            <a:r>
              <a:rPr lang="en-US" dirty="0"/>
              <a:t>Remove Irrelevant Content and Ads: Strip out any non-relevant information such as advertisements or comments.</a:t>
            </a:r>
          </a:p>
          <a:p>
            <a:r>
              <a:rPr lang="en-US" b="1" dirty="0"/>
              <a:t>Standardize Data Format</a:t>
            </a:r>
            <a:r>
              <a:rPr lang="en-US" dirty="0"/>
              <a:t>: Ensure all data adheres to a consistent and uniform format.</a:t>
            </a:r>
          </a:p>
          <a:p>
            <a:r>
              <a:rPr lang="en-US" b="1" dirty="0"/>
              <a:t>Automatic Summary Generation</a:t>
            </a:r>
            <a:r>
              <a:rPr lang="en-US" dirty="0"/>
              <a:t>:</a:t>
            </a:r>
          </a:p>
          <a:p>
            <a:r>
              <a:rPr lang="en-US" b="1" dirty="0"/>
              <a:t>Generate Summary for Each News Article</a:t>
            </a:r>
            <a:r>
              <a:rPr lang="en-US" dirty="0"/>
              <a:t>: Use NLP tools or API to produce concise summaries for each news article.</a:t>
            </a:r>
          </a:p>
          <a:p>
            <a:r>
              <a:rPr lang="en-US" dirty="0"/>
              <a:t>Knowledge Graph Construction:</a:t>
            </a:r>
          </a:p>
          <a:p>
            <a:r>
              <a:rPr lang="en-US" b="1" dirty="0"/>
              <a:t>Entity Recognition from News</a:t>
            </a:r>
            <a:r>
              <a:rPr lang="en-US" dirty="0"/>
              <a:t>: Identify key entities within the news such as names, places, and events.</a:t>
            </a:r>
          </a:p>
          <a:p>
            <a:r>
              <a:rPr lang="en-US" b="1" dirty="0"/>
              <a:t>Identify Relations Between Entities</a:t>
            </a:r>
            <a:r>
              <a:rPr lang="en-US" dirty="0"/>
              <a:t>: Determine the relationships between entities based on context.</a:t>
            </a:r>
          </a:p>
          <a:p>
            <a:r>
              <a:rPr lang="en-US" b="1" dirty="0"/>
              <a:t>Store Entities and Relations in Knowledge Graph</a:t>
            </a:r>
            <a:r>
              <a:rPr lang="en-US" dirty="0"/>
              <a:t>: Use a graph database or other tools to store this information.</a:t>
            </a:r>
          </a:p>
          <a:p>
            <a:r>
              <a:rPr lang="en-US" b="1" dirty="0"/>
              <a:t>Knowledge Graph Visualization</a:t>
            </a:r>
            <a:r>
              <a:rPr lang="en-US" dirty="0"/>
              <a:t>:</a:t>
            </a:r>
          </a:p>
          <a:p>
            <a:r>
              <a:rPr lang="en-US" b="1" dirty="0"/>
              <a:t>Select Visualization Tool/Library</a:t>
            </a:r>
            <a:r>
              <a:rPr lang="en-US" dirty="0"/>
              <a:t>: Pick an appropriate visualization tool based on project needs.</a:t>
            </a:r>
          </a:p>
          <a:p>
            <a:r>
              <a:rPr lang="en-US" dirty="0"/>
              <a:t>Present Knowledge Graph to Users: Use the chosen tool to display the knowledge graph to the users.</a:t>
            </a:r>
          </a:p>
          <a:p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交互性、定制化和集成其他系统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7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F82B-25CE-F194-0438-A0444E9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1. What is your project? – Aims and Objectives.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0784-7349-3414-F29D-1CFDBC2E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Create a summary website with a similar interface to the target news website, such as a mock version of the Sky news/BBC.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Automatically extract news content and generate concise summaries after choosing the website.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Provide users with a similar experience to a real news website, but with a refined summary of the content.</a:t>
            </a:r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2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2F4A-8AAB-9B6A-161C-FE4130DE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2. Why is it an important project? -- 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5C832-A713-B2EE-200B-09F818587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With the massive growth of news and information, it is difficult for people to obtain important information quickly. By providing summaries, we help users digest content more efficiently.</a:t>
            </a:r>
          </a:p>
          <a:p>
            <a:r>
              <a:rPr lang="en-US" dirty="0">
                <a:latin typeface="Consolas" panose="020B0609020204030204" pitchFamily="49" charset="0"/>
              </a:rPr>
              <a:t>Unlike traditional news summary apps, this project also provides a unique user interface experience similar to the real news websites, thereby increasing user interaction and engagement.</a:t>
            </a:r>
          </a:p>
        </p:txBody>
      </p:sp>
    </p:spTree>
    <p:extLst>
      <p:ext uri="{BB962C8B-B14F-4D97-AF65-F5344CB8AC3E}">
        <p14:creationId xmlns:p14="http://schemas.microsoft.com/office/powerpoint/2010/main" val="181467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2D1F-8F40-E3CB-E681-E8C07F1C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3. Literature review – what people have done already.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A2F9-5D73-31FD-E621-94983D067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NLP based Machine Learning Approaches for Text Summarization</a:t>
            </a:r>
          </a:p>
          <a:p>
            <a:pPr marL="0" indent="0"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--- </a:t>
            </a:r>
            <a:r>
              <a:rPr lang="en-US" sz="2000" b="0" i="0" u="none" strike="noStrike" dirty="0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2"/>
              </a:rPr>
              <a:t>Rahul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000" b="0" i="0" u="none" strike="noStrike" dirty="0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3"/>
              </a:rPr>
              <a:t>Surabhi Adhikari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000" b="0" i="0" u="none" strike="noStrike" dirty="0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4"/>
              </a:rPr>
              <a:t>Monika</a:t>
            </a:r>
            <a:endParaRPr lang="en-US" sz="20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CoVShorts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News Summarization Application Based on Deep NLP Transformers for SARS-CoV-2</a:t>
            </a:r>
          </a:p>
          <a:p>
            <a:pPr marL="0" indent="0"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---</a:t>
            </a:r>
            <a:r>
              <a:rPr lang="en-US" sz="2000" b="0" i="0" u="none" strike="noStrike" dirty="0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5"/>
              </a:rPr>
              <a:t> </a:t>
            </a:r>
            <a:r>
              <a:rPr lang="en-US" sz="2000" b="0" i="0" u="none" strike="noStrike" dirty="0" err="1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5"/>
              </a:rPr>
              <a:t>Hunar</a:t>
            </a:r>
            <a:r>
              <a:rPr lang="en-US" sz="2000" b="0" i="0" u="none" strike="noStrike" dirty="0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5"/>
              </a:rPr>
              <a:t> Batra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000" b="0" i="0" u="none" strike="noStrike" dirty="0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6"/>
              </a:rPr>
              <a:t>Akansha Jain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000" b="0" i="0" u="none" strike="noStrike" dirty="0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7"/>
              </a:rPr>
              <a:t>Gargi Bisht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000" b="0" i="0" u="none" strike="noStrike" dirty="0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8"/>
              </a:rPr>
              <a:t>Khushi Srivastava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000" b="0" i="0" u="none" strike="noStrike" dirty="0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9"/>
              </a:rPr>
              <a:t>Meenakshi Bharadwaj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000" b="0" i="0" u="none" strike="noStrike" dirty="0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10"/>
              </a:rPr>
              <a:t>Deepali Bajaj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000" b="0" i="0" u="none" strike="noStrike" dirty="0" err="1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11"/>
              </a:rPr>
              <a:t>Urmil</a:t>
            </a:r>
            <a:r>
              <a:rPr lang="en-US" sz="2000" b="0" i="0" u="none" strike="noStrike" dirty="0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11"/>
              </a:rPr>
              <a:t> Bharti</a:t>
            </a:r>
            <a:endParaRPr lang="en-US" sz="2000" b="0" i="0" u="none" strike="noStrike" dirty="0">
              <a:solidFill>
                <a:srgbClr val="0066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hlinkClick r:id="rId12"/>
            </a:endParaRPr>
          </a:p>
          <a:p>
            <a:pPr marL="0" indent="0">
              <a:buNone/>
            </a:pPr>
            <a:r>
              <a:rPr lang="en-US" sz="1800" dirty="0"/>
              <a:t>Content Aggregator site</a:t>
            </a:r>
            <a:endParaRPr lang="en-US" sz="1800" dirty="0">
              <a:hlinkClick r:id="rId12"/>
            </a:endParaRPr>
          </a:p>
          <a:p>
            <a:r>
              <a:rPr lang="en-US" sz="1800" dirty="0">
                <a:hlinkClick r:id="rId12"/>
              </a:rPr>
              <a:t>Welcome to Feedly</a:t>
            </a:r>
            <a:endParaRPr lang="en-US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hlinkClick r:id="rId13"/>
              </a:rPr>
              <a:t>Panda (usepanda.com)</a:t>
            </a:r>
            <a:endParaRPr lang="en-US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0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D235-B878-7BA7-1B9E-B87F38BE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4. Methodology – how you are going to address the challenge(s).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2AD9E1-E9D3-7430-F2EE-B4F19B139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901" y="1563687"/>
            <a:ext cx="6294198" cy="513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5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D235-B878-7BA7-1B9E-B87F38BE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4. Methodology – how you are going to address the challenge(s).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36CD-87FD-ABBE-A733-A5F36DD4E4A9}"/>
              </a:ext>
            </a:extLst>
          </p:cNvPr>
          <p:cNvSpPr txBox="1"/>
          <p:nvPr/>
        </p:nvSpPr>
        <p:spPr>
          <a:xfrm>
            <a:off x="174892" y="1549400"/>
            <a:ext cx="118647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selects news source</a:t>
            </a:r>
            <a:r>
              <a:rPr lang="en-US" dirty="0"/>
              <a:t>: User chooses the news source they wish to browse on the website.</a:t>
            </a:r>
          </a:p>
          <a:p>
            <a:r>
              <a:rPr lang="en-US" b="1" dirty="0"/>
              <a:t>Check if news source offers API</a:t>
            </a:r>
            <a:r>
              <a:rPr lang="en-US" dirty="0"/>
              <a:t>: The system first checks if the selected news source offers an API.</a:t>
            </a:r>
          </a:p>
          <a:p>
            <a:r>
              <a:rPr lang="en-US" b="1" dirty="0"/>
              <a:t>If Yes</a:t>
            </a:r>
            <a:r>
              <a:rPr lang="en-US" dirty="0"/>
              <a:t>: It proceeds to Request the news API for a list of news.</a:t>
            </a:r>
          </a:p>
          <a:p>
            <a:r>
              <a:rPr lang="en-US" b="1" dirty="0"/>
              <a:t>If No</a:t>
            </a:r>
            <a:r>
              <a:rPr lang="en-US" dirty="0"/>
              <a:t>: The system will Initiate a web crawler to scrape the selected news source's site.</a:t>
            </a:r>
          </a:p>
          <a:p>
            <a:r>
              <a:rPr lang="en-US" dirty="0"/>
              <a:t>Gather news list:</a:t>
            </a:r>
          </a:p>
          <a:p>
            <a:r>
              <a:rPr lang="en-US" b="1" dirty="0"/>
              <a:t>If via API</a:t>
            </a:r>
            <a:r>
              <a:rPr lang="en-US" dirty="0"/>
              <a:t>: Gather news list from API response and then Match API content with website UI design.</a:t>
            </a:r>
          </a:p>
          <a:p>
            <a:r>
              <a:rPr lang="en-US" b="1" dirty="0"/>
              <a:t>If via crawler</a:t>
            </a:r>
            <a:r>
              <a:rPr lang="en-US" dirty="0"/>
              <a:t>: Extract news list from crawled data.</a:t>
            </a:r>
          </a:p>
          <a:p>
            <a:r>
              <a:rPr lang="en-US" b="1" dirty="0"/>
              <a:t>User selects specific news</a:t>
            </a:r>
            <a:r>
              <a:rPr lang="en-US" dirty="0"/>
              <a:t>: Regardless of the source, when a user clicks on a news headline,</a:t>
            </a:r>
          </a:p>
          <a:p>
            <a:r>
              <a:rPr lang="en-US" b="1" dirty="0"/>
              <a:t>For API</a:t>
            </a:r>
            <a:r>
              <a:rPr lang="en-US" dirty="0"/>
              <a:t>: Request the detailed news article via API.</a:t>
            </a:r>
          </a:p>
          <a:p>
            <a:r>
              <a:rPr lang="en-US" b="1" dirty="0"/>
              <a:t>For crawler</a:t>
            </a:r>
            <a:r>
              <a:rPr lang="en-US" dirty="0"/>
              <a:t>: Request the detailed news article via web crawler.</a:t>
            </a:r>
          </a:p>
          <a:p>
            <a:r>
              <a:rPr lang="en-US" b="1" dirty="0"/>
              <a:t>Automatic summary generation</a:t>
            </a:r>
            <a:r>
              <a:rPr lang="en-US" dirty="0"/>
              <a:t>:</a:t>
            </a:r>
          </a:p>
          <a:p>
            <a:r>
              <a:rPr lang="en-US" b="1" dirty="0"/>
              <a:t>For API</a:t>
            </a:r>
            <a:r>
              <a:rPr lang="en-US" dirty="0"/>
              <a:t>: Generate summary for selected news via API.</a:t>
            </a:r>
          </a:p>
          <a:p>
            <a:r>
              <a:rPr lang="en-US" b="1" dirty="0"/>
              <a:t>For crawler</a:t>
            </a:r>
            <a:r>
              <a:rPr lang="en-US" dirty="0"/>
              <a:t>: Generate summary for selected news via web crawler.</a:t>
            </a:r>
          </a:p>
          <a:p>
            <a:r>
              <a:rPr lang="en-US" b="1" dirty="0"/>
              <a:t>Display summary on mirror website</a:t>
            </a:r>
            <a:r>
              <a:rPr lang="en-US" dirty="0"/>
              <a:t>: Show the generated news summary to the user.</a:t>
            </a:r>
          </a:p>
          <a:p>
            <a:r>
              <a:rPr lang="en-US" b="1" dirty="0"/>
              <a:t>Original article link</a:t>
            </a:r>
            <a:r>
              <a:rPr lang="en-US" dirty="0"/>
              <a:t>:</a:t>
            </a:r>
          </a:p>
          <a:p>
            <a:r>
              <a:rPr lang="en-US" b="1" dirty="0"/>
              <a:t>Guide user to original news website</a:t>
            </a:r>
            <a:r>
              <a:rPr lang="en-US" dirty="0"/>
              <a:t>: Provide a link for the user to navigate to the original news website and read the complete news article.</a:t>
            </a:r>
          </a:p>
        </p:txBody>
      </p:sp>
    </p:spTree>
    <p:extLst>
      <p:ext uri="{BB962C8B-B14F-4D97-AF65-F5344CB8AC3E}">
        <p14:creationId xmlns:p14="http://schemas.microsoft.com/office/powerpoint/2010/main" val="26518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65-3144-CA58-AB33-B2AEB4C7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5. Evaluation – how you are going to evaluate your result(s).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2B05-3A98-7B58-F9EC-82665E2E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Automatic evaluation</a:t>
            </a:r>
            <a:r>
              <a:rPr lang="en-US" dirty="0">
                <a:latin typeface="Consolas" panose="020B0609020204030204" pitchFamily="49" charset="0"/>
              </a:rPr>
              <a:t>: Automatically evaluate the generated summary using evaluation indicators such as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ROUGE, BLEU </a:t>
            </a:r>
            <a:r>
              <a:rPr lang="en-US" dirty="0">
                <a:latin typeface="Consolas" panose="020B0609020204030204" pitchFamily="49" charset="0"/>
              </a:rPr>
              <a:t>and so on.</a:t>
            </a:r>
          </a:p>
          <a:p>
            <a:r>
              <a:rPr lang="en-US" b="1" dirty="0">
                <a:latin typeface="Consolas" panose="020B0609020204030204" pitchFamily="49" charset="0"/>
              </a:rPr>
              <a:t>User Feedback</a:t>
            </a:r>
            <a:r>
              <a:rPr lang="en-US" dirty="0">
                <a:latin typeface="Consolas" panose="020B0609020204030204" pitchFamily="49" charset="0"/>
              </a:rPr>
              <a:t>: Collect user evaluations on summary quality through user surveys and feedback mechanisms.</a:t>
            </a:r>
          </a:p>
          <a:p>
            <a:r>
              <a:rPr lang="en-US" b="1" dirty="0">
                <a:latin typeface="Consolas" panose="020B0609020204030204" pitchFamily="49" charset="0"/>
              </a:rPr>
              <a:t>Performance Evaluation</a:t>
            </a:r>
            <a:r>
              <a:rPr lang="en-US" dirty="0">
                <a:latin typeface="Consolas" panose="020B0609020204030204" pitchFamily="49" charset="0"/>
              </a:rPr>
              <a:t>: Test the website's response speed, summary generation speed, and user interface fluency.</a:t>
            </a:r>
          </a:p>
        </p:txBody>
      </p:sp>
    </p:spTree>
    <p:extLst>
      <p:ext uri="{BB962C8B-B14F-4D97-AF65-F5344CB8AC3E}">
        <p14:creationId xmlns:p14="http://schemas.microsoft.com/office/powerpoint/2010/main" val="81614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7103-D04E-0D4D-6454-04847C4B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Challenge(s)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B80B-01C1-2263-7C3A-68FCE1589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API limitations and reliability</a:t>
            </a:r>
          </a:p>
          <a:p>
            <a:r>
              <a:rPr lang="en-US" dirty="0">
                <a:latin typeface="Consolas" panose="020B0609020204030204" pitchFamily="49" charset="0"/>
              </a:rPr>
              <a:t>The stability and legal risks of web crawlers</a:t>
            </a:r>
          </a:p>
          <a:p>
            <a:r>
              <a:rPr lang="en-US" dirty="0">
                <a:latin typeface="Consolas" panose="020B0609020204030204" pitchFamily="49" charset="0"/>
              </a:rPr>
              <a:t>Quality of content summary</a:t>
            </a:r>
          </a:p>
          <a:p>
            <a:r>
              <a:rPr lang="en-US" dirty="0">
                <a:latin typeface="Consolas" panose="020B0609020204030204" pitchFamily="49" charset="0"/>
              </a:rPr>
              <a:t>UI design matches content</a:t>
            </a:r>
          </a:p>
          <a:p>
            <a:r>
              <a:rPr lang="en-US" dirty="0">
                <a:latin typeface="Consolas" panose="020B0609020204030204" pitchFamily="49" charset="0"/>
              </a:rPr>
              <a:t>user experience</a:t>
            </a:r>
          </a:p>
          <a:p>
            <a:r>
              <a:rPr lang="en-US" dirty="0">
                <a:latin typeface="Consolas" panose="020B0609020204030204" pitchFamily="49" charset="0"/>
              </a:rPr>
              <a:t>Data storage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23982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7F8E-EB94-588E-671B-680D1C3D9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News Knowledge Graph and Summarization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6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872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Söhne</vt:lpstr>
      <vt:lpstr>Arial</vt:lpstr>
      <vt:lpstr>Calibri</vt:lpstr>
      <vt:lpstr>Calibri Light</vt:lpstr>
      <vt:lpstr>Consolas</vt:lpstr>
      <vt:lpstr>Office Theme</vt:lpstr>
      <vt:lpstr>Mirror News Summarizer</vt:lpstr>
      <vt:lpstr>1. What is your project? – Aims and Objectives.</vt:lpstr>
      <vt:lpstr>2. Why is it an important project? -- Motivation</vt:lpstr>
      <vt:lpstr>3. Literature review – what people have done already.</vt:lpstr>
      <vt:lpstr>4. Methodology – how you are going to address the challenge(s).</vt:lpstr>
      <vt:lpstr>4. Methodology – how you are going to address the challenge(s).</vt:lpstr>
      <vt:lpstr>5. Evaluation – how you are going to evaluate your result(s).</vt:lpstr>
      <vt:lpstr>Challenge(s)</vt:lpstr>
      <vt:lpstr>News Knowledge Graph and Summarization System</vt:lpstr>
      <vt:lpstr>1. What is your project? – Aims and Objectives.</vt:lpstr>
      <vt:lpstr>4. Methodology – how you are going to address the challenge(s).</vt:lpstr>
      <vt:lpstr>4. Methodology – how you are going to address the challenge(s).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LiteLines</dc:title>
  <dc:creator>Vergil Li</dc:creator>
  <cp:lastModifiedBy>Vergil Li</cp:lastModifiedBy>
  <cp:revision>10</cp:revision>
  <dcterms:created xsi:type="dcterms:W3CDTF">2023-09-27T17:23:07Z</dcterms:created>
  <dcterms:modified xsi:type="dcterms:W3CDTF">2023-10-06T14:01:17Z</dcterms:modified>
</cp:coreProperties>
</file>