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260" r:id="rId4"/>
    <p:sldId id="318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1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52" r:id="rId23"/>
    <p:sldId id="341" r:id="rId24"/>
    <p:sldId id="343" r:id="rId25"/>
    <p:sldId id="344" r:id="rId26"/>
    <p:sldId id="354" r:id="rId27"/>
    <p:sldId id="353" r:id="rId28"/>
    <p:sldId id="355" r:id="rId29"/>
    <p:sldId id="346" r:id="rId30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9301" autoAdjust="0"/>
    <p:restoredTop sz="58645" autoAdjust="0"/>
  </p:normalViewPr>
  <p:slideViewPr>
    <p:cSldViewPr>
      <p:cViewPr>
        <p:scale>
          <a:sx n="105" d="100"/>
          <a:sy n="105" d="100"/>
        </p:scale>
        <p:origin x="273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5BFC2D-CDBD-E946-2439-0C79DBB98C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E682094-C299-A942-192D-819C4DDFC0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EC12E05-4335-C3A5-5FF0-84C40B9013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7E6D46A3-A332-4892-06F1-055A99F070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E6A7962-12D3-7E41-A204-D9E9D94FD2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050BEF5-7514-1DAA-3587-403DF9D88B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F11F579-33D0-3038-0C27-B1AC1B881F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CDA7144-6D2A-4EB5-6AA4-976EC3611B7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91E7CD6-C73D-4691-8968-6CBCEFD4B6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9D006C5-CC91-A3C2-9449-A1D1C40FB3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3E997A2-5FD0-4312-CADF-805742C16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AAF0D5B-4044-224F-AB6F-E3625B06A1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8300EF1-D9C2-0A2F-D0CD-29B08C1F3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DEC30A-3FA9-C240-9D8B-0D963F4EC7C2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E8615E1-C505-529C-B2AF-D01A729ABC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72BD3E2-EF56-3226-3E23-A34CBB255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769D466-BE59-6775-48CD-582E473FF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E02F5C-9494-E941-A405-9CF41A7D3B9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6C06D6C-3DC6-3FB7-66AC-F5148AF523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F18C7E0-0EEC-1F2C-F061-A930D6D5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A9E7A43-58B6-DB51-6F46-36769CC4A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6B92F9-E30D-7D45-9D81-FB69157CD85F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5627709-0829-C024-B8AF-06896C296B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90E2E65-1436-8BAE-2860-3D0347DAD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78A3A26-42D0-9E2E-7DAC-B0F00C170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700F26-644B-584C-A885-EEEB69112AE0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FC4C7FC-7BF0-6088-323C-A62A70ED07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E688859-6638-A094-2234-5F3558B15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0486B21C-7157-6413-B416-F938F6F1E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FEDCCF-15FA-E94F-BDBD-28CA38A53471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6ECD5A-76D1-F22B-93D2-0AA706DFF7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4094C30-9077-607A-A9A7-1BCEDB3C6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604F5BF-25AC-FB85-B452-34C6BD7D6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1EFBF7-F21A-404A-B1EE-712673915B7A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811192B-2CBA-96AC-A70C-069647C4C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81575" cy="41751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7F64106-CEE2-6A83-DBF7-98C2FD9758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87438" y="866775"/>
            <a:ext cx="4621212" cy="34655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381ADEF-5559-1F18-1EAB-4F7F1DF7C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65F7AC-969B-3B40-B640-F101C6EC40FA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7CDE0A5-87DD-51C9-16D2-A476920244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5DF677D-677E-61C9-083F-AE3F63DAD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0F63878-C42C-CB42-69AB-3CF925C3B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4934CD-4B74-B449-8F60-B829F8299284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A49844E-11A5-F2CE-8381-1F81ADC117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0176CC1-4274-7CEC-7ECB-182901A82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9B775DF-82DB-54F2-B116-6330D126F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E2DB12-59CA-DE4A-AF6C-1B1E4E67DE56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17F7F0E-917D-B6C1-EF5D-01DC161C97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AFE7AFB-5002-1B1A-51DA-1A8C994A8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09D7D6B-64EB-3908-8CF5-38E5902D3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4C29E6-2F26-1E4A-87BA-FC0285F93B4A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3E28C0-5575-3B22-E7BA-3D632F9CCA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8AFCBB7-E2C1-F1BE-2653-D10855A30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FB0242F-D0AC-8805-C438-E53C16FBA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6C70E2-2CEB-3C43-B166-5051D57F9F10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CC11849-5269-2C91-3991-CD88B6ACDD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4A0B072-ABEB-99E0-052F-780AAC5C9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58952FA-C7E6-8C61-AF73-247C25F7E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CC4305-6E4C-B145-829A-66B5CE14907D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B8876E6-50FD-45D7-81AD-FA6F802193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9EDF9A9-59BD-854A-C8B3-19ABE56B5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14DDDD6-5373-B1F9-4274-23A4C9325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DFD02F-9BD8-334F-AF57-8E8C92EDEB1B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88B6083-4FD5-F517-43D4-DE3C23314D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417A542-F417-2C54-EA9E-770300667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7F0BE11-F3AA-7370-5BF4-C35690500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0818A0-93EB-AA49-A171-EA6DCAFA055E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95E5116-9849-2438-5ED2-1AA5E5A0DA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4F5CD2C-7C65-61CE-116E-76BFCF51A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0D19983-AD88-E92A-6F5A-8F5A09682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4645AC-A216-1C41-8ABA-9408C7D1A834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0F74BEE-72E1-52C4-B56A-0FD547B3D2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E2E0415-1806-8647-81F0-1E2CB4328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BE145C2-BB51-38FD-BED1-5FC21DB5CE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E79A30-0F6D-374B-9298-E689AEE0FCC8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BA3BFAB-1D47-5653-0FD7-E9CE6D26E1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2441BB6-3D28-48D5-3A8F-B02C7EAEC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60FD871-746F-94AE-B2C2-AE1340ECA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6EC653-D5BC-AA46-BB14-3CB54B33A523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478017B-369D-E885-30BC-2E883741A6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ABAB6B4-3D1B-CEAD-234F-AA60F3F72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24FB5C6-4073-B5A4-DD1D-DA6A3056A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E25477-EBD1-E842-B126-9415F22F3183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471D43B-E318-83BF-9613-70A5108BAEF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E841A15-2267-FBDB-2987-D9B4DC009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5170F4A-FCE8-1513-F099-A6DEA76BF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866E2D-25E0-B941-AF1E-F6C7362D89FC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A5B93EC-0D14-D55B-2191-52C307E110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30A7CE7-DB38-E670-03F5-9C28331BD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401685E-6C09-568A-59C9-B4CF93165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20DA2B-5F02-684E-BC41-4CD63D9B376D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FDCA9BE-12DB-6BCE-70F1-69D288B0E0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F74C39C-D7AD-EC96-3E1C-0F9BD78A1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45FB8C9-4AF1-D9F9-954E-A8BF078EA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EEA851-0C4F-8E40-BA69-425597E13D15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4010921-9CB1-ECEF-FBEE-16C1B7A683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5D2C472-57B2-77BF-EE5B-30D1FC0DF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9C1AB08-1918-B2F4-B4EF-3EE21FD2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80C3C1-F451-5E4E-92C8-FB6C97ED75CB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6DE3B37-99F6-3EB5-1E70-85CCF950D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81575" cy="41751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9338EFB-5E33-1BD8-2838-FBD4B70563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87438" y="866775"/>
            <a:ext cx="4621212" cy="34655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E04394B-3C5A-B967-DAD0-69125D4DF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E2471E-340F-F447-AF5F-AA5CD654B791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719E63E-D332-A90D-D1F0-8511EFC8B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08525"/>
            <a:ext cx="4981575" cy="41751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9E5B4AB-5C9B-B1B4-75A0-A9683CF1BA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087438" y="866775"/>
            <a:ext cx="4621212" cy="34655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D8F77DD-C88B-89F0-9293-0C17B0963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A6C86C-3EBD-AA4F-9C45-4C9FE4321972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0D2A24D-7AE8-5339-4179-06DDEB3392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952B2CA-64F2-8AE4-9F1B-EACCABE30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9428A11-B649-5F63-13C8-7AE252F4D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81AEE9-7547-1A4D-BF25-8610F4FFB1C0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FE2574F-CD5F-93E6-24B5-BBA59549D6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1B04C9F-21AE-D1AB-29C6-7B542250D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05CA1DF-6D7E-2A6D-C05F-B5050DD16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F2CC1D-065D-5848-A31D-6AAE32CAEC23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9F37E9B-68C8-A851-63BE-72DA08EDB4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F80C653-E096-968A-996C-D261BD822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BF1F19-3E26-816D-BAC3-795080E2E3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77F5F-7CB3-AE8D-970E-A7CACAE479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1318B-2855-BC41-88F2-F688BC424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21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5AA835-D4C5-00A0-8B58-0410B29770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097CBA-D80E-C587-9062-012DDF1944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E8F08-A79F-B644-B2F1-185A75AB0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6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AFCD45-30F7-34C0-DF7E-1D401D4B6B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2862F8-5DB8-6423-5423-831EFFB1F0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875FA-923D-1A49-9F77-91AEC276D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8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F0A29A-72B3-354A-3BC4-B07732A88A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00D9D1-B869-1994-BC83-4A83B45F7E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9F27F-E96A-B44A-9238-8277E1848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3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320011-0B61-8DEE-2BCC-BEDEF9A888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8CCB7D-D6EF-2448-48DE-88B79A9D31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C24B2-1D51-E346-9A02-36DBB7884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4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81075"/>
            <a:ext cx="4495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3ABAAD-AD59-3F77-1427-59B0229C82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3A6ECE-4F78-A3DD-ABA3-1C1AEBE93C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05563-E856-BB43-BAE8-BC4E5F62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60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5A99FF-16FF-6AF5-8463-52C525596B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E5D8BEA-CBFE-DE74-9C54-DDBF2A9A5D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07A5-5092-1B40-85DE-7707E7B2E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4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5A5DBD-A7E7-814C-0AA5-933C910A7C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730977-FE1A-A14B-2025-F5842A83E0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C3AB5-0DFA-DF48-8A7D-112183C1E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27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3A43B2E-14F7-521C-C9A8-BA2FFD270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D8E3AF-96C6-3C65-CCD4-89A1BF0C7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C3F0F-0F87-5746-A8DE-A9F0959194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5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3C5035-F944-5286-2DB8-484D198A58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5B4DD-23E4-9443-C549-ABE0399B9A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A41CA-A9DF-E64B-892C-C9CE63550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AAD5B5-B2A4-6FD9-1B3B-04EA605B5E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CD22A2-7D22-CA9D-2645-1CBBCB7090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30F81-2F21-CE41-9051-C0FA927FC7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3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AA3100-4EC9-2CA6-3294-FE8D0EE0A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90805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                  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118076C3-A47D-1AF8-7F35-A02FB9EF05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GB" altLang="en-US" sz="1800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4917B88-2E1A-576C-34F8-BC6CB9751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8E528F-9184-3F0C-695F-155566761A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237288"/>
            <a:ext cx="72723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4D4D4D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r>
              <a:rPr lang="en-GB" altLang="en-US">
                <a:solidFill>
                  <a:srgbClr val="000066"/>
                </a:solidFill>
              </a:rPr>
              <a:t>Software Engineering</a:t>
            </a:r>
          </a:p>
          <a:p>
            <a:pPr>
              <a:defRPr/>
            </a:pPr>
            <a:r>
              <a:rPr lang="en-GB" altLang="en-US">
                <a:solidFill>
                  <a:srgbClr val="000066"/>
                </a:solidFill>
              </a:rPr>
              <a:t>Dr R Bahsoon</a:t>
            </a:r>
            <a:endParaRPr lang="en-US" altLang="en-US">
              <a:solidFill>
                <a:srgbClr val="000066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6C2C61-2190-9D7B-0BE5-9C51BC4CB2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D4D4D"/>
                </a:solidFill>
                <a:latin typeface="Arial" panose="020B0604020202020204" pitchFamily="34" charset="0"/>
              </a:defRPr>
            </a:lvl1pPr>
          </a:lstStyle>
          <a:p>
            <a:fld id="{586EAA4A-0783-A048-8F24-D1997D9FCE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5" descr="wordmarque_lightcyan">
            <a:extLst>
              <a:ext uri="{FF2B5EF4-FFF2-40B4-BE49-F238E27FC236}">
                <a16:creationId xmlns:a16="http://schemas.microsoft.com/office/drawing/2014/main" id="{0580ACAD-17AE-E39E-476B-2196095D9D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0"/>
            <a:ext cx="2195512" cy="90805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FF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bham.ac.uk/~rzb" TargetMode="External"/><Relationship Id="rId4" Type="http://schemas.openxmlformats.org/officeDocument/2006/relationships/hyperlink" Target="mailto:r.bahsoon@cs.bham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UrLxNBK_g" TargetMode="External"/><Relationship Id="rId2" Type="http://schemas.openxmlformats.org/officeDocument/2006/relationships/hyperlink" Target="https://www.youtube.com/watch?v=XU0llRltyF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FMHnSfI2I" TargetMode="External"/><Relationship Id="rId2" Type="http://schemas.openxmlformats.org/officeDocument/2006/relationships/hyperlink" Target="https://www.youtube.com/watch?v=GE6lbPLEAz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94-tJlov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E122275-0A09-F88C-0FEC-5A7F37F9D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051" name="Slide Number Placeholder 4">
            <a:extLst>
              <a:ext uri="{FF2B5EF4-FFF2-40B4-BE49-F238E27FC236}">
                <a16:creationId xmlns:a16="http://schemas.microsoft.com/office/drawing/2014/main" id="{0CDEDD44-A759-1B6C-DD56-6FADA9CCE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B31444-2626-1D40-8504-1633154505F3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890CD4DD-3875-2E92-978B-B519932F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DDDDDD"/>
              </a:solidFill>
              <a:latin typeface="Verdana" panose="020B0604030504040204" pitchFamily="34" charset="0"/>
            </a:endParaRPr>
          </a:p>
        </p:txBody>
      </p:sp>
      <p:pic>
        <p:nvPicPr>
          <p:cNvPr id="2053" name="Picture 15" descr="ub_lightcyan">
            <a:extLst>
              <a:ext uri="{FF2B5EF4-FFF2-40B4-BE49-F238E27FC236}">
                <a16:creationId xmlns:a16="http://schemas.microsoft.com/office/drawing/2014/main" id="{97B0F4C9-7470-BA76-31E5-98DB077C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5737225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>
            <a:extLst>
              <a:ext uri="{FF2B5EF4-FFF2-40B4-BE49-F238E27FC236}">
                <a16:creationId xmlns:a16="http://schemas.microsoft.com/office/drawing/2014/main" id="{B9042D64-6273-27B2-917A-0A45458A35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3600" y="6092825"/>
            <a:ext cx="8316913" cy="720725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en-GB" altLang="en-US" sz="2500" b="1">
                <a:solidFill>
                  <a:srgbClr val="000066"/>
                </a:solidFill>
              </a:rPr>
              <a:t>Unit 1. Introduction to Software Lifecycle and Process Models </a:t>
            </a:r>
          </a:p>
          <a:p>
            <a:pPr algn="r" eaLnBrk="1" hangingPunct="1">
              <a:lnSpc>
                <a:spcPct val="80000"/>
              </a:lnSpc>
            </a:pPr>
            <a:endParaRPr lang="en-GB" altLang="en-US" sz="2500" b="1">
              <a:solidFill>
                <a:srgbClr val="000066"/>
              </a:solidFill>
            </a:endParaRPr>
          </a:p>
          <a:p>
            <a:pPr algn="r" eaLnBrk="1" hangingPunct="1">
              <a:lnSpc>
                <a:spcPct val="80000"/>
              </a:lnSpc>
            </a:pPr>
            <a:r>
              <a:rPr lang="en-GB" altLang="en-US" sz="900" b="1">
                <a:solidFill>
                  <a:srgbClr val="000066"/>
                </a:solidFill>
              </a:rPr>
              <a:t> </a:t>
            </a:r>
            <a:endParaRPr lang="en-US" altLang="en-US" sz="900" b="1">
              <a:solidFill>
                <a:srgbClr val="000066"/>
              </a:solidFill>
            </a:endParaRPr>
          </a:p>
        </p:txBody>
      </p:sp>
      <p:sp>
        <p:nvSpPr>
          <p:cNvPr id="2055" name="Text Box 14">
            <a:extLst>
              <a:ext uri="{FF2B5EF4-FFF2-40B4-BE49-F238E27FC236}">
                <a16:creationId xmlns:a16="http://schemas.microsoft.com/office/drawing/2014/main" id="{55BECD29-5319-E141-7E44-7131232D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4149725"/>
            <a:ext cx="45005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2056" name="Rectangle 17">
            <a:extLst>
              <a:ext uri="{FF2B5EF4-FFF2-40B4-BE49-F238E27FC236}">
                <a16:creationId xmlns:a16="http://schemas.microsoft.com/office/drawing/2014/main" id="{869E8377-C088-E6E2-BB7D-7C46A730DC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31115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br>
              <a:rPr lang="en-GB" altLang="en-US"/>
            </a:br>
            <a:br>
              <a:rPr lang="en-GB" altLang="en-US"/>
            </a:br>
            <a:br>
              <a:rPr lang="en-GB" altLang="en-US"/>
            </a:br>
            <a:r>
              <a:rPr lang="en-GB" altLang="en-US" sz="2000">
                <a:solidFill>
                  <a:srgbClr val="BBE0E3"/>
                </a:solidFill>
              </a:rPr>
              <a:t>Software Engineering and Professional Practice </a:t>
            </a:r>
            <a:br>
              <a:rPr lang="en-GB" altLang="en-US" sz="2000">
                <a:solidFill>
                  <a:srgbClr val="BBE0E3"/>
                </a:solidFill>
              </a:rPr>
            </a:br>
            <a:r>
              <a:rPr lang="en-GB" altLang="en-US" sz="2000">
                <a:solidFill>
                  <a:srgbClr val="BBE0E3"/>
                </a:solidFill>
              </a:rPr>
              <a:t>&amp; </a:t>
            </a:r>
            <a:br>
              <a:rPr lang="en-GB" altLang="en-US" sz="2000">
                <a:solidFill>
                  <a:srgbClr val="BBE0E3"/>
                </a:solidFill>
              </a:rPr>
            </a:br>
            <a:r>
              <a:rPr lang="en-GB" altLang="en-US" sz="2000">
                <a:solidFill>
                  <a:srgbClr val="BBE0E3"/>
                </a:solidFill>
              </a:rPr>
              <a:t>Building Usable Software</a:t>
            </a:r>
            <a:br>
              <a:rPr lang="en-GB" altLang="en-US"/>
            </a:br>
            <a:br>
              <a:rPr lang="en-GB" altLang="en-US"/>
            </a:br>
            <a:r>
              <a:rPr lang="en-GB" altLang="en-US" sz="1800"/>
              <a:t>Dr. Rami Bahsoon</a:t>
            </a:r>
            <a:br>
              <a:rPr lang="en-GB" altLang="en-US" sz="1800"/>
            </a:br>
            <a:r>
              <a:rPr lang="en-GB" altLang="en-US" sz="1800"/>
              <a:t>School of Computer Science</a:t>
            </a:r>
            <a:br>
              <a:rPr lang="en-GB" altLang="en-US" sz="1800"/>
            </a:br>
            <a:r>
              <a:rPr lang="en-GB" altLang="en-US" sz="1800"/>
              <a:t>The University Of Birmingham</a:t>
            </a:r>
            <a:br>
              <a:rPr lang="en-GB" altLang="en-US" sz="1800"/>
            </a:br>
            <a:r>
              <a:rPr lang="en-GB" altLang="en-US" sz="1800">
                <a:hlinkClick r:id="rId4"/>
              </a:rPr>
              <a:t>r.bahsoon@cs.bham.ac.uk</a:t>
            </a:r>
            <a:br>
              <a:rPr lang="en-GB" altLang="en-US" sz="1800"/>
            </a:br>
            <a:r>
              <a:rPr lang="en-GB" altLang="en-US" sz="1800">
                <a:hlinkClick r:id="rId5"/>
              </a:rPr>
              <a:t>www.cs.bham.ac.uk/~rzb</a:t>
            </a:r>
            <a:br>
              <a:rPr lang="en-GB" altLang="en-US" sz="1800"/>
            </a:br>
            <a:br>
              <a:rPr lang="en-GB" altLang="en-US" sz="1800"/>
            </a:br>
            <a:r>
              <a:rPr lang="en-GB" altLang="en-US" sz="1800"/>
              <a:t>Office 112 Y9- Computer Science</a:t>
            </a:r>
            <a:br>
              <a:rPr lang="en-GB" altLang="en-US" sz="1800"/>
            </a:br>
            <a:br>
              <a:rPr lang="en-GB" altLang="en-US" u="sng"/>
            </a:br>
            <a:endParaRPr lang="en-US" alt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A792B77-DE5C-AE1E-93B2-13279D453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09C63D35-8B5A-29BB-2D27-248F612A9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13914A-BA2B-CD4A-945C-740C5A7E9CF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6037835-856A-3B38-9C92-A6BB36971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The Software Design Process</a:t>
            </a:r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FCB494B3-3AB3-C9A4-0245-809DF15A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834072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Line 4">
            <a:extLst>
              <a:ext uri="{FF2B5EF4-FFF2-40B4-BE49-F238E27FC236}">
                <a16:creationId xmlns:a16="http://schemas.microsoft.com/office/drawing/2014/main" id="{F5086D8F-8604-AED1-0DE3-613945C41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005263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5">
            <a:extLst>
              <a:ext uri="{FF2B5EF4-FFF2-40B4-BE49-F238E27FC236}">
                <a16:creationId xmlns:a16="http://schemas.microsoft.com/office/drawing/2014/main" id="{2D7DE2B4-66F4-3C82-74E2-CBD71F494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365625"/>
            <a:ext cx="0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6">
            <a:extLst>
              <a:ext uri="{FF2B5EF4-FFF2-40B4-BE49-F238E27FC236}">
                <a16:creationId xmlns:a16="http://schemas.microsoft.com/office/drawing/2014/main" id="{04F6D9E2-F511-76A8-611E-1DC138C18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4512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0000"/>
                </a:solidFill>
                <a:latin typeface="Verdana" panose="020B0604030504040204" pitchFamily="34" charset="0"/>
              </a:rPr>
              <a:t>Output</a:t>
            </a: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DB74D46-1D3A-B60F-0037-8BD99D853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1FFDEDA4-40FE-212D-B331-BD0A2B050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4DF466-A1A3-6C4A-82E4-2F502D460BF6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1026">
            <a:extLst>
              <a:ext uri="{FF2B5EF4-FFF2-40B4-BE49-F238E27FC236}">
                <a16:creationId xmlns:a16="http://schemas.microsoft.com/office/drawing/2014/main" id="{70657D8E-53D9-379D-BE87-8346DEF8A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Waterfall Model Phases</a:t>
            </a:r>
          </a:p>
        </p:txBody>
      </p:sp>
      <p:sp>
        <p:nvSpPr>
          <p:cNvPr id="12293" name="Rectangle 1027">
            <a:extLst>
              <a:ext uri="{FF2B5EF4-FFF2-40B4-BE49-F238E27FC236}">
                <a16:creationId xmlns:a16="http://schemas.microsoft.com/office/drawing/2014/main" id="{BBA7CDA5-0D53-3938-A381-DB0A07DA4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821738" cy="50006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>
              <a:buFontTx/>
              <a:buNone/>
            </a:pPr>
            <a:r>
              <a:rPr lang="en-GB" altLang="en-US"/>
              <a:t>Phase 3. Implementation and unit testing</a:t>
            </a:r>
          </a:p>
          <a:p>
            <a:pPr lvl="3" eaLnBrk="1" hangingPunct="1"/>
            <a:r>
              <a:rPr lang="en-GB" altLang="en-US" sz="2400"/>
              <a:t>Implementation: </a:t>
            </a:r>
            <a:r>
              <a:rPr lang="en-GB" altLang="en-US" sz="2400">
                <a:solidFill>
                  <a:srgbClr val="FF3300"/>
                </a:solidFill>
              </a:rPr>
              <a:t>Executable code</a:t>
            </a:r>
          </a:p>
          <a:p>
            <a:pPr lvl="3" eaLnBrk="1" hangingPunct="1"/>
            <a:r>
              <a:rPr lang="en-GB" altLang="en-US" sz="2400"/>
              <a:t>Unit testing (Component test)</a:t>
            </a:r>
            <a:r>
              <a:rPr lang="en-GB" altLang="en-US"/>
              <a:t> </a:t>
            </a:r>
          </a:p>
          <a:p>
            <a:pPr lvl="4" eaLnBrk="1" hangingPunct="1"/>
            <a:r>
              <a:rPr lang="en-GB" altLang="en-US"/>
              <a:t>Individual components (function/programs/classes) are tested independently; </a:t>
            </a:r>
          </a:p>
          <a:p>
            <a:pPr lvl="4" eaLnBrk="1" hangingPunct="1"/>
            <a:r>
              <a:rPr lang="en-GB" altLang="en-US"/>
              <a:t>Components may be functions or objects or coherent groupings of these entities.</a:t>
            </a:r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>
              <a:solidFill>
                <a:srgbClr val="003399"/>
              </a:solidFill>
            </a:endParaRPr>
          </a:p>
        </p:txBody>
      </p:sp>
      <p:pic>
        <p:nvPicPr>
          <p:cNvPr id="12294" name="Picture 1028">
            <a:extLst>
              <a:ext uri="{FF2B5EF4-FFF2-40B4-BE49-F238E27FC236}">
                <a16:creationId xmlns:a16="http://schemas.microsoft.com/office/drawing/2014/main" id="{0CD6FF2C-1B2C-7EAC-E316-F2A63CA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816350"/>
            <a:ext cx="324008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Line 1029">
            <a:extLst>
              <a:ext uri="{FF2B5EF4-FFF2-40B4-BE49-F238E27FC236}">
                <a16:creationId xmlns:a16="http://schemas.microsoft.com/office/drawing/2014/main" id="{FB09F57B-353D-3BD7-942E-1F6F39EB0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25" y="5013325"/>
            <a:ext cx="4333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1030">
            <a:extLst>
              <a:ext uri="{FF2B5EF4-FFF2-40B4-BE49-F238E27FC236}">
                <a16:creationId xmlns:a16="http://schemas.microsoft.com/office/drawing/2014/main" id="{DE4E5135-BC54-E864-D913-D167D030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797425"/>
            <a:ext cx="1230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3300"/>
                </a:solidFill>
                <a:latin typeface="Verdana" panose="020B0604030504040204" pitchFamily="34" charset="0"/>
              </a:rPr>
              <a:t>Phase 3</a:t>
            </a:r>
            <a:endParaRPr lang="en-US" altLang="en-US" sz="180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pic>
        <p:nvPicPr>
          <p:cNvPr id="12297" name="Picture 1031" descr="MPj03879570000[1]">
            <a:extLst>
              <a:ext uri="{FF2B5EF4-FFF2-40B4-BE49-F238E27FC236}">
                <a16:creationId xmlns:a16="http://schemas.microsoft.com/office/drawing/2014/main" id="{6D77A28E-04DF-17A9-354E-90CC7D66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268413"/>
            <a:ext cx="15652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32" descr="MPj03827980000[1]">
            <a:extLst>
              <a:ext uri="{FF2B5EF4-FFF2-40B4-BE49-F238E27FC236}">
                <a16:creationId xmlns:a16="http://schemas.microsoft.com/office/drawing/2014/main" id="{24617361-E59A-6118-555C-08698138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08500"/>
            <a:ext cx="20891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ED4C3D8-DE2A-8AB6-F8A4-0617F0C3F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088C1C9A-F4B6-CEA3-2A03-3BF4E0318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D04910-7AB2-C04F-B5A1-F381F2AAE6A3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9E5AEB4-0328-9997-DD0E-4423BF163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Waterfall Model Phases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BD072CA-CD42-6EAC-F8BD-678D4CD1F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8" y="908050"/>
            <a:ext cx="8642350" cy="47847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>
              <a:buFontTx/>
              <a:buNone/>
            </a:pPr>
            <a:r>
              <a:rPr lang="en-GB" altLang="en-US" dirty="0"/>
              <a:t>Phase 4. Integration and system testing</a:t>
            </a:r>
          </a:p>
          <a:p>
            <a:pPr lvl="3" eaLnBrk="1" hangingPunct="1"/>
            <a:r>
              <a:rPr lang="en-GB" altLang="en-US" dirty="0">
                <a:solidFill>
                  <a:srgbClr val="FF0000"/>
                </a:solidFill>
              </a:rPr>
              <a:t>System testing</a:t>
            </a:r>
          </a:p>
          <a:p>
            <a:pPr lvl="4" eaLnBrk="1" hangingPunct="1"/>
            <a:r>
              <a:rPr lang="en-GB" altLang="en-US" dirty="0"/>
              <a:t>Integration Testing of the units and system as a whole. </a:t>
            </a:r>
          </a:p>
          <a:p>
            <a:pPr lvl="4" eaLnBrk="1" hangingPunct="1"/>
            <a:r>
              <a:rPr lang="en-GB" altLang="en-US" dirty="0"/>
              <a:t>Testing of emergent properties is particularly important (e.g. performance, security, etc)</a:t>
            </a:r>
          </a:p>
          <a:p>
            <a:pPr lvl="4" eaLnBrk="1" hangingPunct="1">
              <a:buFontTx/>
              <a:buNone/>
            </a:pPr>
            <a:endParaRPr lang="en-GB" altLang="en-US" dirty="0"/>
          </a:p>
          <a:p>
            <a:pPr lvl="3" eaLnBrk="1" hangingPunct="1"/>
            <a:r>
              <a:rPr lang="en-GB" altLang="en-US" dirty="0">
                <a:solidFill>
                  <a:srgbClr val="FF0000"/>
                </a:solidFill>
              </a:rPr>
              <a:t>Acceptance testing</a:t>
            </a:r>
          </a:p>
          <a:p>
            <a:pPr lvl="4" eaLnBrk="1" hangingPunct="1"/>
            <a:r>
              <a:rPr lang="en-GB" altLang="en-US" dirty="0"/>
              <a:t>Testing with customer data to check that the system meets the customer’s needs.</a:t>
            </a:r>
          </a:p>
          <a:p>
            <a:pPr lvl="4" eaLnBrk="1" hangingPunct="1"/>
            <a:endParaRPr lang="en-GB" altLang="en-US" dirty="0"/>
          </a:p>
          <a:p>
            <a:pPr lvl="4"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endParaRPr lang="en-GB" altLang="en-US" dirty="0"/>
          </a:p>
        </p:txBody>
      </p:sp>
      <p:pic>
        <p:nvPicPr>
          <p:cNvPr id="13318" name="Picture 4">
            <a:extLst>
              <a:ext uri="{FF2B5EF4-FFF2-40B4-BE49-F238E27FC236}">
                <a16:creationId xmlns:a16="http://schemas.microsoft.com/office/drawing/2014/main" id="{D135FA31-C26E-757F-830D-26897406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365625"/>
            <a:ext cx="324008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5">
            <a:extLst>
              <a:ext uri="{FF2B5EF4-FFF2-40B4-BE49-F238E27FC236}">
                <a16:creationId xmlns:a16="http://schemas.microsoft.com/office/drawing/2014/main" id="{1E32EF64-8111-CB16-8E9D-B701F5080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365625"/>
            <a:ext cx="1230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3300"/>
                </a:solidFill>
                <a:latin typeface="Verdana" panose="020B0604030504040204" pitchFamily="34" charset="0"/>
              </a:rPr>
              <a:t>Phase 4</a:t>
            </a:r>
            <a:endParaRPr lang="en-US" altLang="en-US" sz="180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13320" name="Line 6">
            <a:extLst>
              <a:ext uri="{FF2B5EF4-FFF2-40B4-BE49-F238E27FC236}">
                <a16:creationId xmlns:a16="http://schemas.microsoft.com/office/drawing/2014/main" id="{85BC235A-989A-5D71-F131-79A457EE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788" y="4724400"/>
            <a:ext cx="0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21" name="Picture 7" descr="MCj01512970000[1]">
            <a:extLst>
              <a:ext uri="{FF2B5EF4-FFF2-40B4-BE49-F238E27FC236}">
                <a16:creationId xmlns:a16="http://schemas.microsoft.com/office/drawing/2014/main" id="{55CAFFC3-607F-C919-6069-1DA7736F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437063"/>
            <a:ext cx="18208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8" descr="MCj01988380000[1]">
            <a:extLst>
              <a:ext uri="{FF2B5EF4-FFF2-40B4-BE49-F238E27FC236}">
                <a16:creationId xmlns:a16="http://schemas.microsoft.com/office/drawing/2014/main" id="{D4264D91-E7DE-0EBC-10DF-02C504E7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1296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23F71E1-52DB-1F0E-3A34-4551549E4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794E80F3-098F-A656-A5A9-8C26C3A6D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5EDC8B-04BA-5348-96E3-9D21632E2B45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187213E-8683-B08C-4A55-602585D95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Waterfall Model Phases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A8F7612-A4DA-83F5-8190-489CBB354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125538"/>
            <a:ext cx="8642350" cy="47847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>
              <a:buFontTx/>
              <a:buNone/>
            </a:pPr>
            <a:r>
              <a:rPr lang="en-GB" altLang="en-US" dirty="0"/>
              <a:t>Phase 5. Operation and maintenance</a:t>
            </a:r>
          </a:p>
          <a:p>
            <a:pPr lvl="1" eaLnBrk="1" hangingPunct="1"/>
            <a:r>
              <a:rPr lang="en-GB" altLang="en-US" dirty="0"/>
              <a:t>Deployment of the software </a:t>
            </a:r>
          </a:p>
          <a:p>
            <a:pPr lvl="1" eaLnBrk="1" hangingPunct="1"/>
            <a:r>
              <a:rPr lang="en-GB" altLang="en-US" dirty="0"/>
              <a:t>Continuous testing and maintenance triggered by the community </a:t>
            </a:r>
          </a:p>
          <a:p>
            <a:pPr lvl="1" eaLnBrk="1" hangingPunct="1"/>
            <a:r>
              <a:rPr lang="en-GB" altLang="en-US" dirty="0"/>
              <a:t>Trigger for software evolution:</a:t>
            </a:r>
          </a:p>
          <a:p>
            <a:pPr lvl="2" eaLnBrk="1" hangingPunct="1"/>
            <a:r>
              <a:rPr lang="en-GB" altLang="en-US" dirty="0"/>
              <a:t>New features, evolved versions   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86968750-82E8-1363-B16C-F32A1A8C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822079"/>
            <a:ext cx="3273723" cy="350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5">
            <a:extLst>
              <a:ext uri="{FF2B5EF4-FFF2-40B4-BE49-F238E27FC236}">
                <a16:creationId xmlns:a16="http://schemas.microsoft.com/office/drawing/2014/main" id="{AF1DDC8B-AC97-75F0-F29A-9BBC03ADE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63" y="4646613"/>
            <a:ext cx="1230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3300"/>
                </a:solidFill>
                <a:latin typeface="Verdana" panose="020B0604030504040204" pitchFamily="34" charset="0"/>
              </a:rPr>
              <a:t>Phase 5</a:t>
            </a:r>
            <a:endParaRPr lang="en-US" altLang="en-US" sz="1800" dirty="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14344" name="Line 6">
            <a:extLst>
              <a:ext uri="{FF2B5EF4-FFF2-40B4-BE49-F238E27FC236}">
                <a16:creationId xmlns:a16="http://schemas.microsoft.com/office/drawing/2014/main" id="{1CA3457E-2E43-01B9-8DE4-C4E27C98C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5688" y="4941888"/>
            <a:ext cx="0" cy="5746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48D15BF-7896-E3DD-0E31-BDC0365684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60E25FEA-7251-A897-A2B1-B2A261BC6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E053A6-C644-9841-81D5-EBAC06DC3593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F6BA77B-82BB-6D1C-ACDE-7602F64B1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Evolutionary Development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86BA849-2033-B501-74F0-3E7333D78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642350" cy="47847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/>
            <a:r>
              <a:rPr lang="en-GB" altLang="en-US" dirty="0">
                <a:solidFill>
                  <a:srgbClr val="000066"/>
                </a:solidFill>
              </a:rPr>
              <a:t>Exploratory development </a:t>
            </a:r>
          </a:p>
          <a:p>
            <a:pPr lvl="1" eaLnBrk="1" hangingPunct="1"/>
            <a:r>
              <a:rPr lang="en-GB" altLang="en-US" sz="2000" dirty="0">
                <a:solidFill>
                  <a:schemeClr val="tx1"/>
                </a:solidFill>
              </a:rPr>
              <a:t>Objective is to work with customers and to evolve a final system from an initial outline specification. </a:t>
            </a:r>
          </a:p>
          <a:p>
            <a:pPr lvl="1" eaLnBrk="1" hangingPunct="1"/>
            <a:r>
              <a:rPr lang="en-GB" altLang="en-US" sz="2000" dirty="0">
                <a:solidFill>
                  <a:schemeClr val="tx1"/>
                </a:solidFill>
              </a:rPr>
              <a:t>Start </a:t>
            </a:r>
            <a:r>
              <a:rPr lang="en-GB" altLang="en-US" sz="2000" dirty="0">
                <a:solidFill>
                  <a:srgbClr val="FF0000"/>
                </a:solidFill>
              </a:rPr>
              <a:t>with well-understood requirements </a:t>
            </a:r>
            <a:r>
              <a:rPr lang="en-GB" altLang="en-US" sz="2000" dirty="0">
                <a:solidFill>
                  <a:schemeClr val="tx1"/>
                </a:solidFill>
              </a:rPr>
              <a:t>and </a:t>
            </a:r>
            <a:r>
              <a:rPr lang="en-GB" altLang="en-US" sz="2000" dirty="0">
                <a:solidFill>
                  <a:srgbClr val="FF0000"/>
                </a:solidFill>
              </a:rPr>
              <a:t>add new features</a:t>
            </a:r>
            <a:r>
              <a:rPr lang="en-GB" altLang="en-US" sz="2000" dirty="0">
                <a:solidFill>
                  <a:schemeClr val="tx1"/>
                </a:solidFill>
              </a:rPr>
              <a:t> as proposed by the customer (i.e. incremental)</a:t>
            </a:r>
          </a:p>
          <a:p>
            <a:pPr lvl="1" eaLnBrk="1" hangingPunct="1">
              <a:buFontTx/>
              <a:buNone/>
            </a:pPr>
            <a:endParaRPr lang="en-GB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dirty="0">
                <a:solidFill>
                  <a:srgbClr val="000066"/>
                </a:solidFill>
              </a:rPr>
              <a:t>Throw-away prototyping</a:t>
            </a:r>
          </a:p>
          <a:p>
            <a:pPr lvl="1" eaLnBrk="1" hangingPunct="1"/>
            <a:r>
              <a:rPr lang="en-GB" altLang="en-US" sz="2000" dirty="0">
                <a:solidFill>
                  <a:schemeClr val="tx1"/>
                </a:solidFill>
              </a:rPr>
              <a:t>Objective is to understand the system requirements. Should start with poorly understood requirements to clarify what is really needed.</a:t>
            </a:r>
          </a:p>
        </p:txBody>
      </p:sp>
      <p:pic>
        <p:nvPicPr>
          <p:cNvPr id="15366" name="Picture 4" descr="MCj02334450000[1]">
            <a:extLst>
              <a:ext uri="{FF2B5EF4-FFF2-40B4-BE49-F238E27FC236}">
                <a16:creationId xmlns:a16="http://schemas.microsoft.com/office/drawing/2014/main" id="{D85BF160-4535-40AF-ADB8-D5B8581A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4797425"/>
            <a:ext cx="2451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5" descr="MPj04029600000[1]">
            <a:extLst>
              <a:ext uri="{FF2B5EF4-FFF2-40B4-BE49-F238E27FC236}">
                <a16:creationId xmlns:a16="http://schemas.microsoft.com/office/drawing/2014/main" id="{83842339-C232-49EC-C577-8E4DC678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563813"/>
            <a:ext cx="18002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3691290-C16A-6A15-ED0A-F66E1A6AB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ED184529-D42E-F710-665B-01109AC4A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49CDB7-4131-DA49-8704-6041CF96B51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1026">
            <a:extLst>
              <a:ext uri="{FF2B5EF4-FFF2-40B4-BE49-F238E27FC236}">
                <a16:creationId xmlns:a16="http://schemas.microsoft.com/office/drawing/2014/main" id="{32707F73-2CA7-BB13-59B9-F90C5E61F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Evolutionary Development</a:t>
            </a:r>
          </a:p>
        </p:txBody>
      </p:sp>
      <p:pic>
        <p:nvPicPr>
          <p:cNvPr id="16389" name="Picture 1027">
            <a:extLst>
              <a:ext uri="{FF2B5EF4-FFF2-40B4-BE49-F238E27FC236}">
                <a16:creationId xmlns:a16="http://schemas.microsoft.com/office/drawing/2014/main" id="{864E69F8-E46D-4A83-BE7C-E2528EC6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6192837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028" descr="MPj04029600000[1]">
            <a:extLst>
              <a:ext uri="{FF2B5EF4-FFF2-40B4-BE49-F238E27FC236}">
                <a16:creationId xmlns:a16="http://schemas.microsoft.com/office/drawing/2014/main" id="{6A35C45C-A1E3-BD98-2EB2-22B11E5D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16113"/>
            <a:ext cx="18002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029" descr="MPj04029600000[1]">
            <a:extLst>
              <a:ext uri="{FF2B5EF4-FFF2-40B4-BE49-F238E27FC236}">
                <a16:creationId xmlns:a16="http://schemas.microsoft.com/office/drawing/2014/main" id="{4E458945-F0F5-4769-F6FE-170A4B5B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213100"/>
            <a:ext cx="18002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30" descr="MPj04029600000[1]">
            <a:extLst>
              <a:ext uri="{FF2B5EF4-FFF2-40B4-BE49-F238E27FC236}">
                <a16:creationId xmlns:a16="http://schemas.microsoft.com/office/drawing/2014/main" id="{E68D58D4-842A-F305-90F8-BCDB89FA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573463"/>
            <a:ext cx="18002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31" descr="MPj04029600000[1]">
            <a:extLst>
              <a:ext uri="{FF2B5EF4-FFF2-40B4-BE49-F238E27FC236}">
                <a16:creationId xmlns:a16="http://schemas.microsoft.com/office/drawing/2014/main" id="{E52AA97B-1158-0188-7165-74F2EA7F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5263"/>
            <a:ext cx="18002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32" descr="MCPE02709_0000[1]">
            <a:extLst>
              <a:ext uri="{FF2B5EF4-FFF2-40B4-BE49-F238E27FC236}">
                <a16:creationId xmlns:a16="http://schemas.microsoft.com/office/drawing/2014/main" id="{5F80E1EF-CBB4-E065-408D-217AFDDB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1706563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88F45A5-7E4C-0AFA-C7AD-4F08ADC18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0035F3FA-97FD-F649-67C1-19E9EF6AE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686E1A-EF24-904F-B339-C90FE99FE1AE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6FB51FD-B76F-8130-EF3C-1607C1BC9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Process Iteration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C83962A-066C-C4AB-9497-3B37F6E93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200"/>
              <a:t>System requirements </a:t>
            </a:r>
            <a:r>
              <a:rPr lang="en-GB" altLang="en-US" sz="2200">
                <a:solidFill>
                  <a:srgbClr val="FF0000"/>
                </a:solidFill>
              </a:rPr>
              <a:t>ALWAYS evolve in the course of a project</a:t>
            </a:r>
            <a:r>
              <a:rPr lang="en-GB" altLang="en-US" sz="2200"/>
              <a:t> so process iteration where earlier stages are reworked is always part of the process for large systems</a:t>
            </a:r>
          </a:p>
          <a:p>
            <a:pPr eaLnBrk="1" hangingPunct="1"/>
            <a:r>
              <a:rPr lang="en-GB" altLang="en-US" sz="2200"/>
              <a:t>Iteration can be applied to any of the generic process models (e.g., waterfall)</a:t>
            </a:r>
          </a:p>
          <a:p>
            <a:pPr eaLnBrk="1" hangingPunct="1"/>
            <a:r>
              <a:rPr lang="en-GB" altLang="en-US" sz="2200"/>
              <a:t>Two (related) approaches</a:t>
            </a:r>
          </a:p>
          <a:p>
            <a:pPr lvl="1" eaLnBrk="1" hangingPunct="1"/>
            <a:r>
              <a:rPr lang="en-GB" altLang="en-US"/>
              <a:t>Incremental delivery;</a:t>
            </a:r>
          </a:p>
          <a:p>
            <a:pPr lvl="1" eaLnBrk="1" hangingPunct="1"/>
            <a:r>
              <a:rPr lang="en-GB" altLang="en-US"/>
              <a:t>Spiral development.</a:t>
            </a:r>
          </a:p>
        </p:txBody>
      </p:sp>
      <p:pic>
        <p:nvPicPr>
          <p:cNvPr id="17414" name="Picture 4" descr="MCBD08319_0000[1]">
            <a:extLst>
              <a:ext uri="{FF2B5EF4-FFF2-40B4-BE49-F238E27FC236}">
                <a16:creationId xmlns:a16="http://schemas.microsoft.com/office/drawing/2014/main" id="{041AF6A6-6420-C0C0-7720-073FECDD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716338"/>
            <a:ext cx="1346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BB868CB-AE01-10F9-04F3-5D4E69C5B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FDA8FB6B-2610-FC23-6F1B-073E3A5C8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FDD24E-3A98-1C4A-84E5-D492D2B7CAA7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65484B59-B70F-B303-0236-E65D25FD6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Incremental Development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AE2E02C6-42CB-3459-230E-2FADA65A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713787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4">
            <a:extLst>
              <a:ext uri="{FF2B5EF4-FFF2-40B4-BE49-F238E27FC236}">
                <a16:creationId xmlns:a16="http://schemas.microsoft.com/office/drawing/2014/main" id="{FF4007D9-018C-4B31-E8BE-C6B6EEA21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5830888"/>
            <a:ext cx="2395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 b="1" i="1">
                <a:latin typeface="Verdana" panose="020B0604030504040204" pitchFamily="34" charset="0"/>
              </a:rPr>
              <a:t>Reference: A. Finkelstein</a:t>
            </a:r>
            <a:r>
              <a:rPr lang="en-GB" altLang="en-US" sz="1600" b="1">
                <a:latin typeface="Verdana" panose="020B0604030504040204" pitchFamily="34" charset="0"/>
              </a:rPr>
              <a:t> </a:t>
            </a:r>
            <a:endParaRPr lang="en-US" altLang="en-US" sz="16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BFFA7-80E3-B6F6-E954-19F33E5B5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AE81AD9F-F1B2-152F-13CF-E9E7466088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6F8F85-7DF0-6C4E-8C4B-EB3B5522BCC9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AD77862-78E2-ACAA-1B23-F0A50AFD8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Incremental Delivery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AB03770-FDF9-0EBE-0CA4-F4384D5F5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8964613" cy="5400675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Rather than deliver the system as a single delivery, </a:t>
            </a:r>
          </a:p>
          <a:p>
            <a:pPr lvl="1" eaLnBrk="1" hangingPunct="1"/>
            <a:r>
              <a:rPr lang="en-GB" altLang="en-US" dirty="0">
                <a:solidFill>
                  <a:schemeClr val="tx1"/>
                </a:solidFill>
              </a:rPr>
              <a:t>the development and delivery is broken down into increments with each increment delivering part of the required functionality (i.e., Agile practices)</a:t>
            </a:r>
          </a:p>
          <a:p>
            <a:pPr eaLnBrk="1" hangingPunct="1"/>
            <a:r>
              <a:rPr lang="en-GB" altLang="en-US" sz="2400" dirty="0"/>
              <a:t>User requirements are prioritised </a:t>
            </a:r>
          </a:p>
          <a:p>
            <a:pPr lvl="1" eaLnBrk="1" hangingPunct="1"/>
            <a:r>
              <a:rPr lang="en-GB" altLang="en-US" sz="2200" dirty="0"/>
              <a:t>highest priority requirements are included in early increments</a:t>
            </a:r>
          </a:p>
          <a:p>
            <a:pPr eaLnBrk="1" hangingPunct="1"/>
            <a:r>
              <a:rPr lang="en-GB" altLang="en-US" sz="2400" dirty="0"/>
              <a:t>Once the development of an increment is started, the requirements are frozen though requirements for later increments can continue to evolve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A623-BA6A-EDF1-6A17-184ECD9E2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D4A89B72-46DA-5A6A-EE75-24EFAF638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EB7DC1-5E35-4C48-BB4C-1029FCBECF65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3F55CA9-EAB4-555A-B6D8-2A9C66CCF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0638" y="0"/>
            <a:ext cx="6969126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Incremental Development Advantages</a:t>
            </a:r>
            <a:endParaRPr lang="en-GB" altLang="en-US" sz="320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A595596-7B92-257F-DC74-57A8B2933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200" dirty="0"/>
              <a:t>Early increments act as a prototype to help elicit requirements for later increments</a:t>
            </a:r>
          </a:p>
          <a:p>
            <a:pPr eaLnBrk="1" hangingPunct="1"/>
            <a:r>
              <a:rPr lang="en-GB" altLang="en-US" sz="2200" dirty="0"/>
              <a:t>Lower risk of overall project failure</a:t>
            </a:r>
          </a:p>
          <a:p>
            <a:pPr eaLnBrk="1" hangingPunct="1"/>
            <a:r>
              <a:rPr lang="en-GB" altLang="en-US" sz="2200" dirty="0"/>
              <a:t>The highest priority system services tend to receive the most testing </a:t>
            </a:r>
          </a:p>
          <a:p>
            <a:pPr eaLnBrk="1" hangingPunct="1"/>
            <a:r>
              <a:rPr lang="en-GB" altLang="en-US" sz="2200" dirty="0"/>
              <a:t>Customer value can be delivered with each increment so system functionality is available earlier</a:t>
            </a:r>
          </a:p>
          <a:p>
            <a:pPr marL="0" indent="0" eaLnBrk="1" hangingPunct="1">
              <a:buNone/>
            </a:pPr>
            <a:endParaRPr lang="en-GB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01C6570-FD1D-FB58-91DE-9BA497CFA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77FBBA3C-16AB-B374-C7BF-8B1AF41D4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FD6B92-B97E-7743-B18F-01CC2324FC3E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F87489-821F-3DAE-732E-11FB92371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Brainstorming Exercise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E1DAB7A3-766E-50C2-8DF4-A393430C7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What is your understanding of a “Software Process”?</a:t>
            </a:r>
          </a:p>
          <a:p>
            <a:pPr eaLnBrk="1" hangingPunct="1"/>
            <a:r>
              <a:rPr lang="cy-GB" altLang="en-US"/>
              <a:t>Have you used any “Software Process Model” in your practice? </a:t>
            </a:r>
          </a:p>
          <a:p>
            <a:pPr lvl="1" eaLnBrk="1" hangingPunct="1"/>
            <a:r>
              <a:rPr lang="cy-GB" altLang="en-US"/>
              <a:t>Which models?</a:t>
            </a:r>
          </a:p>
          <a:p>
            <a:pPr lvl="1" eaLnBrk="1" hangingPunct="1"/>
            <a:r>
              <a:rPr lang="cy-GB" altLang="en-US"/>
              <a:t>Examples?</a:t>
            </a:r>
          </a:p>
          <a:p>
            <a:pPr lvl="1" eaLnBrk="1" hangingPunct="1"/>
            <a:r>
              <a:rPr lang="cy-GB" altLang="en-US"/>
              <a:t>Uses? Strengths/Weaknesses? </a:t>
            </a:r>
          </a:p>
          <a:p>
            <a:pPr lvl="1" eaLnBrk="1" hangingPunct="1"/>
            <a:r>
              <a:rPr lang="cy-GB" altLang="en-US"/>
              <a:t>Observations?</a:t>
            </a:r>
            <a:endParaRPr lang="en-US" altLang="en-US"/>
          </a:p>
        </p:txBody>
      </p:sp>
      <p:pic>
        <p:nvPicPr>
          <p:cNvPr id="3078" name="Picture 4" descr="MCj04042630000[1]">
            <a:extLst>
              <a:ext uri="{FF2B5EF4-FFF2-40B4-BE49-F238E27FC236}">
                <a16:creationId xmlns:a16="http://schemas.microsoft.com/office/drawing/2014/main" id="{928F7EEA-EB61-C5A9-3D68-D325C5A6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933825"/>
            <a:ext cx="18383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19642-5685-52EF-7F33-D13289F2DC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10C358AF-44A8-5D33-8E62-66D3967E0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624B42-C9BA-284D-AE22-A69FA43FA5E2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B949308-3B5C-D07E-A7F2-BCD0C9866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Spiral Development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5EE956A-DBB0-14FB-9891-165C25516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Process is represented as a spiral rather than as a sequence of activities with backtracking</a:t>
            </a:r>
          </a:p>
          <a:p>
            <a:pPr eaLnBrk="1" hangingPunct="1"/>
            <a:r>
              <a:rPr lang="en-GB" altLang="en-US" dirty="0"/>
              <a:t>Each loop in the spiral represents a phase in the process</a:t>
            </a:r>
          </a:p>
          <a:p>
            <a:pPr eaLnBrk="1" hangingPunct="1"/>
            <a:r>
              <a:rPr lang="en-GB" altLang="en-US" dirty="0"/>
              <a:t>No fixed phases such as specification or design - loops in the spiral are chosen depending on what is required.</a:t>
            </a:r>
          </a:p>
          <a:p>
            <a:pPr eaLnBrk="1" hangingPunct="1"/>
            <a:r>
              <a:rPr lang="en-GB" altLang="en-US" dirty="0"/>
              <a:t>Risks are explicitly assessed and resolved throughout the process</a:t>
            </a:r>
          </a:p>
          <a:p>
            <a:pPr eaLnBrk="1" hangingPunct="1"/>
            <a:r>
              <a:rPr lang="en-GB" altLang="en-US" dirty="0"/>
              <a:t>Several prototypes are built as part of the process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94DDB-D2F7-A102-7C96-E758E3DD7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0F3629AE-9108-48A9-DD3E-AC3909A06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A08724-BA62-1742-BE42-82D29E68F20D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1026">
            <a:extLst>
              <a:ext uri="{FF2B5EF4-FFF2-40B4-BE49-F238E27FC236}">
                <a16:creationId xmlns:a16="http://schemas.microsoft.com/office/drawing/2014/main" id="{E8DB759F-B9BA-6578-6493-6FD8BF15E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Spiral Model</a:t>
            </a:r>
            <a:endParaRPr lang="en-US" altLang="en-US"/>
          </a:p>
        </p:txBody>
      </p:sp>
      <p:pic>
        <p:nvPicPr>
          <p:cNvPr id="22533" name="Picture 1027" descr="spiralsm">
            <a:extLst>
              <a:ext uri="{FF2B5EF4-FFF2-40B4-BE49-F238E27FC236}">
                <a16:creationId xmlns:a16="http://schemas.microsoft.com/office/drawing/2014/main" id="{7783C6E4-8A6C-71DC-2CA2-C1786E50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713787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1783754-1227-5702-1F0B-843921EA97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30FC20E9-1A27-C537-4C72-DF1F745C7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980D06-93E8-F743-825D-F5CA298E2521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1CBD8DC-AE44-E1BE-6122-1ADAAC0EB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14400"/>
          </a:xfrm>
        </p:spPr>
        <p:txBody>
          <a:bodyPr/>
          <a:lstStyle/>
          <a:p>
            <a:pPr eaLnBrk="1" hangingPunct="1"/>
            <a:br>
              <a:rPr lang="en-GB" altLang="en-US"/>
            </a:br>
            <a:r>
              <a:rPr lang="en-GB" altLang="en-US"/>
              <a:t>Spiral Model</a:t>
            </a:r>
            <a:endParaRPr lang="en-US" altLang="en-US"/>
          </a:p>
        </p:txBody>
      </p:sp>
      <p:pic>
        <p:nvPicPr>
          <p:cNvPr id="23557" name="Picture 3" descr="spiral3">
            <a:extLst>
              <a:ext uri="{FF2B5EF4-FFF2-40B4-BE49-F238E27FC236}">
                <a16:creationId xmlns:a16="http://schemas.microsoft.com/office/drawing/2014/main" id="{22D6EF9C-426C-03FE-CD4E-D0147A77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0850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Oval 4">
            <a:extLst>
              <a:ext uri="{FF2B5EF4-FFF2-40B4-BE49-F238E27FC236}">
                <a16:creationId xmlns:a16="http://schemas.microsoft.com/office/drawing/2014/main" id="{DB0BFE3F-D515-AD74-9187-9AFD3037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3575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861CE-2250-4DCF-8824-FC3B1FF6F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57FAFEA4-18BB-8C58-837A-972899A78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10BCC4-F760-1B41-BCFB-0D3EF00D6275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0CB80DC-A741-E0A3-18C7-D3E07630E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r>
              <a:rPr lang="en-GB" altLang="en-US"/>
              <a:t>Spiral Model Sectors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4B42080-020D-E9EA-87B5-18652A24D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200">
                <a:solidFill>
                  <a:srgbClr val="FF3300"/>
                </a:solidFill>
              </a:rPr>
              <a:t>Objective setting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Specific objectives for the phase are identified.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>
                <a:solidFill>
                  <a:srgbClr val="FF3300"/>
                </a:solidFill>
              </a:rPr>
              <a:t>Risk assessment and 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Risks are assessed and activities put in place to reduce the key risks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>
                <a:solidFill>
                  <a:srgbClr val="FF3300"/>
                </a:solidFill>
              </a:rPr>
              <a:t>Development and 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A development model for the system is chosen  which can be any of the generic models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>
                <a:solidFill>
                  <a:srgbClr val="FF3300"/>
                </a:solidFill>
              </a:rPr>
              <a:t>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/>
              <a:t>The project is reviewed and the next phase of the spiral is planned</a:t>
            </a:r>
          </a:p>
        </p:txBody>
      </p:sp>
      <p:pic>
        <p:nvPicPr>
          <p:cNvPr id="24582" name="Picture 4" descr="MCBD08319_0000[1]">
            <a:extLst>
              <a:ext uri="{FF2B5EF4-FFF2-40B4-BE49-F238E27FC236}">
                <a16:creationId xmlns:a16="http://schemas.microsoft.com/office/drawing/2014/main" id="{E9810FDF-84FD-7CA3-5BE4-AB75E9FC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652963"/>
            <a:ext cx="1346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A4185-5831-CE78-D525-2A52E55EB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22E551A1-DEFE-E6E7-62CC-BDF6270846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DCC9DA-C4CD-CD40-8761-7CFFC52202C2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35E3A13-5B0D-8262-AFBA-D34560E8A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r>
              <a:rPr lang="en-US" altLang="en-US"/>
              <a:t>RUP Model</a:t>
            </a:r>
          </a:p>
        </p:txBody>
      </p:sp>
      <p:pic>
        <p:nvPicPr>
          <p:cNvPr id="25605" name="Picture 3" descr="rup">
            <a:extLst>
              <a:ext uri="{FF2B5EF4-FFF2-40B4-BE49-F238E27FC236}">
                <a16:creationId xmlns:a16="http://schemas.microsoft.com/office/drawing/2014/main" id="{C28EE9B0-0A15-2973-C401-7C4A7E4F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896461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6C638-8862-B137-FFED-DD55D27C2D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3FC99346-066F-F3A3-4B03-385D1A517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556147-3E30-794F-8A50-C4921B169329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2BF937C1-6642-9DC4-C89E-20AE6F97B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r>
              <a:rPr lang="en-US" altLang="en-US"/>
              <a:t>RUP- Phases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F0664ED-2FFC-CA56-C915-9890DB1D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88" y="908050"/>
            <a:ext cx="9037638" cy="4784725"/>
          </a:xfrm>
        </p:spPr>
        <p:txBody>
          <a:bodyPr/>
          <a:lstStyle/>
          <a:p>
            <a:pPr eaLnBrk="1" hangingPunct="1"/>
            <a:r>
              <a:rPr lang="en-US" altLang="en-US" dirty="0"/>
              <a:t>Inception</a:t>
            </a:r>
          </a:p>
          <a:p>
            <a:pPr lvl="1" eaLnBrk="1" hangingPunct="1"/>
            <a:r>
              <a:rPr lang="en-US" altLang="en-US" dirty="0"/>
              <a:t>Establish the business case for the system</a:t>
            </a:r>
          </a:p>
          <a:p>
            <a:pPr eaLnBrk="1" hangingPunct="1"/>
            <a:r>
              <a:rPr lang="en-US" altLang="en-US" dirty="0"/>
              <a:t>Elaboration</a:t>
            </a:r>
          </a:p>
          <a:p>
            <a:pPr lvl="1" eaLnBrk="1" hangingPunct="1"/>
            <a:r>
              <a:rPr lang="en-US" altLang="en-US" dirty="0"/>
              <a:t>Develop an understanding of the problem domain and the system architecture</a:t>
            </a:r>
          </a:p>
          <a:p>
            <a:pPr eaLnBrk="1" hangingPunct="1"/>
            <a:r>
              <a:rPr lang="en-US" altLang="en-US" dirty="0"/>
              <a:t>Construction</a:t>
            </a:r>
          </a:p>
          <a:p>
            <a:pPr lvl="1" eaLnBrk="1" hangingPunct="1"/>
            <a:r>
              <a:rPr lang="en-US" altLang="en-US" dirty="0"/>
              <a:t>System design, programming and testing</a:t>
            </a:r>
          </a:p>
          <a:p>
            <a:pPr eaLnBrk="1" hangingPunct="1"/>
            <a:r>
              <a:rPr lang="en-US" altLang="en-US" dirty="0"/>
              <a:t>Transition</a:t>
            </a:r>
          </a:p>
          <a:p>
            <a:pPr lvl="1" eaLnBrk="1" hangingPunct="1"/>
            <a:r>
              <a:rPr lang="en-US" altLang="en-US" dirty="0"/>
              <a:t>Deploy the system in its operating environment</a:t>
            </a:r>
          </a:p>
          <a:p>
            <a:pPr eaLnBrk="1" hangingPunct="1"/>
            <a:r>
              <a:rPr lang="en-US" altLang="en-US" dirty="0"/>
              <a:t>All the disciplines(e.g., requirements, architecture, testing </a:t>
            </a:r>
            <a:r>
              <a:rPr lang="en-US" altLang="en-US" dirty="0" err="1"/>
              <a:t>etc</a:t>
            </a:r>
            <a:r>
              <a:rPr lang="en-US" altLang="en-US" dirty="0"/>
              <a:t>) are revisited along the above phases but with varying magnitude  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B0D0A3E-E3E7-3C0E-EA3D-AAD7370A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 dirty="0"/>
            </a:br>
            <a:r>
              <a:rPr lang="en-GB" altLang="en-US" dirty="0"/>
              <a:t>Modern Software Models: Agile,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DC72-31F1-5BBA-3B66-45D169E2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/>
              <a:t>Learn Scrum in 10 minutes  </a:t>
            </a:r>
          </a:p>
          <a:p>
            <a:pPr lvl="1">
              <a:defRPr/>
            </a:pPr>
            <a:r>
              <a:rPr lang="en-GB" u="sng" dirty="0">
                <a:hlinkClick r:id="rId2"/>
              </a:rPr>
              <a:t>Link to Scrum in 10 minutes (Links to an external site.)</a:t>
            </a:r>
            <a:endParaRPr lang="en-GB" dirty="0"/>
          </a:p>
          <a:p>
            <a:pPr>
              <a:defRPr/>
            </a:pPr>
            <a:r>
              <a:rPr lang="en-GB" sz="2400" dirty="0"/>
              <a:t>Video 2: A visit to Microsoft Labs Seattle (Agile)  </a:t>
            </a:r>
          </a:p>
          <a:p>
            <a:pPr lvl="1">
              <a:defRPr/>
            </a:pPr>
            <a:r>
              <a:rPr lang="en-GB" u="sng" dirty="0">
                <a:hlinkClick r:id="rId3"/>
              </a:rPr>
              <a:t>Scrum in Practice Microsoft Labs Seattle (Links to an external site.)</a:t>
            </a:r>
            <a:endParaRPr lang="en-GB" u="sng" dirty="0"/>
          </a:p>
          <a:p>
            <a:pPr>
              <a:defRPr/>
            </a:pPr>
            <a:r>
              <a:rPr lang="en-GB" dirty="0"/>
              <a:t>Agile, Scrum, DevOps are often referred to as culture and developers’ focused </a:t>
            </a:r>
          </a:p>
          <a:p>
            <a:pPr>
              <a:defRPr/>
            </a:pPr>
            <a:r>
              <a:rPr lang="en-GB" dirty="0"/>
              <a:t>More coverage on Agile process/culture as part of the Software Management section of the module – Week 5/6</a:t>
            </a:r>
          </a:p>
          <a:p>
            <a:pPr marL="457200" lvl="1" indent="0">
              <a:buFontTx/>
              <a:buNone/>
              <a:defRPr/>
            </a:pPr>
            <a:endParaRPr lang="en-GB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41FEF-770E-DF19-6F6C-E677C7627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DF1648A7-507A-E76A-7CC0-01B3D4883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FCA0AA-AFA6-A142-9527-4ACA77AE2FF4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0D57E40-947E-D0C9-2F20-B7FC4B91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/>
            </a:br>
            <a:r>
              <a:rPr lang="en-GB" altLang="en-US"/>
              <a:t>Modern Software Models: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AEA2-15B4-FB4B-14C9-94A6926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200" dirty="0"/>
              <a:t>Video 1: Agile Software Development with Fowler and Neil Ford</a:t>
            </a:r>
          </a:p>
          <a:p>
            <a:pPr lvl="1">
              <a:defRPr/>
            </a:pPr>
            <a:r>
              <a:rPr lang="en-GB" sz="1800" u="sng" dirty="0">
                <a:hlinkClick r:id="rId2"/>
              </a:rPr>
              <a:t>Explaining Agile - Martin Fowler and Neil Ford at USI (Links to an external site.)</a:t>
            </a:r>
            <a:r>
              <a:rPr lang="en-GB" sz="2000" dirty="0"/>
              <a:t> </a:t>
            </a:r>
          </a:p>
          <a:p>
            <a:pPr>
              <a:defRPr/>
            </a:pPr>
            <a:r>
              <a:rPr lang="en-GB" sz="2200" dirty="0"/>
              <a:t>Video 2. What is Agile</a:t>
            </a:r>
          </a:p>
          <a:p>
            <a:pPr lvl="1">
              <a:defRPr/>
            </a:pPr>
            <a:r>
              <a:rPr lang="en-GB" sz="2200" u="sng" dirty="0">
                <a:hlinkClick r:id="rId3"/>
              </a:rPr>
              <a:t>What is Agile? (Links to an external site.)</a:t>
            </a:r>
            <a:r>
              <a:rPr lang="en-GB" sz="2200" dirty="0"/>
              <a:t> </a:t>
            </a:r>
          </a:p>
          <a:p>
            <a:pPr marL="457200" lvl="1" indent="0">
              <a:buFontTx/>
              <a:buNone/>
              <a:defRPr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5F063-670D-AE19-196E-E34C920F0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D339D7F8-94C6-94F5-3C35-3ED37AD99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2E6A58-AF3A-6444-BAA1-58FD434B2AF9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6CF9F27-B764-9BEC-3D2A-976C1F68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altLang="en-US"/>
            </a:br>
            <a:r>
              <a:rPr lang="en-GB" altLang="en-US"/>
              <a:t>Modern Software Models: DevOps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438A60A-34FC-06FA-6715-4792885B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/>
              <a:t>Introduction to DevOps by Rackspace - Light Introduction</a:t>
            </a:r>
            <a:r>
              <a:rPr lang="en-GB" altLang="en-US" sz="2400" b="1"/>
              <a:t> </a:t>
            </a:r>
            <a:endParaRPr lang="en-GB" altLang="en-US" sz="2400"/>
          </a:p>
          <a:p>
            <a:pPr lvl="1"/>
            <a:r>
              <a:rPr lang="en-GB" altLang="en-US" u="sng">
                <a:hlinkClick r:id="rId2"/>
              </a:rPr>
              <a:t>DevOps introduction by Rackspace (Links to an external site.)</a:t>
            </a:r>
            <a:endParaRPr lang="en-GB" altLang="en-US"/>
          </a:p>
          <a:p>
            <a:pPr lvl="1"/>
            <a:endParaRPr lang="en-GB" alt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DB86D-A68B-8CAE-661A-85519BA235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EA3ECAEC-0053-FFCC-9307-28C8274CA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0BACAC-A1A5-F240-8061-409A028471A0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2AEF-1FB8-BF17-DF94-AA32976A5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07FA10FB-0272-4E78-694F-D9C59E348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1A0740-C68B-254E-B2CE-950578C75A7A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5D5EC28-B9FB-F97A-356D-8C68FA8A1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69125" cy="908050"/>
          </a:xfrm>
        </p:spPr>
        <p:txBody>
          <a:bodyPr/>
          <a:lstStyle/>
          <a:p>
            <a:pPr eaLnBrk="1" hangingPunct="1"/>
            <a:r>
              <a:rPr lang="en-GB" altLang="en-US"/>
              <a:t>Summary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5B5F469E-AFCF-4751-21CA-158A26D2F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642350" cy="514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200"/>
              <a:t>Software processes are the activities involved in producing and evolving a software system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/>
              <a:t>Software process models are abstract representations of these processes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/>
              <a:t>General activities are specification, design and implementation, validation and evolution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/>
              <a:t>Generic process models describe the organisation of software processes. Examples include the waterfall model, evolutionary development and component-based 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/>
              <a:t>Iterative process models describe the software process as a cycle of activities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/>
              <a:t>The Rational Unified Process is a generic process model that separates activities from phases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200"/>
              <a:t>Scrum and DevOps are modern agile models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200"/>
          </a:p>
          <a:p>
            <a:pPr eaLnBrk="1" hangingPunct="1">
              <a:lnSpc>
                <a:spcPct val="90000"/>
              </a:lnSpc>
            </a:pPr>
            <a:endParaRPr lang="en-GB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40853D-CE49-1304-116B-C8E8B0F40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B27F2A78-4888-AEBB-7480-4F1E6392B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68B175-E497-BB47-A6C2-03114C6453E3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B2E9E60-ACF3-F6CB-A213-CC72191B4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Software Engineering –  </a:t>
            </a:r>
            <a:r>
              <a:rPr lang="en-GB" altLang="en-US" i="1"/>
              <a:t>for Orientation</a:t>
            </a:r>
            <a:r>
              <a:rPr lang="en-GB" altLang="en-US"/>
              <a:t> 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544783D-3DA7-47FD-A238-B6491C244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200"/>
              <a:t>Software Engineering is a branch of systems engineering concerned with the development of </a:t>
            </a:r>
            <a:r>
              <a:rPr lang="en-GB" altLang="en-US" sz="2200">
                <a:solidFill>
                  <a:srgbClr val="FF0000"/>
                </a:solidFill>
              </a:rPr>
              <a:t>large and complex software</a:t>
            </a:r>
            <a:r>
              <a:rPr lang="en-GB" altLang="en-US" sz="2200"/>
              <a:t> intensive systems. It focuses on: 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real-world goals</a:t>
            </a:r>
            <a:r>
              <a:rPr lang="en-GB" altLang="en-US" sz="2000"/>
              <a:t> for, </a:t>
            </a:r>
            <a:r>
              <a:rPr lang="en-GB" altLang="en-US" sz="2000">
                <a:solidFill>
                  <a:srgbClr val="FF0000"/>
                </a:solidFill>
              </a:rPr>
              <a:t>services provided</a:t>
            </a:r>
            <a:r>
              <a:rPr lang="en-GB" altLang="en-US" sz="2000"/>
              <a:t> by, and </a:t>
            </a:r>
            <a:r>
              <a:rPr lang="en-GB" altLang="en-US" sz="2000">
                <a:solidFill>
                  <a:srgbClr val="FF0000"/>
                </a:solidFill>
              </a:rPr>
              <a:t>constraints</a:t>
            </a:r>
            <a:r>
              <a:rPr lang="en-GB" altLang="en-US" sz="2000"/>
              <a:t> on such systems, 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precise specification</a:t>
            </a:r>
            <a:r>
              <a:rPr lang="en-GB" altLang="en-US" sz="2000"/>
              <a:t> of systems </a:t>
            </a:r>
            <a:r>
              <a:rPr lang="en-GB" altLang="en-US" sz="2000">
                <a:solidFill>
                  <a:srgbClr val="FF0000"/>
                </a:solidFill>
              </a:rPr>
              <a:t>structure and behaviour</a:t>
            </a:r>
            <a:r>
              <a:rPr lang="en-GB" altLang="en-US" sz="2000"/>
              <a:t>, and the implementations of these specifications,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activities required in order to develop</a:t>
            </a:r>
            <a:r>
              <a:rPr lang="en-GB" altLang="en-US" sz="2000"/>
              <a:t> an </a:t>
            </a:r>
            <a:r>
              <a:rPr lang="en-GB" altLang="en-US" sz="2000">
                <a:solidFill>
                  <a:srgbClr val="FF0000"/>
                </a:solidFill>
              </a:rPr>
              <a:t>assurance </a:t>
            </a:r>
            <a:r>
              <a:rPr lang="en-GB" altLang="en-US" sz="2000"/>
              <a:t>that the specifications and real world-world goals have been met, </a:t>
            </a:r>
          </a:p>
          <a:p>
            <a:pPr lvl="1" eaLnBrk="1" hangingPunct="1"/>
            <a:r>
              <a:rPr lang="en-GB" altLang="en-US" sz="2000"/>
              <a:t>the </a:t>
            </a:r>
            <a:r>
              <a:rPr lang="en-GB" altLang="en-US" sz="2000">
                <a:solidFill>
                  <a:srgbClr val="FF0000"/>
                </a:solidFill>
              </a:rPr>
              <a:t>evolution of these systems over time</a:t>
            </a:r>
            <a:r>
              <a:rPr lang="en-GB" altLang="en-US" sz="2000"/>
              <a:t>, and </a:t>
            </a:r>
            <a:r>
              <a:rPr lang="en-GB" altLang="en-US" sz="2000">
                <a:solidFill>
                  <a:srgbClr val="FF0000"/>
                </a:solidFill>
              </a:rPr>
              <a:t>across systems families</a:t>
            </a:r>
            <a:r>
              <a:rPr lang="en-GB" altLang="en-US" sz="2000"/>
              <a:t>, </a:t>
            </a:r>
          </a:p>
          <a:p>
            <a:pPr lvl="1" eaLnBrk="1" hangingPunct="1"/>
            <a:r>
              <a:rPr lang="en-GB" altLang="en-US" sz="2000"/>
              <a:t>It is also concerned with the </a:t>
            </a:r>
            <a:r>
              <a:rPr lang="en-GB" altLang="en-US" sz="2000">
                <a:solidFill>
                  <a:srgbClr val="FF0000"/>
                </a:solidFill>
              </a:rPr>
              <a:t>processes</a:t>
            </a:r>
            <a:r>
              <a:rPr lang="en-GB" altLang="en-US" sz="2000"/>
              <a:t>, </a:t>
            </a:r>
            <a:r>
              <a:rPr lang="en-GB" altLang="en-US" sz="2000">
                <a:solidFill>
                  <a:srgbClr val="FF0000"/>
                </a:solidFill>
              </a:rPr>
              <a:t>methods</a:t>
            </a:r>
            <a:r>
              <a:rPr lang="en-GB" altLang="en-US" sz="2000"/>
              <a:t> and </a:t>
            </a:r>
            <a:r>
              <a:rPr lang="en-GB" altLang="en-US" sz="2000">
                <a:solidFill>
                  <a:srgbClr val="FF0000"/>
                </a:solidFill>
              </a:rPr>
              <a:t>tools</a:t>
            </a:r>
            <a:r>
              <a:rPr lang="en-GB" altLang="en-US" sz="2000"/>
              <a:t> for the development of software intensive systems in </a:t>
            </a:r>
            <a:r>
              <a:rPr lang="en-GB" altLang="en-US" sz="2000">
                <a:solidFill>
                  <a:srgbClr val="FF0000"/>
                </a:solidFill>
              </a:rPr>
              <a:t>an economic</a:t>
            </a:r>
            <a:r>
              <a:rPr lang="en-GB" altLang="en-US" sz="2000"/>
              <a:t> and </a:t>
            </a:r>
            <a:r>
              <a:rPr lang="en-GB" altLang="en-US" sz="2000">
                <a:solidFill>
                  <a:srgbClr val="FF0000"/>
                </a:solidFill>
              </a:rPr>
              <a:t>timely manner</a:t>
            </a:r>
            <a:r>
              <a:rPr lang="en-GB" altLang="en-US" sz="2000"/>
              <a:t>.</a:t>
            </a:r>
          </a:p>
          <a:p>
            <a:pPr eaLnBrk="1" hangingPunct="1"/>
            <a:endParaRPr lang="en-GB" altLang="en-US" sz="2200"/>
          </a:p>
          <a:p>
            <a:pPr lvl="2" eaLnBrk="1" hangingPunct="1">
              <a:buFontTx/>
              <a:buNone/>
            </a:pPr>
            <a:endParaRPr lang="en-US" altLang="en-US" sz="2000"/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91F0FD07-CF9A-713D-030A-0D49D350D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5908675"/>
            <a:ext cx="287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Reference: A. Finkelstein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A7FA132-5D5D-EDBD-10B5-A9F92AD31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479BDAAF-35A2-A20B-294A-66DE2D2BB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95E4CD-CE77-A74A-9C80-038B097D2D0B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B69D4AE-4B55-0F17-0DFB-8E80B0E86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Process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7081936-72D0-91F3-7A18-A6D459B6A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structured set of activities required to develop a </a:t>
            </a:r>
            <a:br>
              <a:rPr lang="en-GB" altLang="en-US"/>
            </a:br>
            <a:r>
              <a:rPr lang="en-GB" altLang="en-US"/>
              <a:t>software system</a:t>
            </a:r>
          </a:p>
          <a:p>
            <a:pPr lvl="1" eaLnBrk="1" hangingPunct="1"/>
            <a:r>
              <a:rPr lang="en-GB" altLang="en-US" sz="2600"/>
              <a:t>Specification;</a:t>
            </a:r>
          </a:p>
          <a:p>
            <a:pPr lvl="1" eaLnBrk="1" hangingPunct="1"/>
            <a:r>
              <a:rPr lang="en-GB" altLang="en-US" sz="2600"/>
              <a:t>Design;</a:t>
            </a:r>
          </a:p>
          <a:p>
            <a:pPr lvl="1" eaLnBrk="1" hangingPunct="1"/>
            <a:r>
              <a:rPr lang="en-GB" altLang="en-US" sz="2600"/>
              <a:t>Validation;</a:t>
            </a:r>
          </a:p>
          <a:p>
            <a:pPr lvl="1" eaLnBrk="1" hangingPunct="1"/>
            <a:r>
              <a:rPr lang="en-GB" altLang="en-US" sz="2600"/>
              <a:t>Evolution.</a:t>
            </a:r>
          </a:p>
          <a:p>
            <a:pPr eaLnBrk="1" hangingPunct="1"/>
            <a:r>
              <a:rPr lang="en-GB" altLang="en-US"/>
              <a:t>A </a:t>
            </a:r>
            <a:r>
              <a:rPr lang="en-GB" altLang="en-US">
                <a:solidFill>
                  <a:srgbClr val="000099"/>
                </a:solidFill>
              </a:rPr>
              <a:t>software process model</a:t>
            </a:r>
            <a:r>
              <a:rPr lang="en-GB" altLang="en-US"/>
              <a:t> is an abstract representation of a process. It presents a description of a process from some particular perspective.</a:t>
            </a:r>
          </a:p>
          <a:p>
            <a:pPr eaLnBrk="1" hangingPunct="1"/>
            <a:endParaRPr lang="en-US" altLang="en-US"/>
          </a:p>
        </p:txBody>
      </p:sp>
      <p:pic>
        <p:nvPicPr>
          <p:cNvPr id="5126" name="Picture 4" descr="MCj02374990000[1]">
            <a:extLst>
              <a:ext uri="{FF2B5EF4-FFF2-40B4-BE49-F238E27FC236}">
                <a16:creationId xmlns:a16="http://schemas.microsoft.com/office/drawing/2014/main" id="{F2CD0D4A-3097-9D52-42F5-ADF52D620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9138"/>
            <a:ext cx="2676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5" descr="MCPE02387_0000[1]">
            <a:extLst>
              <a:ext uri="{FF2B5EF4-FFF2-40B4-BE49-F238E27FC236}">
                <a16:creationId xmlns:a16="http://schemas.microsoft.com/office/drawing/2014/main" id="{B038F280-EB47-D7AB-1200-1C873645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084763"/>
            <a:ext cx="14716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24162E-6D4B-B360-7085-22D6082BB0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7473F8EC-8EBF-8113-8BA9-F36BE71E5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EAD6CC-1BBA-114A-96CE-E348C4E5D7F4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051">
            <a:extLst>
              <a:ext uri="{FF2B5EF4-FFF2-40B4-BE49-F238E27FC236}">
                <a16:creationId xmlns:a16="http://schemas.microsoft.com/office/drawing/2014/main" id="{16DB285F-9AA4-887C-30A2-31EEF0436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altLang="en-US" sz="2200" dirty="0"/>
              <a:t>The waterfall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 dirty="0"/>
              <a:t>Separate and distinct phases of specification and development.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200" dirty="0"/>
              <a:t>Evolutionary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 dirty="0"/>
              <a:t>Specification, development and validation </a:t>
            </a:r>
            <a:r>
              <a:rPr lang="en-GB" altLang="en-US" sz="2200" dirty="0">
                <a:solidFill>
                  <a:srgbClr val="FF0000"/>
                </a:solidFill>
              </a:rPr>
              <a:t>are interleaved and evolve during the cycle of the project.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 dirty="0">
                <a:solidFill>
                  <a:srgbClr val="FF0000"/>
                </a:solidFill>
              </a:rPr>
              <a:t>Agile practices: iterative and continuous revision   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200" dirty="0"/>
              <a:t>Component-based software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200" dirty="0"/>
              <a:t>The system is </a:t>
            </a:r>
            <a:r>
              <a:rPr lang="en-GB" altLang="en-US" sz="2200" dirty="0">
                <a:solidFill>
                  <a:srgbClr val="FF0000"/>
                </a:solidFill>
              </a:rPr>
              <a:t>assembled from existing components.</a:t>
            </a:r>
            <a:endParaRPr lang="en-GB" altLang="en-US" sz="2000" dirty="0"/>
          </a:p>
        </p:txBody>
      </p:sp>
      <p:pic>
        <p:nvPicPr>
          <p:cNvPr id="6149" name="Picture 2052" descr="MPj04037540000[1]">
            <a:extLst>
              <a:ext uri="{FF2B5EF4-FFF2-40B4-BE49-F238E27FC236}">
                <a16:creationId xmlns:a16="http://schemas.microsoft.com/office/drawing/2014/main" id="{A2B9C81E-1261-1171-E4A2-F3835933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844675"/>
            <a:ext cx="28082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053" descr="MCDD01505_0000[1]">
            <a:extLst>
              <a:ext uri="{FF2B5EF4-FFF2-40B4-BE49-F238E27FC236}">
                <a16:creationId xmlns:a16="http://schemas.microsoft.com/office/drawing/2014/main" id="{850653CA-3767-9E6B-D1D6-FBEEB6D8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41" y="3871508"/>
            <a:ext cx="17637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054" descr="MCj03114080000[1]">
            <a:extLst>
              <a:ext uri="{FF2B5EF4-FFF2-40B4-BE49-F238E27FC236}">
                <a16:creationId xmlns:a16="http://schemas.microsoft.com/office/drawing/2014/main" id="{5053C73F-79AC-560B-7438-727A3483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7" y="5434207"/>
            <a:ext cx="12255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2056">
            <a:extLst>
              <a:ext uri="{FF2B5EF4-FFF2-40B4-BE49-F238E27FC236}">
                <a16:creationId xmlns:a16="http://schemas.microsoft.com/office/drawing/2014/main" id="{932509C3-2B87-FB17-E465-A12A05718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Models: Examples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EB8D5-E87E-A522-B0E5-FC4406979A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A046D014-5529-A825-73A1-44AAF6FD1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5BE48F-D07A-694E-924E-1D0A8D2ED8DB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D7BAD2D-F536-3DF1-C0CF-E5B11763B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092950" cy="9080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Waterfall Model</a:t>
            </a:r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id="{B263D81F-A00E-90A2-3F69-894B3796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57338"/>
            <a:ext cx="5400675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54322C3-A72A-3B3E-4522-006022E27A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1CB377F6-CD80-1089-1821-13D4FE810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B467DF-AFD2-C943-90B6-73FF3F515541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15DE0E0-EE51-5BDA-78A0-5F51F5624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Waterfall Model Phases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4320946-5386-3BA1-2A69-EA0B8867C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1052513"/>
            <a:ext cx="9036051" cy="50403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>
              <a:buFontTx/>
              <a:buNone/>
            </a:pPr>
            <a:r>
              <a:rPr lang="en-GB" altLang="en-US" b="1"/>
              <a:t>Phase 1.  Requirements analysis and definition</a:t>
            </a:r>
          </a:p>
          <a:p>
            <a:pPr lvl="1" eaLnBrk="1" hangingPunct="1"/>
            <a:r>
              <a:rPr lang="en-GB" altLang="en-US"/>
              <a:t>The process of establishing </a:t>
            </a:r>
            <a:r>
              <a:rPr lang="en-GB" altLang="en-US">
                <a:solidFill>
                  <a:srgbClr val="FF0000"/>
                </a:solidFill>
              </a:rPr>
              <a:t>what services are required</a:t>
            </a:r>
            <a:r>
              <a:rPr lang="en-GB" altLang="en-US"/>
              <a:t> and </a:t>
            </a:r>
            <a:r>
              <a:rPr lang="en-GB" altLang="en-US">
                <a:solidFill>
                  <a:srgbClr val="FF0000"/>
                </a:solidFill>
              </a:rPr>
              <a:t>the constraints</a:t>
            </a:r>
            <a:r>
              <a:rPr lang="en-GB" altLang="en-US"/>
              <a:t> on the system’s operation and development.</a:t>
            </a:r>
          </a:p>
          <a:p>
            <a:pPr lvl="2" eaLnBrk="1" hangingPunct="1"/>
            <a:r>
              <a:rPr lang="en-GB" altLang="en-US"/>
              <a:t> </a:t>
            </a:r>
            <a:r>
              <a:rPr lang="en-GB" altLang="en-US" b="1" u="sng"/>
              <a:t>What</a:t>
            </a:r>
            <a:r>
              <a:rPr lang="en-GB" altLang="en-US"/>
              <a:t> is the system about? </a:t>
            </a:r>
          </a:p>
          <a:p>
            <a:pPr lvl="1" eaLnBrk="1" hangingPunct="1"/>
            <a:r>
              <a:rPr lang="en-GB" altLang="en-US"/>
              <a:t>Requirements engineering process</a:t>
            </a:r>
          </a:p>
          <a:p>
            <a:pPr lvl="2" eaLnBrk="1" hangingPunct="1"/>
            <a:r>
              <a:rPr lang="en-GB" altLang="en-US"/>
              <a:t>Feasibility study;</a:t>
            </a:r>
          </a:p>
          <a:p>
            <a:pPr lvl="2" eaLnBrk="1" hangingPunct="1"/>
            <a:r>
              <a:rPr lang="en-GB" altLang="en-US"/>
              <a:t>Requirements elicitation and analysis;</a:t>
            </a:r>
          </a:p>
          <a:p>
            <a:pPr lvl="2" eaLnBrk="1" hangingPunct="1"/>
            <a:r>
              <a:rPr lang="en-GB" altLang="en-US"/>
              <a:t>Requirements specification;</a:t>
            </a:r>
          </a:p>
          <a:p>
            <a:pPr lvl="2" eaLnBrk="1" hangingPunct="1"/>
            <a:r>
              <a:rPr lang="en-GB" altLang="en-US"/>
              <a:t>Requirements validation.</a:t>
            </a:r>
          </a:p>
          <a:p>
            <a:pPr lvl="1" eaLnBrk="1" hangingPunct="1"/>
            <a:endParaRPr lang="en-GB" altLang="en-US" sz="2000"/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94BA5F8F-2A1E-F882-3220-DE8167500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933825"/>
            <a:ext cx="291623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Line 5">
            <a:extLst>
              <a:ext uri="{FF2B5EF4-FFF2-40B4-BE49-F238E27FC236}">
                <a16:creationId xmlns:a16="http://schemas.microsoft.com/office/drawing/2014/main" id="{DA1AD0CC-EB73-65B5-72FB-93F5B569A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4005263"/>
            <a:ext cx="10795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6">
            <a:extLst>
              <a:ext uri="{FF2B5EF4-FFF2-40B4-BE49-F238E27FC236}">
                <a16:creationId xmlns:a16="http://schemas.microsoft.com/office/drawing/2014/main" id="{58C8CBA3-8DFC-B988-9D91-D80FEEC39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0" y="37893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3300"/>
                </a:solidFill>
                <a:latin typeface="Verdana" panose="020B0604030504040204" pitchFamily="34" charset="0"/>
              </a:rPr>
              <a:t>Phase 1</a:t>
            </a:r>
            <a:endParaRPr lang="en-US" altLang="en-US" sz="180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0E58C01-9AA2-7E00-D22A-19959048E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31619D3-D373-8F47-15AE-1DF50102A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8EB213-9B7D-BA45-A4EB-D8D2EEC13FD5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82E8E02B-230E-35C9-E943-79207AF2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48488" cy="908050"/>
          </a:xfrm>
        </p:spPr>
        <p:txBody>
          <a:bodyPr/>
          <a:lstStyle/>
          <a:p>
            <a:pPr eaLnBrk="1" hangingPunct="1"/>
            <a:r>
              <a:rPr lang="en-GB" altLang="en-US"/>
              <a:t>Phase 1. Requirements Engineering process</a:t>
            </a:r>
          </a:p>
        </p:txBody>
      </p:sp>
      <p:pic>
        <p:nvPicPr>
          <p:cNvPr id="9221" name="Picture 3">
            <a:extLst>
              <a:ext uri="{FF2B5EF4-FFF2-40B4-BE49-F238E27FC236}">
                <a16:creationId xmlns:a16="http://schemas.microsoft.com/office/drawing/2014/main" id="{513EADD9-7C68-C3DA-31EA-7EA14D5F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3238"/>
            <a:ext cx="6985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Line 5">
            <a:extLst>
              <a:ext uri="{FF2B5EF4-FFF2-40B4-BE49-F238E27FC236}">
                <a16:creationId xmlns:a16="http://schemas.microsoft.com/office/drawing/2014/main" id="{2A0BA52B-CACC-E8A9-C716-2661CF520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2492375"/>
            <a:ext cx="8497887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69617222-CC21-213F-8490-89200FBE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45125"/>
            <a:ext cx="976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FF0000"/>
                </a:solidFill>
                <a:latin typeface="Verdana" panose="020B0604030504040204" pitchFamily="34" charset="0"/>
              </a:rPr>
              <a:t>Output</a:t>
            </a:r>
            <a:endParaRPr lang="en-US" altLang="en-US" sz="1800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D0196BE3-BE99-4CE9-7CE9-F3BAD0F5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2852738"/>
            <a:ext cx="0" cy="2447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D92C821F-CF72-6A49-6D72-7B49B1B5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8413"/>
            <a:ext cx="1220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i="1">
                <a:solidFill>
                  <a:srgbClr val="FF0000"/>
                </a:solidFill>
                <a:latin typeface="Verdana" panose="020B0604030504040204" pitchFamily="34" charset="0"/>
              </a:rPr>
              <a:t>Activities</a:t>
            </a:r>
            <a:endParaRPr lang="en-US" altLang="en-US" sz="1800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8BB986C8-8C3C-F397-D7BD-39398E0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1557338"/>
            <a:ext cx="2016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5BAD21-BA43-73D6-4B25-B4AC4D76BF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altLang="en-US">
              <a:solidFill>
                <a:srgbClr val="4D4D4D"/>
              </a:solidFill>
            </a:endParaRPr>
          </a:p>
          <a:p>
            <a:pPr>
              <a:defRPr/>
            </a:pPr>
            <a:r>
              <a:rPr lang="en-GB" altLang="en-US"/>
              <a:t>Software Engineering</a:t>
            </a:r>
          </a:p>
          <a:p>
            <a:pPr>
              <a:defRPr/>
            </a:pPr>
            <a:r>
              <a:rPr lang="en-GB" altLang="en-US"/>
              <a:t>Dr R Bahsoon</a:t>
            </a:r>
            <a:endParaRPr lang="en-US" altLang="en-US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2BDF26AE-F731-C68B-26CD-2EFBB5D72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5EB370-6969-C048-A13D-44ECEC8210FD}" type="slidenum">
              <a:rPr lang="en-US" altLang="en-US" sz="1000">
                <a:solidFill>
                  <a:srgbClr val="4D4D4D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F9DEAAD-6C7C-A678-A715-E1B52CDC2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/>
              <a:t>Waterfall Model Phases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30EF9E0-6016-ADC7-D1DE-C17717FA5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3" y="1125538"/>
            <a:ext cx="8642350" cy="47847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/>
          <a:p>
            <a:pPr eaLnBrk="1" hangingPunct="1">
              <a:buFontTx/>
              <a:buNone/>
            </a:pPr>
            <a:r>
              <a:rPr lang="en-GB" altLang="en-US" b="1"/>
              <a:t>Phase 2. System and software design</a:t>
            </a:r>
          </a:p>
          <a:p>
            <a:pPr lvl="1" eaLnBrk="1" hangingPunct="1"/>
            <a:r>
              <a:rPr lang="en-GB" altLang="en-US" b="1">
                <a:solidFill>
                  <a:srgbClr val="FF3300"/>
                </a:solidFill>
              </a:rPr>
              <a:t>i.e., </a:t>
            </a:r>
            <a:r>
              <a:rPr lang="en-GB" altLang="en-US" b="1" u="sng">
                <a:solidFill>
                  <a:srgbClr val="FF3300"/>
                </a:solidFill>
              </a:rPr>
              <a:t>How</a:t>
            </a:r>
            <a:r>
              <a:rPr lang="en-GB" altLang="en-US">
                <a:solidFill>
                  <a:srgbClr val="FF3300"/>
                </a:solidFill>
              </a:rPr>
              <a:t> </a:t>
            </a:r>
            <a:r>
              <a:rPr lang="en-GB" altLang="en-US">
                <a:solidFill>
                  <a:srgbClr val="003399"/>
                </a:solidFill>
              </a:rPr>
              <a:t>the requirements to be realised?</a:t>
            </a:r>
            <a:r>
              <a:rPr lang="en-GB" altLang="en-US"/>
              <a:t> </a:t>
            </a:r>
            <a:r>
              <a:rPr lang="en-GB" altLang="en-US">
                <a:solidFill>
                  <a:srgbClr val="003399"/>
                </a:solidFill>
              </a:rPr>
              <a:t>Design a software structure that realises the specification</a:t>
            </a:r>
            <a:r>
              <a:rPr lang="en-GB" altLang="en-US"/>
              <a:t>;</a:t>
            </a:r>
            <a:r>
              <a:rPr lang="en-GB" altLang="en-US">
                <a:solidFill>
                  <a:srgbClr val="FF3300"/>
                </a:solidFill>
              </a:rPr>
              <a:t> </a:t>
            </a:r>
            <a:endParaRPr lang="en-GB" altLang="en-US"/>
          </a:p>
          <a:p>
            <a:pPr lvl="2" eaLnBrk="1" hangingPunct="1"/>
            <a:r>
              <a:rPr lang="en-GB" altLang="en-US">
                <a:solidFill>
                  <a:srgbClr val="003399"/>
                </a:solidFill>
              </a:rPr>
              <a:t>Architectural design</a:t>
            </a:r>
          </a:p>
          <a:p>
            <a:pPr lvl="2" eaLnBrk="1" hangingPunct="1"/>
            <a:r>
              <a:rPr lang="en-GB" altLang="en-US"/>
              <a:t>Abstract specification</a:t>
            </a:r>
          </a:p>
          <a:p>
            <a:pPr lvl="2" eaLnBrk="1" hangingPunct="1"/>
            <a:r>
              <a:rPr lang="en-GB" altLang="en-US">
                <a:solidFill>
                  <a:srgbClr val="003399"/>
                </a:solidFill>
              </a:rPr>
              <a:t>Interface design</a:t>
            </a:r>
          </a:p>
          <a:p>
            <a:pPr lvl="2" eaLnBrk="1" hangingPunct="1"/>
            <a:r>
              <a:rPr lang="en-GB" altLang="en-US">
                <a:solidFill>
                  <a:srgbClr val="003399"/>
                </a:solidFill>
              </a:rPr>
              <a:t>Component design</a:t>
            </a:r>
          </a:p>
          <a:p>
            <a:pPr lvl="2" eaLnBrk="1" hangingPunct="1"/>
            <a:r>
              <a:rPr lang="en-GB" altLang="en-US"/>
              <a:t>Data structure design</a:t>
            </a:r>
          </a:p>
          <a:p>
            <a:pPr lvl="2" eaLnBrk="1" hangingPunct="1"/>
            <a:r>
              <a:rPr lang="en-GB" altLang="en-US"/>
              <a:t>Algorithm design…..</a:t>
            </a:r>
            <a:endParaRPr lang="en-GB" altLang="en-US">
              <a:solidFill>
                <a:schemeClr val="accent2"/>
              </a:solidFill>
            </a:endParaRPr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1585C54D-5EA7-06F3-86D0-158A814D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3529013"/>
            <a:ext cx="324008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Line 5">
            <a:extLst>
              <a:ext uri="{FF2B5EF4-FFF2-40B4-BE49-F238E27FC236}">
                <a16:creationId xmlns:a16="http://schemas.microsoft.com/office/drawing/2014/main" id="{AE62B691-A33D-8945-5207-27AB28EF0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88" y="4221163"/>
            <a:ext cx="576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6">
            <a:extLst>
              <a:ext uri="{FF2B5EF4-FFF2-40B4-BE49-F238E27FC236}">
                <a16:creationId xmlns:a16="http://schemas.microsoft.com/office/drawing/2014/main" id="{E26AB5DD-AF66-3CE7-E2CD-6C169E9C3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0" y="422116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333333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FF3300"/>
                </a:solidFill>
                <a:latin typeface="Verdana" panose="020B0604030504040204" pitchFamily="34" charset="0"/>
              </a:rPr>
              <a:t>Phase 2</a:t>
            </a:r>
            <a:endParaRPr lang="en-US" altLang="en-US" sz="180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1497</Words>
  <Application>Microsoft Macintosh PowerPoint</Application>
  <PresentationFormat>On-screen Show (4:3)</PresentationFormat>
  <Paragraphs>312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Verdana</vt:lpstr>
      <vt:lpstr>Arial</vt:lpstr>
      <vt:lpstr>Comic Sans MS</vt:lpstr>
      <vt:lpstr>Default Design</vt:lpstr>
      <vt:lpstr>   Software Engineering and Professional Practice  &amp;  Building Usable Software  Dr. Rami Bahsoon School of Computer Science The University Of Birmingham r.bahsoon@cs.bham.ac.uk www.cs.bham.ac.uk/~rzb  Office 112 Y9- Computer Science  </vt:lpstr>
      <vt:lpstr>Brainstorming Exercise</vt:lpstr>
      <vt:lpstr>Software Engineering –  for Orientation </vt:lpstr>
      <vt:lpstr>Software Process</vt:lpstr>
      <vt:lpstr>Process Models: Examples</vt:lpstr>
      <vt:lpstr>Waterfall Model</vt:lpstr>
      <vt:lpstr>Waterfall Model Phases</vt:lpstr>
      <vt:lpstr>Phase 1. Requirements Engineering process</vt:lpstr>
      <vt:lpstr>Waterfall Model Phases</vt:lpstr>
      <vt:lpstr> The Software Design Process</vt:lpstr>
      <vt:lpstr>Waterfall Model Phases</vt:lpstr>
      <vt:lpstr>Waterfall Model Phases</vt:lpstr>
      <vt:lpstr>Waterfall Model Phases</vt:lpstr>
      <vt:lpstr>Evolutionary Development</vt:lpstr>
      <vt:lpstr>Evolutionary Development</vt:lpstr>
      <vt:lpstr> Process Iteration</vt:lpstr>
      <vt:lpstr> Incremental Development</vt:lpstr>
      <vt:lpstr> Incremental Delivery</vt:lpstr>
      <vt:lpstr> Incremental Development Advantages</vt:lpstr>
      <vt:lpstr> Spiral Development</vt:lpstr>
      <vt:lpstr> Spiral Model</vt:lpstr>
      <vt:lpstr> Spiral Model</vt:lpstr>
      <vt:lpstr>Spiral Model Sectors</vt:lpstr>
      <vt:lpstr>RUP Model</vt:lpstr>
      <vt:lpstr>RUP- Phases</vt:lpstr>
      <vt:lpstr> Modern Software Models: Agile, Scrum</vt:lpstr>
      <vt:lpstr> Modern Software Models: Agile</vt:lpstr>
      <vt:lpstr> Modern Software Models: DevOps</vt:lpstr>
      <vt:lpstr>Summary</vt:lpstr>
    </vt:vector>
  </TitlesOfParts>
  <Company>Aston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Rami Bahsoon</dc:creator>
  <cp:lastModifiedBy>Rami Bahsoon (Computer Science)</cp:lastModifiedBy>
  <cp:revision>418</cp:revision>
  <cp:lastPrinted>2014-01-19T16:54:05Z</cp:lastPrinted>
  <dcterms:created xsi:type="dcterms:W3CDTF">2006-09-27T15:30:16Z</dcterms:created>
  <dcterms:modified xsi:type="dcterms:W3CDTF">2022-09-25T17:13:32Z</dcterms:modified>
</cp:coreProperties>
</file>