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8" r:id="rId4"/>
    <p:sldId id="269" r:id="rId5"/>
    <p:sldId id="261" r:id="rId6"/>
    <p:sldId id="266" r:id="rId7"/>
    <p:sldId id="259" r:id="rId8"/>
    <p:sldId id="260" r:id="rId9"/>
    <p:sldId id="267" r:id="rId10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 autoAdjust="0"/>
    <p:restoredTop sz="94654" autoAdjust="0"/>
  </p:normalViewPr>
  <p:slideViewPr>
    <p:cSldViewPr>
      <p:cViewPr varScale="1">
        <p:scale>
          <a:sx n="108" d="100"/>
          <a:sy n="108" d="100"/>
        </p:scale>
        <p:origin x="22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BC32EE4-F291-F334-A56F-BE4A96F4C3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766B29D-11A0-3403-F7E6-1DD6500E88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ED2C1BF-9CD1-1E53-55DF-B018209020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24ED0851-1929-1370-22A9-0E8EE18BB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7435EE4-EFF5-C643-B753-38D6470DBC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62EF200-90E8-5C1E-5EC0-07BDDAD740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8888ED3-8E97-2404-8BE0-32B629BCCE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96B3F31-0981-E0A9-51E2-8D7AE942691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988818CF-A6D3-1B50-FA38-AD91425096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F6AA9608-65E1-C45B-A0CA-239AE0D5B4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12EBAE8F-936F-489F-FAB8-B3A2BB74A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1A973B0-9B88-E842-81AE-DB0C6CBB45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2BAE9E0-FC6B-9D97-540E-F1624178A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0BA1B6-0F5E-F54E-95CB-E6B626AA0115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1FE0032-774D-C7B8-FCF2-DBA192EA3D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0C4A5A8-E762-D088-D467-5C5E63CFC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0179AB2-3179-3A73-BFBC-1532DF5452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473BD7-6582-0A41-A5C8-13F38D0804FA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83F16783-7F16-2F39-7496-CBD4693CF9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1027">
            <a:extLst>
              <a:ext uri="{FF2B5EF4-FFF2-40B4-BE49-F238E27FC236}">
                <a16:creationId xmlns:a16="http://schemas.microsoft.com/office/drawing/2014/main" id="{3B72BAE8-630C-74DB-839B-C8B371477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4638F2F-CAB8-6F80-7BF1-54049A5A4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526034-DD54-C049-A06A-0EC496CE1650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36B5D78-F225-314C-0444-2060A03EBB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56FBB57-EEB5-5219-A164-53D99BFB9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3AF9B71-3BD1-A4E9-1A41-314815106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911163-8CBC-724C-B99C-640F2CB51DD7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206B28C-EA1B-D924-578A-409FE53554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EE603ED-2A7C-50C8-C6D3-9845AA6A8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720E411-87FC-405D-9480-834F9322B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6368D3-856D-FF4A-ACDD-CA8B4F064008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5AA4AF9-70EF-4EC4-2E09-E2816D7ECB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3983049-E4D8-6775-0E1B-CB62D0F49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E5FD9F0-B042-EB87-9A22-B56E8C3E6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830F1E-C3A2-B641-A076-3E789C1E5719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AA56D-C8BB-C4F4-626E-17309872BA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F55AAE1-3DD8-8F8E-5464-90C0094D4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4882F9D-BC52-64A4-00BE-F487E7863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948297-BD3C-874F-B871-7714C1A9E762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7F1FA01-BC40-F130-C34A-6C35C55F1B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910D85A-ABF7-4CD5-CEBE-3C1A3AAB5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6A54F80-70BC-F6F4-6BA6-964CBDBD8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7AB5E6-3784-5146-B5D6-A1B70862E51F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210F552-0DB0-690F-2FA7-23E20FFD3F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680CC99-BA78-27B1-F5DD-B41C461D6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4C7692-FC2E-99D2-7438-F64BCBE26C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A9877C-1385-907B-D1E4-0DE6113E43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8FE9-D0FD-D14C-B8C3-8EB77D8BD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74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722E4E-93ED-9036-BC3A-509F43B6B9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D26B6D-000E-C4A3-76E4-AF7FC0F4FE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E22AB-9956-6940-9895-C984057B8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13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C8554D-07F5-B0DB-4BCE-B36F68DD17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FC9BB1-14D1-BDB0-255B-F614D0FDA5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914A0-D016-E24B-A243-E79C414422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77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0689FF-EDCA-EAFF-4090-6CF56C1184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BE526F-3BF0-40EE-D838-644EAB1894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E43AC-FA9F-3542-AA7A-22C913835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71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F02E53-B765-DF47-7096-BF061C5B32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ED3518-C116-CEA6-522A-2884AE2174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65709-7572-A849-A1C7-FFB018EA8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21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81075"/>
            <a:ext cx="4495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BAEC3C-8CDE-F46D-39C0-A9074A0DBB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D03ACA-D696-FB69-73BD-C72784CDE8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4FCCD-4B63-584D-A780-697DC19C1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21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5F96D8-9B46-3825-8878-A4288889FB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3B9BDD5-7E32-C07F-EF47-A4AFA2E61E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DE3CE-E1BA-0846-BEAA-521B611B27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88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A587DB-6086-EC0A-CEB3-F94AF1C86C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BF739D-5E89-BBAE-6E95-9357D42337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E4795-4BC5-7E4E-902C-804F017837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5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75A7B03-6F80-FB2D-B751-71FBB2F27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7BE7C4D-FE7C-7482-F585-5B821DD9A7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BA52C-C91A-D940-93BF-CA88EFA21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32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A927DE-D9E1-7455-14A5-12689BC6D6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DC9E09-3980-31D3-A1CF-0021342C80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3FEAFC-93C5-EC44-9EE5-0AC7AF6AC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76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24040C-D8BA-5312-1011-7A703A8258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DBD7C7-2A4B-5D5A-EE77-B67C82F6B5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178C8-C1DF-024C-BF6C-3F1D464EA1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30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75B1FB-16D8-660E-F08F-F142D68C3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90805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                  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1E2DB5BE-7937-EB3A-9D74-D8637A6816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GB" altLang="en-US">
              <a:solidFill>
                <a:srgbClr val="4D4D4D"/>
              </a:solidFill>
              <a:latin typeface="Arial" charset="0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F5E9484-C1C4-CE4D-FD71-F677EA5B9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2811E0-5701-CC99-9065-7294D52AF2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237288"/>
            <a:ext cx="727233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4D4D4D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Software Engineering</a:t>
            </a:r>
          </a:p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744CEB-1934-F158-87C6-47F8DC8CDD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D4D4D"/>
                </a:solidFill>
                <a:latin typeface="Arial" panose="020B0604020202020204" pitchFamily="34" charset="0"/>
              </a:defRPr>
            </a:lvl1pPr>
          </a:lstStyle>
          <a:p>
            <a:fld id="{7EA8503A-749A-4744-A8AC-2AC3A0D7CA6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5" descr="wordmarque_lightcyan">
            <a:extLst>
              <a:ext uri="{FF2B5EF4-FFF2-40B4-BE49-F238E27FC236}">
                <a16:creationId xmlns:a16="http://schemas.microsoft.com/office/drawing/2014/main" id="{C380C2DA-1626-ED7A-4484-BDFD32C911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0"/>
            <a:ext cx="2195512" cy="90805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FF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s.bham.ac.uk/~rzb" TargetMode="External"/><Relationship Id="rId4" Type="http://schemas.openxmlformats.org/officeDocument/2006/relationships/hyperlink" Target="mailto:r.bahsoon@cs.bham.ac.u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.Bahja@bham.ac.uk" TargetMode="External"/><Relationship Id="rId3" Type="http://schemas.openxmlformats.org/officeDocument/2006/relationships/hyperlink" Target="http://www.cs.bham.ac.uk/~rzb/" TargetMode="External"/><Relationship Id="rId7" Type="http://schemas.openxmlformats.org/officeDocument/2006/relationships/hyperlink" Target="mailto:m.a.shah@bham.ac.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.yanez@bham.ac.uk" TargetMode="External"/><Relationship Id="rId5" Type="http://schemas.openxmlformats.org/officeDocument/2006/relationships/hyperlink" Target="mailto:a.zarrad@bham.ac.uk" TargetMode="External"/><Relationship Id="rId4" Type="http://schemas.openxmlformats.org/officeDocument/2006/relationships/hyperlink" Target="mailto:r.bahsoon@cs.bham.ac.uk" TargetMode="External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What%20is%20Software%20Engineering:%20Interview%20of%20experts%20in%20the%20field?" TargetMode="External"/><Relationship Id="rId2" Type="http://schemas.openxmlformats.org/officeDocument/2006/relationships/hyperlink" Target="https://www.youtube.com/watch?v=gBd-ct58DC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gFJqmq8GIemgPjGZmv_vg/playlis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>
            <a:extLst>
              <a:ext uri="{FF2B5EF4-FFF2-40B4-BE49-F238E27FC236}">
                <a16:creationId xmlns:a16="http://schemas.microsoft.com/office/drawing/2014/main" id="{4EFF3500-4350-3A5B-FCE0-6640BFC5B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Dr R Bahsoon</a:t>
            </a:r>
            <a:endParaRPr lang="en-US" altLang="en-US" sz="1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051" name="Slide Number Placeholder 4">
            <a:extLst>
              <a:ext uri="{FF2B5EF4-FFF2-40B4-BE49-F238E27FC236}">
                <a16:creationId xmlns:a16="http://schemas.microsoft.com/office/drawing/2014/main" id="{148BDFAA-6D2E-45FB-8696-9A84869A0E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F05F01-D3CC-DA47-902A-F4CA447957F1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Rectangle 10">
            <a:extLst>
              <a:ext uri="{FF2B5EF4-FFF2-40B4-BE49-F238E27FC236}">
                <a16:creationId xmlns:a16="http://schemas.microsoft.com/office/drawing/2014/main" id="{8D508462-0391-6148-B96F-EEB4C3D0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DDDDDD"/>
              </a:solidFill>
              <a:latin typeface="Verdana" panose="020B0604030504040204" pitchFamily="34" charset="0"/>
            </a:endParaRPr>
          </a:p>
        </p:txBody>
      </p:sp>
      <p:pic>
        <p:nvPicPr>
          <p:cNvPr id="2053" name="Picture 15" descr="ub_lightcyan">
            <a:extLst>
              <a:ext uri="{FF2B5EF4-FFF2-40B4-BE49-F238E27FC236}">
                <a16:creationId xmlns:a16="http://schemas.microsoft.com/office/drawing/2014/main" id="{DC3E24CB-2A35-76E5-4D46-8FFDEC19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5737225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>
            <a:extLst>
              <a:ext uri="{FF2B5EF4-FFF2-40B4-BE49-F238E27FC236}">
                <a16:creationId xmlns:a16="http://schemas.microsoft.com/office/drawing/2014/main" id="{099395D6-7148-11D5-5C21-05E637BBCF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63600" y="5732463"/>
            <a:ext cx="8316913" cy="720725"/>
          </a:xfrm>
        </p:spPr>
        <p:txBody>
          <a:bodyPr/>
          <a:lstStyle/>
          <a:p>
            <a:pPr algn="r" eaLnBrk="1" hangingPunct="1"/>
            <a:r>
              <a:rPr lang="en-GB" altLang="en-US" b="1">
                <a:solidFill>
                  <a:srgbClr val="000066"/>
                </a:solidFill>
              </a:rPr>
              <a:t>Unit 0. Introduction to Software Engineering and the  Module</a:t>
            </a:r>
            <a:endParaRPr lang="en-US" altLang="en-US" b="1">
              <a:solidFill>
                <a:srgbClr val="000066"/>
              </a:solidFill>
            </a:endParaRPr>
          </a:p>
        </p:txBody>
      </p:sp>
      <p:sp>
        <p:nvSpPr>
          <p:cNvPr id="2055" name="Text Box 14">
            <a:extLst>
              <a:ext uri="{FF2B5EF4-FFF2-40B4-BE49-F238E27FC236}">
                <a16:creationId xmlns:a16="http://schemas.microsoft.com/office/drawing/2014/main" id="{A594F9A3-C79F-FFD9-CEDF-34D5D2691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413" y="4149725"/>
            <a:ext cx="450056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2056" name="Rectangle 17">
            <a:extLst>
              <a:ext uri="{FF2B5EF4-FFF2-40B4-BE49-F238E27FC236}">
                <a16:creationId xmlns:a16="http://schemas.microsoft.com/office/drawing/2014/main" id="{75C762F6-65F0-3DC5-6E49-FFEBFBF834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535238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br>
              <a:rPr lang="en-GB" altLang="en-US" dirty="0"/>
            </a:br>
            <a:br>
              <a:rPr lang="en-GB" altLang="en-US" dirty="0"/>
            </a:br>
            <a:br>
              <a:rPr lang="en-GB" altLang="en-US" sz="2400" b="1" dirty="0"/>
            </a:br>
            <a:r>
              <a:rPr lang="en-GB" altLang="en-US" sz="2400" b="1" dirty="0"/>
              <a:t>Software Engineering and Professional Practice </a:t>
            </a:r>
            <a:br>
              <a:rPr lang="en-GB" altLang="en-US" sz="2400" b="1" dirty="0"/>
            </a:br>
            <a:r>
              <a:rPr lang="en-GB" altLang="en-US" sz="2400" b="1" dirty="0"/>
              <a:t>&amp; </a:t>
            </a:r>
            <a:br>
              <a:rPr lang="en-GB" altLang="en-US" sz="2400" b="1" dirty="0"/>
            </a:br>
            <a:r>
              <a:rPr lang="en-GB" altLang="en-US" sz="2400" b="1" dirty="0"/>
              <a:t>Building Usable Software  </a:t>
            </a:r>
            <a:br>
              <a:rPr lang="en-GB" altLang="en-US" sz="2400" b="1" dirty="0"/>
            </a:br>
            <a:br>
              <a:rPr lang="en-GB" altLang="en-US" sz="2000" dirty="0"/>
            </a:br>
            <a:br>
              <a:rPr lang="en-GB" altLang="en-US" sz="2000" dirty="0"/>
            </a:br>
            <a:br>
              <a:rPr lang="en-GB" altLang="en-US" sz="2000" dirty="0"/>
            </a:br>
            <a:r>
              <a:rPr lang="en-GB" altLang="en-US" sz="1800" dirty="0">
                <a:solidFill>
                  <a:srgbClr val="BBE0E3"/>
                </a:solidFill>
              </a:rPr>
              <a:t>Rami </a:t>
            </a:r>
            <a:r>
              <a:rPr lang="en-GB" altLang="en-US" sz="1800" dirty="0" err="1">
                <a:solidFill>
                  <a:srgbClr val="BBE0E3"/>
                </a:solidFill>
              </a:rPr>
              <a:t>Bahsoon</a:t>
            </a:r>
            <a:br>
              <a:rPr lang="en-GB" altLang="en-US" sz="1800" dirty="0">
                <a:solidFill>
                  <a:srgbClr val="BBE0E3"/>
                </a:solidFill>
              </a:rPr>
            </a:br>
            <a:r>
              <a:rPr lang="en-GB" altLang="en-US" sz="1800" dirty="0">
                <a:solidFill>
                  <a:srgbClr val="BBE0E3"/>
                </a:solidFill>
              </a:rPr>
              <a:t>School of Computer Science</a:t>
            </a:r>
            <a:br>
              <a:rPr lang="en-GB" altLang="en-US" sz="1800" dirty="0">
                <a:solidFill>
                  <a:srgbClr val="BBE0E3"/>
                </a:solidFill>
              </a:rPr>
            </a:br>
            <a:r>
              <a:rPr lang="en-GB" altLang="en-US" sz="1800" dirty="0">
                <a:solidFill>
                  <a:srgbClr val="BBE0E3"/>
                </a:solidFill>
              </a:rPr>
              <a:t>The University Of Birmingham</a:t>
            </a:r>
            <a:br>
              <a:rPr lang="en-GB" altLang="en-US" sz="1800" dirty="0">
                <a:solidFill>
                  <a:srgbClr val="BBE0E3"/>
                </a:solidFill>
              </a:rPr>
            </a:br>
            <a:r>
              <a:rPr lang="en-GB" altLang="en-US" sz="1800" dirty="0">
                <a:solidFill>
                  <a:srgbClr val="BBE0E3"/>
                </a:solidFill>
                <a:hlinkClick r:id="rId4"/>
              </a:rPr>
              <a:t>r.bahsoon@cs.bham.ac.uk</a:t>
            </a:r>
            <a:br>
              <a:rPr lang="en-GB" altLang="en-US" sz="1800" dirty="0">
                <a:solidFill>
                  <a:srgbClr val="BBE0E3"/>
                </a:solidFill>
              </a:rPr>
            </a:br>
            <a:r>
              <a:rPr lang="en-GB" altLang="en-US" sz="1800" dirty="0">
                <a:solidFill>
                  <a:srgbClr val="BBE0E3"/>
                </a:solidFill>
                <a:hlinkClick r:id="rId5"/>
              </a:rPr>
              <a:t>www.cs.bham.ac.uk/~rzb</a:t>
            </a:r>
            <a:br>
              <a:rPr lang="en-GB" altLang="en-US" sz="1800" dirty="0">
                <a:solidFill>
                  <a:srgbClr val="BBE0E3"/>
                </a:solidFill>
              </a:rPr>
            </a:br>
            <a:br>
              <a:rPr lang="en-GB" altLang="en-US" sz="1800" dirty="0">
                <a:solidFill>
                  <a:srgbClr val="BBE0E3"/>
                </a:solidFill>
              </a:rPr>
            </a:br>
            <a:r>
              <a:rPr lang="en-GB" altLang="en-US" sz="1800" dirty="0">
                <a:solidFill>
                  <a:srgbClr val="BBE0E3"/>
                </a:solidFill>
              </a:rPr>
              <a:t>Computer Science</a:t>
            </a:r>
            <a:br>
              <a:rPr lang="en-GB" altLang="en-US" sz="2000" dirty="0"/>
            </a:br>
            <a:br>
              <a:rPr lang="en-GB" altLang="en-US" sz="1800" dirty="0"/>
            </a:br>
            <a:br>
              <a:rPr lang="en-GB" altLang="en-US" u="sng" dirty="0"/>
            </a:br>
            <a:endParaRPr lang="en-US" altLang="en-US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E401CE09-7CF4-E310-FE8A-5F9DC97C9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Dr R Bahsoon</a:t>
            </a:r>
            <a:endParaRPr lang="en-US" altLang="en-US" sz="1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520B3801-488C-C8E2-4606-91646972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5733D4-D774-3F4B-9B18-50F9F1121410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0D588946-79AF-DA3A-D1C6-A0F471AF5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Who we are: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F0A7233C-FDA9-5802-17DB-5326F8CB5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z="2400" dirty="0"/>
              <a:t>Dr Rami Bahsoon, Reader in Autonomous and Distributed Software Engineering</a:t>
            </a:r>
          </a:p>
          <a:p>
            <a:pPr lvl="1" eaLnBrk="1" hangingPunct="1">
              <a:defRPr/>
            </a:pPr>
            <a:r>
              <a:rPr lang="en-GB" altLang="en-US" dirty="0"/>
              <a:t>Web: </a:t>
            </a:r>
            <a:r>
              <a:rPr lang="en-US" altLang="en-US" dirty="0">
                <a:hlinkClick r:id="rId3"/>
              </a:rPr>
              <a:t>http://www.cs.bham.ac.uk/~rzb/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E-mail: </a:t>
            </a:r>
            <a:r>
              <a:rPr lang="en-US" altLang="en-US" dirty="0">
                <a:hlinkClick r:id="rId4"/>
              </a:rPr>
              <a:t>r.bahsoon@cs.bham.ac.uk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sz="2400" dirty="0"/>
              <a:t>Dr Anis </a:t>
            </a:r>
            <a:r>
              <a:rPr lang="en-US" altLang="en-US" sz="2400" dirty="0" err="1"/>
              <a:t>Zarad</a:t>
            </a:r>
            <a:r>
              <a:rPr lang="en-US" altLang="en-US" sz="2400" dirty="0"/>
              <a:t>(Dubai Campus), Lecturer in Computer Science</a:t>
            </a:r>
          </a:p>
          <a:p>
            <a:pPr lvl="1" eaLnBrk="1" hangingPunct="1">
              <a:defRPr/>
            </a:pPr>
            <a:r>
              <a:rPr lang="en-US" altLang="en-US" dirty="0"/>
              <a:t>E-mail: </a:t>
            </a:r>
            <a:r>
              <a:rPr lang="en-US" altLang="en-US" dirty="0">
                <a:hlinkClick r:id="rId5"/>
              </a:rPr>
              <a:t>a.zarrad@bham.ac.uk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sz="2400" dirty="0"/>
              <a:t>Dr Paola Wendy Yanez, Lecturer in Computer Science</a:t>
            </a:r>
          </a:p>
          <a:p>
            <a:pPr lvl="1" eaLnBrk="1" hangingPunct="1">
              <a:defRPr/>
            </a:pPr>
            <a:r>
              <a:rPr lang="en-US" altLang="en-US" sz="2200" dirty="0"/>
              <a:t>Email:  </a:t>
            </a:r>
            <a:r>
              <a:rPr lang="en-US" altLang="en-US" sz="2200" dirty="0">
                <a:hlinkClick r:id="rId6"/>
              </a:rPr>
              <a:t>w.yanez@bham.ac.uk</a:t>
            </a:r>
            <a:endParaRPr lang="en-US" altLang="en-US" sz="2200" dirty="0"/>
          </a:p>
          <a:p>
            <a:pPr eaLnBrk="1" hangingPunct="1">
              <a:defRPr/>
            </a:pPr>
            <a:r>
              <a:rPr lang="en-US" altLang="en-US" sz="2400" dirty="0"/>
              <a:t>Dr </a:t>
            </a:r>
            <a:r>
              <a:rPr lang="en-US" altLang="en-US" sz="2400" dirty="0" err="1"/>
              <a:t>Madasar</a:t>
            </a:r>
            <a:r>
              <a:rPr lang="en-US" altLang="en-US" sz="2400" dirty="0"/>
              <a:t> Shah, Lecturer in Computer Science</a:t>
            </a:r>
          </a:p>
          <a:p>
            <a:pPr lvl="1" eaLnBrk="1" hangingPunct="1">
              <a:defRPr/>
            </a:pPr>
            <a:r>
              <a:rPr lang="en-US" altLang="en-US" sz="2200" dirty="0"/>
              <a:t> E-mail: </a:t>
            </a:r>
            <a:r>
              <a:rPr lang="en-US" altLang="en-US" sz="2200" dirty="0">
                <a:hlinkClick r:id="rId7"/>
              </a:rPr>
              <a:t>m.a.shah@bham.ac.uk</a:t>
            </a:r>
            <a:endParaRPr lang="en-US" altLang="en-US" sz="2200" dirty="0"/>
          </a:p>
          <a:p>
            <a:pPr eaLnBrk="1" hangingPunct="1">
              <a:defRPr/>
            </a:pPr>
            <a:r>
              <a:rPr lang="en-US" altLang="en-US" sz="2400" dirty="0"/>
              <a:t>Dr Mohammed </a:t>
            </a:r>
            <a:r>
              <a:rPr lang="en-US" altLang="en-US" sz="2400" dirty="0" err="1"/>
              <a:t>Bahja</a:t>
            </a:r>
            <a:r>
              <a:rPr lang="en-US" altLang="en-US" sz="2400" dirty="0"/>
              <a:t>, Lecturer in Computer Science</a:t>
            </a:r>
          </a:p>
          <a:p>
            <a:pPr lvl="1" eaLnBrk="1" hangingPunct="1">
              <a:defRPr/>
            </a:pPr>
            <a:r>
              <a:rPr lang="en-GB" altLang="en-US" dirty="0"/>
              <a:t>E-mail: </a:t>
            </a:r>
            <a:r>
              <a:rPr lang="en-GB" altLang="en-US" dirty="0">
                <a:hlinkClick r:id="rId8"/>
              </a:rPr>
              <a:t>M.Bahja@bham.ac.uk</a:t>
            </a: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/>
          </a:p>
          <a:p>
            <a:pPr lvl="1" eaLnBrk="1" hangingPunct="1">
              <a:buFontTx/>
              <a:buNone/>
              <a:defRPr/>
            </a:pPr>
            <a:endParaRPr lang="en-US" altLang="en-US" dirty="0"/>
          </a:p>
        </p:txBody>
      </p:sp>
      <p:pic>
        <p:nvPicPr>
          <p:cNvPr id="3078" name="Picture 6" descr="MCj03308680000[1]">
            <a:extLst>
              <a:ext uri="{FF2B5EF4-FFF2-40B4-BE49-F238E27FC236}">
                <a16:creationId xmlns:a16="http://schemas.microsoft.com/office/drawing/2014/main" id="{D7E3D9BC-87B3-3744-3B9F-9312CC1F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4443413"/>
            <a:ext cx="1519238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15B7D6C-3666-B90F-3AA5-EF93DA39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Software Engineering: Introduction 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CD79BC4-A528-90C0-4690-DC4D5FD7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/>
              <a:t>What is Software Engineering: </a:t>
            </a:r>
          </a:p>
          <a:p>
            <a:pPr lvl="1"/>
            <a:r>
              <a:rPr lang="en-GB" altLang="en-US">
                <a:hlinkClick r:id="rId2"/>
              </a:rPr>
              <a:t>Interview of experts in the field of Software Engineering</a:t>
            </a:r>
            <a:endParaRPr lang="en-GB" altLang="en-US">
              <a:hlinkClick r:id="rId3"/>
            </a:endParaRPr>
          </a:p>
          <a:p>
            <a:pPr lvl="1"/>
            <a:r>
              <a:rPr lang="en-GB" altLang="en-US">
                <a:hlinkClick r:id="rId3"/>
              </a:rPr>
              <a:t>Introduction to Software Engineering by Ian Sommerville</a:t>
            </a:r>
            <a:endParaRPr lang="en-GB" altLang="en-US"/>
          </a:p>
        </p:txBody>
      </p:sp>
      <p:sp>
        <p:nvSpPr>
          <p:cNvPr id="4100" name="Footer Placeholder 3">
            <a:extLst>
              <a:ext uri="{FF2B5EF4-FFF2-40B4-BE49-F238E27FC236}">
                <a16:creationId xmlns:a16="http://schemas.microsoft.com/office/drawing/2014/main" id="{B2D1E03D-7A9B-7AD6-9ED3-21A688E4F0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4D4D4D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4D4D4D"/>
                </a:solidFill>
                <a:latin typeface="Arial" panose="020B0604020202020204" pitchFamily="34" charset="0"/>
              </a:rPr>
              <a:t>Dr R Bahsoon</a:t>
            </a:r>
            <a:endParaRPr lang="en-US" altLang="en-US" sz="12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0118D330-0BBF-0E15-4388-82D3D9F4C6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EE448-94B7-FE44-9F94-F0534CF5A03D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2DDF600F-707C-5BF2-967D-DB62565CE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Dr R Bahsoon</a:t>
            </a:r>
            <a:endParaRPr lang="en-US" altLang="en-US" sz="1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B0555D37-C9B1-CF42-3FFB-136BDE3E9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92A89A-125F-4146-852B-D197E507FF79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F52B13E4-5B85-2B85-CDB8-48F6BE99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Software Engineering –  </a:t>
            </a:r>
            <a:r>
              <a:rPr lang="en-GB" altLang="en-US" i="1"/>
              <a:t>for Orientation</a:t>
            </a:r>
            <a:r>
              <a:rPr lang="en-GB" altLang="en-US"/>
              <a:t> 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8C8E93B3-7E83-A584-7825-EA33997D7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200"/>
              <a:t>Software Engineering is a branch of systems engineering concerned with the development of </a:t>
            </a:r>
            <a:r>
              <a:rPr lang="en-GB" altLang="en-US" sz="2200">
                <a:solidFill>
                  <a:srgbClr val="FF0000"/>
                </a:solidFill>
              </a:rPr>
              <a:t>large and complex software</a:t>
            </a:r>
            <a:r>
              <a:rPr lang="en-GB" altLang="en-US" sz="2200"/>
              <a:t> intensive systems. It focuses on: </a:t>
            </a:r>
          </a:p>
          <a:p>
            <a:pPr lvl="1" eaLnBrk="1" hangingPunct="1"/>
            <a:r>
              <a:rPr lang="en-GB" altLang="en-US" sz="2000"/>
              <a:t>the </a:t>
            </a:r>
            <a:r>
              <a:rPr lang="en-GB" altLang="en-US" sz="2000">
                <a:solidFill>
                  <a:srgbClr val="FF0000"/>
                </a:solidFill>
              </a:rPr>
              <a:t>real-world goals</a:t>
            </a:r>
            <a:r>
              <a:rPr lang="en-GB" altLang="en-US" sz="2000"/>
              <a:t> for, </a:t>
            </a:r>
            <a:r>
              <a:rPr lang="en-GB" altLang="en-US" sz="2000">
                <a:solidFill>
                  <a:srgbClr val="FF0000"/>
                </a:solidFill>
              </a:rPr>
              <a:t>services provided</a:t>
            </a:r>
            <a:r>
              <a:rPr lang="en-GB" altLang="en-US" sz="2000"/>
              <a:t> by, and </a:t>
            </a:r>
            <a:r>
              <a:rPr lang="en-GB" altLang="en-US" sz="2000">
                <a:solidFill>
                  <a:srgbClr val="FF0000"/>
                </a:solidFill>
              </a:rPr>
              <a:t>constraints</a:t>
            </a:r>
            <a:r>
              <a:rPr lang="en-GB" altLang="en-US" sz="2000"/>
              <a:t> on such systems, </a:t>
            </a:r>
          </a:p>
          <a:p>
            <a:pPr lvl="1" eaLnBrk="1" hangingPunct="1"/>
            <a:r>
              <a:rPr lang="en-GB" altLang="en-US" sz="2000"/>
              <a:t>the </a:t>
            </a:r>
            <a:r>
              <a:rPr lang="en-GB" altLang="en-US" sz="2000">
                <a:solidFill>
                  <a:srgbClr val="FF0000"/>
                </a:solidFill>
              </a:rPr>
              <a:t>precise specification</a:t>
            </a:r>
            <a:r>
              <a:rPr lang="en-GB" altLang="en-US" sz="2000"/>
              <a:t> of systems </a:t>
            </a:r>
            <a:r>
              <a:rPr lang="en-GB" altLang="en-US" sz="2000">
                <a:solidFill>
                  <a:srgbClr val="FF0000"/>
                </a:solidFill>
              </a:rPr>
              <a:t>structure and behaviour</a:t>
            </a:r>
            <a:r>
              <a:rPr lang="en-GB" altLang="en-US" sz="2000"/>
              <a:t>, and the implementations of these specifications,</a:t>
            </a:r>
          </a:p>
          <a:p>
            <a:pPr lvl="1" eaLnBrk="1" hangingPunct="1"/>
            <a:r>
              <a:rPr lang="en-GB" altLang="en-US" sz="2000"/>
              <a:t>the </a:t>
            </a:r>
            <a:r>
              <a:rPr lang="en-GB" altLang="en-US" sz="2000">
                <a:solidFill>
                  <a:srgbClr val="FF0000"/>
                </a:solidFill>
              </a:rPr>
              <a:t>activities required in order to develop</a:t>
            </a:r>
            <a:r>
              <a:rPr lang="en-GB" altLang="en-US" sz="2000"/>
              <a:t> an </a:t>
            </a:r>
            <a:r>
              <a:rPr lang="en-GB" altLang="en-US" sz="2000">
                <a:solidFill>
                  <a:srgbClr val="FF0000"/>
                </a:solidFill>
              </a:rPr>
              <a:t>assurance </a:t>
            </a:r>
            <a:r>
              <a:rPr lang="en-GB" altLang="en-US" sz="2000"/>
              <a:t>that the specifications and real world-world goals have been met, </a:t>
            </a:r>
          </a:p>
          <a:p>
            <a:pPr lvl="1" eaLnBrk="1" hangingPunct="1"/>
            <a:r>
              <a:rPr lang="en-GB" altLang="en-US" sz="2000"/>
              <a:t>the </a:t>
            </a:r>
            <a:r>
              <a:rPr lang="en-GB" altLang="en-US" sz="2000">
                <a:solidFill>
                  <a:srgbClr val="FF0000"/>
                </a:solidFill>
              </a:rPr>
              <a:t>evolution of these systems over time</a:t>
            </a:r>
            <a:r>
              <a:rPr lang="en-GB" altLang="en-US" sz="2000"/>
              <a:t>, and </a:t>
            </a:r>
            <a:r>
              <a:rPr lang="en-GB" altLang="en-US" sz="2000">
                <a:solidFill>
                  <a:srgbClr val="FF0000"/>
                </a:solidFill>
              </a:rPr>
              <a:t>across systems families</a:t>
            </a:r>
            <a:r>
              <a:rPr lang="en-GB" altLang="en-US" sz="2000"/>
              <a:t>, </a:t>
            </a:r>
          </a:p>
          <a:p>
            <a:pPr lvl="1" eaLnBrk="1" hangingPunct="1"/>
            <a:r>
              <a:rPr lang="en-GB" altLang="en-US" sz="2000"/>
              <a:t>It is also concerned with the </a:t>
            </a:r>
            <a:r>
              <a:rPr lang="en-GB" altLang="en-US" sz="2000">
                <a:solidFill>
                  <a:srgbClr val="FF0000"/>
                </a:solidFill>
              </a:rPr>
              <a:t>processes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rgbClr val="FF0000"/>
                </a:solidFill>
              </a:rPr>
              <a:t>methods</a:t>
            </a:r>
            <a:r>
              <a:rPr lang="en-GB" altLang="en-US" sz="2000"/>
              <a:t> and </a:t>
            </a:r>
            <a:r>
              <a:rPr lang="en-GB" altLang="en-US" sz="2000">
                <a:solidFill>
                  <a:srgbClr val="FF0000"/>
                </a:solidFill>
              </a:rPr>
              <a:t>tools</a:t>
            </a:r>
            <a:r>
              <a:rPr lang="en-GB" altLang="en-US" sz="2000"/>
              <a:t> for the development of software intensive systems in </a:t>
            </a:r>
            <a:r>
              <a:rPr lang="en-GB" altLang="en-US" sz="2000">
                <a:solidFill>
                  <a:srgbClr val="FF0000"/>
                </a:solidFill>
              </a:rPr>
              <a:t>an economic</a:t>
            </a:r>
            <a:r>
              <a:rPr lang="en-GB" altLang="en-US" sz="2000"/>
              <a:t> and </a:t>
            </a:r>
            <a:r>
              <a:rPr lang="en-GB" altLang="en-US" sz="2000">
                <a:solidFill>
                  <a:srgbClr val="FF0000"/>
                </a:solidFill>
              </a:rPr>
              <a:t>timely manner</a:t>
            </a:r>
            <a:r>
              <a:rPr lang="en-GB" altLang="en-US" sz="2000"/>
              <a:t>.</a:t>
            </a:r>
          </a:p>
          <a:p>
            <a:pPr eaLnBrk="1" hangingPunct="1"/>
            <a:endParaRPr lang="en-GB" altLang="en-US" sz="2200"/>
          </a:p>
          <a:p>
            <a:pPr lvl="2" eaLnBrk="1" hangingPunct="1">
              <a:buFontTx/>
              <a:buNone/>
            </a:pPr>
            <a:endParaRPr lang="en-US" altLang="en-US" sz="2000"/>
          </a:p>
        </p:txBody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D983CCAC-9A9B-A1B6-2DE6-4C9C7230D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5908675"/>
            <a:ext cx="287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Reference: A. Finkelstein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C8760B5F-BDC0-7576-DB70-FFD3358ECE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Dr R Bahsoon</a:t>
            </a:r>
            <a:endParaRPr lang="en-US" altLang="en-US" sz="1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A592804B-1434-4846-EDD4-FD9BCD6761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D8D2D4-B7F6-754B-9F5F-C6746C703C1A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9C2DD1E5-02A6-F6BE-12A0-42CD2F74B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and Organization 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C3442081-4418-E50A-375D-41EFC3DC2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Unit 0:</a:t>
            </a:r>
            <a:r>
              <a:rPr lang="en-GB" altLang="en-US" sz="2400" dirty="0"/>
              <a:t> Why Software Engineering and Intro to the Module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Unit 1: </a:t>
            </a:r>
            <a:r>
              <a:rPr lang="en-GB" altLang="en-US" sz="2400" dirty="0"/>
              <a:t>Introducing Software Engineering and Process Models</a:t>
            </a:r>
            <a:endParaRPr lang="en-US" altLang="en-US" sz="2400" dirty="0"/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Unit 2</a:t>
            </a:r>
            <a:r>
              <a:rPr lang="en-GB" altLang="en-US" sz="2400" dirty="0"/>
              <a:t>: Light introduction to Requirements Engineering 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Unit 3: </a:t>
            </a:r>
            <a:r>
              <a:rPr lang="en-GB" altLang="en-US" sz="2400" dirty="0"/>
              <a:t>Describes the principles and practices of systematically designing software systems using UML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Unit 4: </a:t>
            </a:r>
            <a:r>
              <a:rPr lang="en-US" altLang="en-US" sz="2400" dirty="0"/>
              <a:t>Introduction to software architecture: styles, tradeoffs, emerging paradigms, qualities, evaluation etc.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Unit 5: </a:t>
            </a:r>
            <a:r>
              <a:rPr lang="en-GB" altLang="en-US" sz="2400" dirty="0"/>
              <a:t>Introduction to Software Testing 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Unit 6: </a:t>
            </a:r>
            <a:r>
              <a:rPr lang="en-GB" altLang="en-US" sz="2400" dirty="0"/>
              <a:t>Introduction to Software Project Management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Unit 7: </a:t>
            </a:r>
            <a:r>
              <a:rPr lang="en-GB" altLang="en-US" sz="2400" dirty="0"/>
              <a:t>Introduction to Usability Principles and Prototyping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Unit 8: </a:t>
            </a:r>
            <a:r>
              <a:rPr lang="en-GB" altLang="en-US" sz="2400" dirty="0"/>
              <a:t>Presentations on selected topics in Software Engineering (e.g., Ethics and professional practice)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A3D41052-AE5F-0DD0-6EA3-A4986B452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Dr R Bahsoon</a:t>
            </a:r>
            <a:endParaRPr lang="en-US" altLang="en-US" sz="1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3F946B32-9FB9-7336-21FD-A634C70E8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716F5B-FCDC-C046-8B36-A1800E4B91B1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52BE2AE8-76C1-0570-14D1-8C7E70AE9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Assessment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2A969C37-4894-1082-5B4B-644440334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z="2400" dirty="0"/>
              <a:t>Assessment and provisional deadlines</a:t>
            </a:r>
          </a:p>
          <a:p>
            <a:pPr lvl="1" eaLnBrk="1" hangingPunct="1">
              <a:defRPr/>
            </a:pPr>
            <a:r>
              <a:rPr lang="en-GB" altLang="en-US" dirty="0"/>
              <a:t>Based on 100% Continuous assessment: </a:t>
            </a:r>
          </a:p>
          <a:p>
            <a:pPr lvl="2" eaLnBrk="1" hangingPunct="1">
              <a:defRPr/>
            </a:pPr>
            <a:r>
              <a:rPr lang="en-US" altLang="en-US" sz="2400" dirty="0"/>
              <a:t>Group Coursework + Group Recorded 5 minutes presentation (virtual meetings with your group members)  </a:t>
            </a:r>
          </a:p>
          <a:p>
            <a:pPr lvl="2" eaLnBrk="1" hangingPunct="1">
              <a:defRPr/>
            </a:pPr>
            <a:r>
              <a:rPr lang="en-US" altLang="en-US" sz="2400" dirty="0"/>
              <a:t>Provisional release date: Week 3/4</a:t>
            </a:r>
          </a:p>
          <a:p>
            <a:pPr lvl="2" eaLnBrk="1" hangingPunct="1">
              <a:defRPr/>
            </a:pPr>
            <a:r>
              <a:rPr lang="en-US" altLang="en-US" sz="2400" dirty="0"/>
              <a:t>Provisional deadline: Week 11/12</a:t>
            </a:r>
          </a:p>
          <a:p>
            <a:pPr lvl="1" eaLnBrk="1" hangingPunct="1">
              <a:defRPr/>
            </a:pPr>
            <a:r>
              <a:rPr lang="en-US" altLang="en-US" sz="2600" dirty="0"/>
              <a:t>Group Signups starts as of week 2</a:t>
            </a:r>
          </a:p>
          <a:p>
            <a:pPr lvl="1" eaLnBrk="1" hangingPunct="1">
              <a:defRPr/>
            </a:pPr>
            <a:r>
              <a:rPr lang="en-US" altLang="en-US" sz="2600" dirty="0"/>
              <a:t>E.g. of last year projects:</a:t>
            </a:r>
          </a:p>
          <a:p>
            <a:pPr lvl="2" eaLnBrk="1" hangingPunct="1">
              <a:defRPr/>
            </a:pPr>
            <a:r>
              <a:rPr lang="en-GB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https://www.youtube.com/channel/UCigFJqmq8GIemgPjGZmv_vg/playlists</a:t>
            </a:r>
            <a:endParaRPr lang="en-GB" sz="2000" b="0" i="0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1" hangingPunct="1">
              <a:buNone/>
              <a:defRPr/>
            </a:pPr>
            <a:endParaRPr lang="en-US" altLang="en-US" sz="2400" dirty="0"/>
          </a:p>
          <a:p>
            <a:pPr marL="914400" lvl="2" indent="0" eaLnBrk="1" hangingPunct="1">
              <a:buNone/>
              <a:defRPr/>
            </a:pPr>
            <a:endParaRPr lang="en-US" altLang="en-US" sz="2400" dirty="0"/>
          </a:p>
          <a:p>
            <a:pPr marL="914400" lvl="2" indent="0" eaLnBrk="1" hangingPunct="1">
              <a:buFontTx/>
              <a:buNone/>
              <a:defRPr/>
            </a:pPr>
            <a:r>
              <a:rPr lang="en-US" altLang="en-US" dirty="0"/>
              <a:t> 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lvl="2" eaLnBrk="1" hangingPunct="1">
              <a:defRPr/>
            </a:pPr>
            <a:endParaRPr lang="en-US" altLang="en-US" dirty="0"/>
          </a:p>
          <a:p>
            <a:pPr lvl="2"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98C7C28D-775D-FFC5-DB26-4F89C2D440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Dr R Bahsoon</a:t>
            </a:r>
            <a:endParaRPr lang="en-US" altLang="en-US" sz="1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B627B38A-70BA-0EFA-39F9-9483FEF00F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6B34E7-17AD-5042-B3D8-546444A10F07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480A00B-0762-63F6-43EE-CB482EC4D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Meetings 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81435F7A-38EB-FC59-2AC4-A2BE625C7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dirty="0"/>
              <a:t> Lectures &amp; meetings: 2hrs Face-to-face lecture/week</a:t>
            </a:r>
          </a:p>
          <a:p>
            <a:pPr lvl="1" eaLnBrk="1" hangingPunct="1">
              <a:defRPr/>
            </a:pPr>
            <a:r>
              <a:rPr lang="en-GB" dirty="0"/>
              <a:t>Archive of recordings and online sessions</a:t>
            </a:r>
          </a:p>
          <a:p>
            <a:pPr lvl="1" eaLnBrk="1" hangingPunct="1">
              <a:defRPr/>
            </a:pPr>
            <a:r>
              <a:rPr lang="en-GB" dirty="0"/>
              <a:t>Please watch for announcement via canvas for online and face-to-face schedule</a:t>
            </a:r>
          </a:p>
          <a:p>
            <a:pPr eaLnBrk="1" hangingPunct="1">
              <a:defRPr/>
            </a:pPr>
            <a:r>
              <a:rPr lang="en-GB" dirty="0"/>
              <a:t>Shepherding support for your coursework taking the form of feedback sessions</a:t>
            </a:r>
          </a:p>
          <a:p>
            <a:pPr marL="400050" lvl="1" indent="0" eaLnBrk="1" hangingPunct="1">
              <a:buFontTx/>
              <a:buNone/>
              <a:defRPr/>
            </a:pPr>
            <a:endParaRPr lang="en-GB" dirty="0"/>
          </a:p>
          <a:p>
            <a:pPr marL="0" indent="0" eaLnBrk="1" hangingPunct="1">
              <a:buFontTx/>
              <a:buNone/>
              <a:defRPr/>
            </a:pPr>
            <a:endParaRPr lang="en-GB" dirty="0"/>
          </a:p>
          <a:p>
            <a:pPr lvl="2" eaLnBrk="1" hangingPunct="1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579A482C-E53F-043F-3FC5-A7D7F055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Dr R Bahsoon</a:t>
            </a:r>
            <a:endParaRPr lang="en-US" altLang="en-US" sz="1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61029538-8CE7-D406-1003-06B4C5AC1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73B4EE-D855-D445-B6BD-CE7A1A7F3D50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8A773C1-A52E-2D6E-1B50-95F15651B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resources 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7AE507B-15C1-4224-C03B-0AB64467E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Self-contained material</a:t>
            </a:r>
          </a:p>
          <a:p>
            <a:pPr lvl="1" eaLnBrk="1" hangingPunct="1"/>
            <a:r>
              <a:rPr lang="en-US" altLang="en-US" dirty="0"/>
              <a:t>Slides, recorded videos and external links</a:t>
            </a:r>
          </a:p>
          <a:p>
            <a:pPr eaLnBrk="1" hangingPunct="1"/>
            <a:r>
              <a:rPr lang="en-US" altLang="en-US" dirty="0"/>
              <a:t>UML related books: </a:t>
            </a:r>
          </a:p>
          <a:p>
            <a:pPr lvl="1" eaLnBrk="1" hangingPunct="1"/>
            <a:r>
              <a:rPr lang="en-US" altLang="en-US" dirty="0"/>
              <a:t>Software Engineering by Ian Sommerville – 7</a:t>
            </a:r>
            <a:r>
              <a:rPr lang="en-US" altLang="en-US" baseline="30000" dirty="0"/>
              <a:t>th</a:t>
            </a:r>
            <a:r>
              <a:rPr lang="en-US" altLang="en-US" dirty="0"/>
              <a:t> Edition onward </a:t>
            </a:r>
          </a:p>
          <a:p>
            <a:pPr lvl="1" eaLnBrk="1" hangingPunct="1"/>
            <a:r>
              <a:rPr lang="en-US" altLang="en-US" dirty="0"/>
              <a:t>Using UML : Software Engineering With Objects and Components, Perdita Stevens, Rob Pooley</a:t>
            </a:r>
          </a:p>
          <a:p>
            <a:pPr lvl="1" eaLnBrk="1" hangingPunct="1"/>
            <a:r>
              <a:rPr lang="en-US" altLang="en-US" dirty="0"/>
              <a:t>UML Distilled: A Brief Guide to the Standard Object Modeling Language, Martin Fowler</a:t>
            </a:r>
          </a:p>
          <a:p>
            <a:pPr lvl="1" eaLnBrk="1" hangingPunct="1"/>
            <a:r>
              <a:rPr lang="en-US" altLang="en-US" dirty="0"/>
              <a:t>Others: research papers from Software Engineering venues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4BECB5AA-FDF0-FEA1-E9C3-8F7554D106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20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66"/>
                </a:solidFill>
                <a:latin typeface="Arial" panose="020B0604020202020204" pitchFamily="34" charset="0"/>
              </a:rPr>
              <a:t>Dr R Bahsoon</a:t>
            </a:r>
            <a:endParaRPr lang="en-US" altLang="en-US" sz="1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E89E54C6-4D5C-1057-7013-8BACBD2D90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B3D010-BE08-B848-B3BD-A2F3EC56A1E0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A1F1B8C4-2D16-51B9-D355-3201E2B2E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outcome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CC81963E-24E2-AD34-8312-B047E9236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Appreciation of software engineering and software lifecycle covering requirements, design, architecture, testing and project management.  </a:t>
            </a:r>
          </a:p>
          <a:p>
            <a:pPr eaLnBrk="1" hangingPunct="1"/>
            <a:r>
              <a:rPr lang="en-GB" altLang="en-US" sz="2400"/>
              <a:t>Ability to write requirements documents and test plans</a:t>
            </a:r>
          </a:p>
          <a:p>
            <a:pPr eaLnBrk="1" hangingPunct="1"/>
            <a:r>
              <a:rPr lang="en-GB" altLang="en-US" sz="2400"/>
              <a:t>Describe and use principles for building OO software systems using UML</a:t>
            </a:r>
          </a:p>
          <a:p>
            <a:pPr lvl="1" eaLnBrk="1" hangingPunct="1"/>
            <a:r>
              <a:rPr lang="en-GB" altLang="en-US">
                <a:solidFill>
                  <a:schemeClr val="tx1"/>
                </a:solidFill>
              </a:rPr>
              <a:t>Knowledge of UML notation: ability to produce UML documentation </a:t>
            </a:r>
          </a:p>
          <a:p>
            <a:pPr eaLnBrk="1" hangingPunct="1"/>
            <a:r>
              <a:rPr lang="en-GB" altLang="en-US" sz="2400"/>
              <a:t>Principles of architecting and designing large–scale software systems</a:t>
            </a:r>
          </a:p>
          <a:p>
            <a:pPr eaLnBrk="1" hangingPunct="1"/>
            <a:r>
              <a:rPr lang="en-GB" altLang="en-US" sz="2400"/>
              <a:t>Group-working skills (real-life practical requirement!)</a:t>
            </a:r>
            <a:r>
              <a:rPr lang="en-GB" altLang="en-US"/>
              <a:t>	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759</Words>
  <Application>Microsoft Macintosh PowerPoint</Application>
  <PresentationFormat>On-screen Show (4:3)</PresentationFormat>
  <Paragraphs>118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Verdana</vt:lpstr>
      <vt:lpstr>Arial</vt:lpstr>
      <vt:lpstr>Comic Sans MS</vt:lpstr>
      <vt:lpstr>Default Design</vt:lpstr>
      <vt:lpstr>   Software Engineering and Professional Practice  &amp;  Building Usable Software      Rami Bahsoon School of Computer Science The University Of Birmingham r.bahsoon@cs.bham.ac.uk www.cs.bham.ac.uk/~rzb  Computer Science   </vt:lpstr>
      <vt:lpstr>Who we are:</vt:lpstr>
      <vt:lpstr>Software Engineering: Introduction </vt:lpstr>
      <vt:lpstr>Software Engineering –  for Orientation </vt:lpstr>
      <vt:lpstr>Objectives and Organization </vt:lpstr>
      <vt:lpstr>Assessment</vt:lpstr>
      <vt:lpstr>Meetings </vt:lpstr>
      <vt:lpstr>Learning resources </vt:lpstr>
      <vt:lpstr>Learning outcome</vt:lpstr>
    </vt:vector>
  </TitlesOfParts>
  <Company>Aston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Rami Bahsoon</dc:creator>
  <cp:lastModifiedBy>Rami Bahsoon (Computer Science)</cp:lastModifiedBy>
  <cp:revision>268</cp:revision>
  <dcterms:created xsi:type="dcterms:W3CDTF">2006-09-27T15:30:16Z</dcterms:created>
  <dcterms:modified xsi:type="dcterms:W3CDTF">2022-09-25T16:19:07Z</dcterms:modified>
</cp:coreProperties>
</file>