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81" r:id="rId3"/>
    <p:sldId id="262" r:id="rId4"/>
    <p:sldId id="263" r:id="rId5"/>
    <p:sldId id="280" r:id="rId6"/>
    <p:sldId id="335" r:id="rId7"/>
    <p:sldId id="292" r:id="rId8"/>
    <p:sldId id="293" r:id="rId9"/>
    <p:sldId id="300" r:id="rId10"/>
    <p:sldId id="282" r:id="rId11"/>
    <p:sldId id="287" r:id="rId12"/>
    <p:sldId id="290" r:id="rId13"/>
    <p:sldId id="315" r:id="rId14"/>
    <p:sldId id="291" r:id="rId15"/>
    <p:sldId id="313" r:id="rId16"/>
    <p:sldId id="312" r:id="rId17"/>
    <p:sldId id="320" r:id="rId18"/>
    <p:sldId id="321" r:id="rId19"/>
    <p:sldId id="284" r:id="rId20"/>
    <p:sldId id="299" r:id="rId21"/>
    <p:sldId id="333" r:id="rId22"/>
    <p:sldId id="334" r:id="rId23"/>
    <p:sldId id="331" r:id="rId24"/>
    <p:sldId id="332" r:id="rId25"/>
    <p:sldId id="302" r:id="rId26"/>
    <p:sldId id="326" r:id="rId27"/>
    <p:sldId id="327" r:id="rId28"/>
    <p:sldId id="304" r:id="rId29"/>
    <p:sldId id="328" r:id="rId30"/>
    <p:sldId id="337" r:id="rId31"/>
    <p:sldId id="336" r:id="rId32"/>
    <p:sldId id="296" r:id="rId33"/>
    <p:sldId id="307" r:id="rId34"/>
    <p:sldId id="301" r:id="rId35"/>
    <p:sldId id="318" r:id="rId36"/>
    <p:sldId id="319" r:id="rId37"/>
    <p:sldId id="329" r:id="rId38"/>
    <p:sldId id="330" r:id="rId39"/>
    <p:sldId id="322" r:id="rId40"/>
    <p:sldId id="323" r:id="rId41"/>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horzBarState="maximized">
    <p:restoredLeft sz="15651" autoAdjust="0"/>
    <p:restoredTop sz="94679" autoAdjust="0"/>
  </p:normalViewPr>
  <p:slideViewPr>
    <p:cSldViewPr>
      <p:cViewPr>
        <p:scale>
          <a:sx n="92" d="100"/>
          <a:sy n="92" d="100"/>
        </p:scale>
        <p:origin x="3096" y="9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7B74C4D-FB1C-F3FA-D40C-76C137435BB8}"/>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15" tIns="48257" rIns="96515" bIns="48257" numCol="1" anchor="t" anchorCtr="0" compatLnSpc="1">
            <a:prstTxWarp prst="textNoShape">
              <a:avLst/>
            </a:prstTxWarp>
          </a:bodyPr>
          <a:lstStyle>
            <a:lvl1pPr defTabSz="965200" eaLnBrk="1" hangingPunct="1">
              <a:defRPr sz="1300">
                <a:latin typeface="Arial" charset="0"/>
                <a:cs typeface="Arial" charset="0"/>
              </a:defRPr>
            </a:lvl1pPr>
          </a:lstStyle>
          <a:p>
            <a:pPr>
              <a:defRPr/>
            </a:pPr>
            <a:endParaRPr lang="en-US"/>
          </a:p>
        </p:txBody>
      </p:sp>
      <p:sp>
        <p:nvSpPr>
          <p:cNvPr id="12291" name="Rectangle 3">
            <a:extLst>
              <a:ext uri="{FF2B5EF4-FFF2-40B4-BE49-F238E27FC236}">
                <a16:creationId xmlns:a16="http://schemas.microsoft.com/office/drawing/2014/main" id="{ABC2294F-4F93-FB2A-0B27-2312A0281450}"/>
              </a:ext>
            </a:extLst>
          </p:cNvPr>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15" tIns="48257" rIns="96515" bIns="48257" numCol="1" anchor="t" anchorCtr="0" compatLnSpc="1">
            <a:prstTxWarp prst="textNoShape">
              <a:avLst/>
            </a:prstTxWarp>
          </a:bodyPr>
          <a:lstStyle>
            <a:lvl1pPr algn="r" defTabSz="965200" eaLnBrk="1" hangingPunct="1">
              <a:defRPr sz="1300">
                <a:latin typeface="Arial" charset="0"/>
                <a:cs typeface="Arial" charset="0"/>
              </a:defRPr>
            </a:lvl1pPr>
          </a:lstStyle>
          <a:p>
            <a:pPr>
              <a:defRPr/>
            </a:pPr>
            <a:endParaRPr lang="en-US"/>
          </a:p>
        </p:txBody>
      </p:sp>
      <p:sp>
        <p:nvSpPr>
          <p:cNvPr id="12292" name="Rectangle 4">
            <a:extLst>
              <a:ext uri="{FF2B5EF4-FFF2-40B4-BE49-F238E27FC236}">
                <a16:creationId xmlns:a16="http://schemas.microsoft.com/office/drawing/2014/main" id="{B571E9C8-F831-8825-E0FF-4024618E293D}"/>
              </a:ext>
            </a:extLst>
          </p:cNvPr>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15" tIns="48257" rIns="96515" bIns="48257" numCol="1" anchor="b" anchorCtr="0" compatLnSpc="1">
            <a:prstTxWarp prst="textNoShape">
              <a:avLst/>
            </a:prstTxWarp>
          </a:bodyPr>
          <a:lstStyle>
            <a:lvl1pPr defTabSz="965200" eaLnBrk="1" hangingPunct="1">
              <a:defRPr sz="1300">
                <a:latin typeface="Arial" charset="0"/>
                <a:cs typeface="Arial" charset="0"/>
              </a:defRPr>
            </a:lvl1pPr>
          </a:lstStyle>
          <a:p>
            <a:pPr>
              <a:defRPr/>
            </a:pPr>
            <a:endParaRPr lang="en-US"/>
          </a:p>
        </p:txBody>
      </p:sp>
      <p:sp>
        <p:nvSpPr>
          <p:cNvPr id="12293" name="Rectangle 5">
            <a:extLst>
              <a:ext uri="{FF2B5EF4-FFF2-40B4-BE49-F238E27FC236}">
                <a16:creationId xmlns:a16="http://schemas.microsoft.com/office/drawing/2014/main" id="{E781AE07-943B-98E5-DFD1-EF20513DEF19}"/>
              </a:ext>
            </a:extLst>
          </p:cNvPr>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15" tIns="48257" rIns="96515" bIns="48257" numCol="1" anchor="b" anchorCtr="0" compatLnSpc="1">
            <a:prstTxWarp prst="textNoShape">
              <a:avLst/>
            </a:prstTxWarp>
          </a:bodyPr>
          <a:lstStyle>
            <a:lvl1pPr algn="r" defTabSz="965200" eaLnBrk="1" hangingPunct="1">
              <a:defRPr sz="1300">
                <a:latin typeface="Arial" panose="020B0604020202020204" pitchFamily="34" charset="0"/>
              </a:defRPr>
            </a:lvl1pPr>
          </a:lstStyle>
          <a:p>
            <a:fld id="{929AE779-CECA-FB4D-88A7-8109BF59B1A4}"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0096307-B574-683F-596A-02D19F15092B}"/>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15" tIns="48257" rIns="96515" bIns="48257" numCol="1" anchor="t" anchorCtr="0" compatLnSpc="1">
            <a:prstTxWarp prst="textNoShape">
              <a:avLst/>
            </a:prstTxWarp>
          </a:bodyPr>
          <a:lstStyle>
            <a:lvl1pPr defTabSz="965200" eaLnBrk="1" hangingPunct="1">
              <a:defRPr sz="1300">
                <a:latin typeface="Arial" charset="0"/>
                <a:cs typeface="Arial" charset="0"/>
              </a:defRPr>
            </a:lvl1pPr>
          </a:lstStyle>
          <a:p>
            <a:pPr>
              <a:defRPr/>
            </a:pPr>
            <a:endParaRPr lang="en-US"/>
          </a:p>
        </p:txBody>
      </p:sp>
      <p:sp>
        <p:nvSpPr>
          <p:cNvPr id="16387" name="Rectangle 3">
            <a:extLst>
              <a:ext uri="{FF2B5EF4-FFF2-40B4-BE49-F238E27FC236}">
                <a16:creationId xmlns:a16="http://schemas.microsoft.com/office/drawing/2014/main" id="{38DB5E8E-DFCA-A09F-6B9B-0F43C0701DC3}"/>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15" tIns="48257" rIns="96515" bIns="48257" numCol="1" anchor="t" anchorCtr="0" compatLnSpc="1">
            <a:prstTxWarp prst="textNoShape">
              <a:avLst/>
            </a:prstTxWarp>
          </a:bodyPr>
          <a:lstStyle>
            <a:lvl1pPr algn="r" defTabSz="965200" eaLnBrk="1" hangingPunct="1">
              <a:defRPr sz="1300">
                <a:latin typeface="Arial" charset="0"/>
                <a:cs typeface="Arial" charset="0"/>
              </a:defRPr>
            </a:lvl1pPr>
          </a:lstStyle>
          <a:p>
            <a:pPr>
              <a:defRPr/>
            </a:pPr>
            <a:endParaRPr lang="en-US"/>
          </a:p>
        </p:txBody>
      </p:sp>
      <p:sp>
        <p:nvSpPr>
          <p:cNvPr id="31748" name="Rectangle 4">
            <a:extLst>
              <a:ext uri="{FF2B5EF4-FFF2-40B4-BE49-F238E27FC236}">
                <a16:creationId xmlns:a16="http://schemas.microsoft.com/office/drawing/2014/main" id="{0141AB3C-F879-0A18-4C87-E0EB401B9D51}"/>
              </a:ext>
            </a:extLst>
          </p:cNvPr>
          <p:cNvSpPr>
            <a:spLocks noRo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a:extLst>
              <a:ext uri="{FF2B5EF4-FFF2-40B4-BE49-F238E27FC236}">
                <a16:creationId xmlns:a16="http://schemas.microsoft.com/office/drawing/2014/main" id="{A4313331-C840-65E1-9C81-E98337104A1F}"/>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15" tIns="48257" rIns="96515" bIns="4825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a:extLst>
              <a:ext uri="{FF2B5EF4-FFF2-40B4-BE49-F238E27FC236}">
                <a16:creationId xmlns:a16="http://schemas.microsoft.com/office/drawing/2014/main" id="{878C47A3-B8B0-48B3-E379-F2C1CF5C1439}"/>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15" tIns="48257" rIns="96515" bIns="48257" numCol="1" anchor="b" anchorCtr="0" compatLnSpc="1">
            <a:prstTxWarp prst="textNoShape">
              <a:avLst/>
            </a:prstTxWarp>
          </a:bodyPr>
          <a:lstStyle>
            <a:lvl1pPr defTabSz="965200" eaLnBrk="1" hangingPunct="1">
              <a:defRPr sz="1300">
                <a:latin typeface="Arial" charset="0"/>
                <a:cs typeface="Arial" charset="0"/>
              </a:defRPr>
            </a:lvl1pPr>
          </a:lstStyle>
          <a:p>
            <a:pPr>
              <a:defRPr/>
            </a:pPr>
            <a:endParaRPr lang="en-US"/>
          </a:p>
        </p:txBody>
      </p:sp>
      <p:sp>
        <p:nvSpPr>
          <p:cNvPr id="16391" name="Rectangle 7">
            <a:extLst>
              <a:ext uri="{FF2B5EF4-FFF2-40B4-BE49-F238E27FC236}">
                <a16:creationId xmlns:a16="http://schemas.microsoft.com/office/drawing/2014/main" id="{7888024E-DD78-93FF-FB64-71A71E3D5189}"/>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15" tIns="48257" rIns="96515" bIns="48257" numCol="1" anchor="b" anchorCtr="0" compatLnSpc="1">
            <a:prstTxWarp prst="textNoShape">
              <a:avLst/>
            </a:prstTxWarp>
          </a:bodyPr>
          <a:lstStyle>
            <a:lvl1pPr algn="r" defTabSz="965200" eaLnBrk="1" hangingPunct="1">
              <a:defRPr sz="1300">
                <a:latin typeface="Arial" panose="020B0604020202020204" pitchFamily="34" charset="0"/>
              </a:defRPr>
            </a:lvl1pPr>
          </a:lstStyle>
          <a:p>
            <a:fld id="{B591C8F1-CA69-6C42-B1C6-6FB9A6157C2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5774BE5-2663-B7EC-0033-2E2D333C91CC}"/>
              </a:ext>
            </a:extLst>
          </p:cNvPr>
          <p:cNvSpPr>
            <a:spLocks noGrp="1" noChangeArrowheads="1"/>
          </p:cNvSpPr>
          <p:nvPr>
            <p:ph type="sldNum" sz="quarter" idx="5"/>
          </p:nvPr>
        </p:nvSpPr>
        <p:spPr>
          <a:noFill/>
        </p:spPr>
        <p:txBody>
          <a:bodyPr/>
          <a:lstStyle>
            <a:lvl1pPr defTabSz="965200">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4E45F82-779F-F545-A26F-16E20CE23574}" type="slidenum">
              <a:rPr lang="en-US" altLang="en-US" sz="1300"/>
              <a:pPr>
                <a:spcBef>
                  <a:spcPct val="0"/>
                </a:spcBef>
              </a:pPr>
              <a:t>3</a:t>
            </a:fld>
            <a:endParaRPr lang="en-US" altLang="en-US" sz="1300"/>
          </a:p>
        </p:txBody>
      </p:sp>
      <p:sp>
        <p:nvSpPr>
          <p:cNvPr id="32771" name="Rectangle 1026">
            <a:extLst>
              <a:ext uri="{FF2B5EF4-FFF2-40B4-BE49-F238E27FC236}">
                <a16:creationId xmlns:a16="http://schemas.microsoft.com/office/drawing/2014/main" id="{F6D23757-C655-C599-BD2B-C9F85608A46E}"/>
              </a:ext>
            </a:extLst>
          </p:cNvPr>
          <p:cNvSpPr>
            <a:spLocks noGrp="1" noChangeArrowheads="1"/>
          </p:cNvSpPr>
          <p:nvPr>
            <p:ph type="body" idx="1"/>
          </p:nvPr>
        </p:nvSpPr>
        <p:spPr>
          <a:xfrm>
            <a:off x="946150" y="4864100"/>
            <a:ext cx="5207000" cy="4313238"/>
          </a:xfrm>
          <a:noFill/>
          <a:extLst>
            <a:ext uri="{91240B29-F687-4F45-9708-019B960494DF}">
              <a14:hiddenLine xmlns:a14="http://schemas.microsoft.com/office/drawing/2010/main" w="12700">
                <a:solidFill>
                  <a:schemeClr val="tx1"/>
                </a:solidFill>
                <a:miter lim="800000"/>
                <a:headEnd/>
                <a:tailEnd/>
              </a14:hiddenLine>
            </a:ext>
          </a:extLst>
        </p:spPr>
        <p:txBody>
          <a:bodyPr lIns="95509" tIns="46917" rIns="95509" bIns="46917"/>
          <a:lstStyle/>
          <a:p>
            <a:pPr eaLnBrk="1" hangingPunct="1"/>
            <a:endParaRPr lang="en-GB" altLang="en-US">
              <a:latin typeface="Arial" panose="020B0604020202020204" pitchFamily="34" charset="0"/>
              <a:cs typeface="Arial" panose="020B0604020202020204" pitchFamily="34" charset="0"/>
            </a:endParaRPr>
          </a:p>
        </p:txBody>
      </p:sp>
      <p:sp>
        <p:nvSpPr>
          <p:cNvPr id="32772" name="Rectangle 1027">
            <a:extLst>
              <a:ext uri="{FF2B5EF4-FFF2-40B4-BE49-F238E27FC236}">
                <a16:creationId xmlns:a16="http://schemas.microsoft.com/office/drawing/2014/main" id="{CE59817B-AC42-E386-4B39-4AF16C2103F6}"/>
              </a:ext>
            </a:extLst>
          </p:cNvPr>
          <p:cNvSpPr>
            <a:spLocks noRot="1" noChangeArrowheads="1" noTextEdit="1"/>
          </p:cNvSpPr>
          <p:nvPr>
            <p:ph type="sldImg"/>
          </p:nvPr>
        </p:nvSpPr>
        <p:spPr>
          <a:xfrm>
            <a:off x="1165225" y="896938"/>
            <a:ext cx="4768850" cy="3578225"/>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67EF415-7618-5E81-E5FD-15FF79DBAD37}"/>
              </a:ext>
            </a:extLst>
          </p:cNvPr>
          <p:cNvSpPr>
            <a:spLocks noGrp="1" noChangeArrowheads="1"/>
          </p:cNvSpPr>
          <p:nvPr>
            <p:ph type="sldNum" sz="quarter" idx="5"/>
          </p:nvPr>
        </p:nvSpPr>
        <p:spPr>
          <a:noFill/>
        </p:spPr>
        <p:txBody>
          <a:bodyPr/>
          <a:lstStyle>
            <a:lvl1pPr defTabSz="965200">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520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52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52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52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949A99B-F362-7044-8C35-944B200FD595}" type="slidenum">
              <a:rPr lang="en-US" altLang="en-US" sz="1300"/>
              <a:pPr>
                <a:spcBef>
                  <a:spcPct val="0"/>
                </a:spcBef>
              </a:pPr>
              <a:t>17</a:t>
            </a:fld>
            <a:endParaRPr lang="en-US" altLang="en-US" sz="1300"/>
          </a:p>
        </p:txBody>
      </p:sp>
      <p:sp>
        <p:nvSpPr>
          <p:cNvPr id="33795" name="Rectangle 2">
            <a:extLst>
              <a:ext uri="{FF2B5EF4-FFF2-40B4-BE49-F238E27FC236}">
                <a16:creationId xmlns:a16="http://schemas.microsoft.com/office/drawing/2014/main" id="{FF248E0B-BE49-31CF-3133-E0F74F2DA8A4}"/>
              </a:ext>
            </a:extLst>
          </p:cNvPr>
          <p:cNvSpPr>
            <a:spLocks noRot="1" noChangeArrowheads="1" noTextEdit="1"/>
          </p:cNvSpPr>
          <p:nvPr>
            <p:ph type="sldImg"/>
          </p:nvPr>
        </p:nvSpPr>
        <p:spPr>
          <a:xfrm>
            <a:off x="1157288" y="889000"/>
            <a:ext cx="4786312" cy="3590925"/>
          </a:xfrm>
          <a:ln/>
        </p:spPr>
      </p:sp>
      <p:sp>
        <p:nvSpPr>
          <p:cNvPr id="33796" name="Rectangle 3">
            <a:extLst>
              <a:ext uri="{FF2B5EF4-FFF2-40B4-BE49-F238E27FC236}">
                <a16:creationId xmlns:a16="http://schemas.microsoft.com/office/drawing/2014/main" id="{545B1BB3-7220-7B4D-9320-552323837004}"/>
              </a:ext>
            </a:extLst>
          </p:cNvPr>
          <p:cNvSpPr>
            <a:spLocks noGrp="1" noChangeArrowheads="1"/>
          </p:cNvSpPr>
          <p:nvPr>
            <p:ph type="body" idx="1"/>
          </p:nvPr>
        </p:nvSpPr>
        <p:spPr>
          <a:xfrm>
            <a:off x="862013" y="4864100"/>
            <a:ext cx="5375275" cy="4308475"/>
          </a:xfrm>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5">
            <a:extLst>
              <a:ext uri="{FF2B5EF4-FFF2-40B4-BE49-F238E27FC236}">
                <a16:creationId xmlns:a16="http://schemas.microsoft.com/office/drawing/2014/main" id="{FD408FC7-94B2-B4FD-37AD-1C105034B5FB}"/>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5" name="Rectangle 6">
            <a:extLst>
              <a:ext uri="{FF2B5EF4-FFF2-40B4-BE49-F238E27FC236}">
                <a16:creationId xmlns:a16="http://schemas.microsoft.com/office/drawing/2014/main" id="{303AD6C3-ED50-9E01-32A1-63D7BA92E2FB}"/>
              </a:ext>
            </a:extLst>
          </p:cNvPr>
          <p:cNvSpPr>
            <a:spLocks noGrp="1" noChangeArrowheads="1"/>
          </p:cNvSpPr>
          <p:nvPr>
            <p:ph type="sldNum" sz="quarter" idx="11"/>
          </p:nvPr>
        </p:nvSpPr>
        <p:spPr>
          <a:ln/>
        </p:spPr>
        <p:txBody>
          <a:bodyPr/>
          <a:lstStyle>
            <a:lvl1pPr>
              <a:defRPr/>
            </a:lvl1pPr>
          </a:lstStyle>
          <a:p>
            <a:fld id="{7FBF0E56-788A-6C49-BC93-4044A33E3232}" type="slidenum">
              <a:rPr lang="en-US" altLang="en-US"/>
              <a:pPr/>
              <a:t>‹#›</a:t>
            </a:fld>
            <a:endParaRPr lang="en-US" altLang="en-US"/>
          </a:p>
        </p:txBody>
      </p:sp>
    </p:spTree>
    <p:extLst>
      <p:ext uri="{BB962C8B-B14F-4D97-AF65-F5344CB8AC3E}">
        <p14:creationId xmlns:p14="http://schemas.microsoft.com/office/powerpoint/2010/main" val="23203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ED6933AA-E4F7-2DFA-ECDE-3E7E02122813}"/>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5" name="Rectangle 6">
            <a:extLst>
              <a:ext uri="{FF2B5EF4-FFF2-40B4-BE49-F238E27FC236}">
                <a16:creationId xmlns:a16="http://schemas.microsoft.com/office/drawing/2014/main" id="{A74E2848-A9D2-C496-0E4D-6CFC6BDB0065}"/>
              </a:ext>
            </a:extLst>
          </p:cNvPr>
          <p:cNvSpPr>
            <a:spLocks noGrp="1" noChangeArrowheads="1"/>
          </p:cNvSpPr>
          <p:nvPr>
            <p:ph type="sldNum" sz="quarter" idx="11"/>
          </p:nvPr>
        </p:nvSpPr>
        <p:spPr>
          <a:ln/>
        </p:spPr>
        <p:txBody>
          <a:bodyPr/>
          <a:lstStyle>
            <a:lvl1pPr>
              <a:defRPr/>
            </a:lvl1pPr>
          </a:lstStyle>
          <a:p>
            <a:fld id="{80207FA0-4F37-5145-A744-0C6525C9427D}" type="slidenum">
              <a:rPr lang="en-US" altLang="en-US"/>
              <a:pPr/>
              <a:t>‹#›</a:t>
            </a:fld>
            <a:endParaRPr lang="en-US" altLang="en-US"/>
          </a:p>
        </p:txBody>
      </p:sp>
    </p:spTree>
    <p:extLst>
      <p:ext uri="{BB962C8B-B14F-4D97-AF65-F5344CB8AC3E}">
        <p14:creationId xmlns:p14="http://schemas.microsoft.com/office/powerpoint/2010/main" val="210586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5913" y="-76200"/>
            <a:ext cx="2227262" cy="62023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0638" y="-76200"/>
            <a:ext cx="6534151" cy="6202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DF35D377-68C2-2C29-BF1D-ED0437F236B7}"/>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5" name="Rectangle 6">
            <a:extLst>
              <a:ext uri="{FF2B5EF4-FFF2-40B4-BE49-F238E27FC236}">
                <a16:creationId xmlns:a16="http://schemas.microsoft.com/office/drawing/2014/main" id="{42CD1C98-6631-7B48-8F51-C59670740F8C}"/>
              </a:ext>
            </a:extLst>
          </p:cNvPr>
          <p:cNvSpPr>
            <a:spLocks noGrp="1" noChangeArrowheads="1"/>
          </p:cNvSpPr>
          <p:nvPr>
            <p:ph type="sldNum" sz="quarter" idx="11"/>
          </p:nvPr>
        </p:nvSpPr>
        <p:spPr>
          <a:ln/>
        </p:spPr>
        <p:txBody>
          <a:bodyPr/>
          <a:lstStyle>
            <a:lvl1pPr>
              <a:defRPr/>
            </a:lvl1pPr>
          </a:lstStyle>
          <a:p>
            <a:fld id="{0A93D1A4-CC3E-2A48-BC49-F3F36C0A2C39}" type="slidenum">
              <a:rPr lang="en-US" altLang="en-US"/>
              <a:pPr/>
              <a:t>‹#›</a:t>
            </a:fld>
            <a:endParaRPr lang="en-US" altLang="en-US"/>
          </a:p>
        </p:txBody>
      </p:sp>
    </p:spTree>
    <p:extLst>
      <p:ext uri="{BB962C8B-B14F-4D97-AF65-F5344CB8AC3E}">
        <p14:creationId xmlns:p14="http://schemas.microsoft.com/office/powerpoint/2010/main" val="3597330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638" y="-76200"/>
            <a:ext cx="6969126"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250825" y="1341438"/>
            <a:ext cx="8642350" cy="4784725"/>
          </a:xfrm>
        </p:spPr>
        <p:txBody>
          <a:bodyPr/>
          <a:lstStyle/>
          <a:p>
            <a:pPr lvl="0"/>
            <a:endParaRPr lang="en-GB" noProof="0"/>
          </a:p>
        </p:txBody>
      </p:sp>
      <p:sp>
        <p:nvSpPr>
          <p:cNvPr id="4" name="Rectangle 5">
            <a:extLst>
              <a:ext uri="{FF2B5EF4-FFF2-40B4-BE49-F238E27FC236}">
                <a16:creationId xmlns:a16="http://schemas.microsoft.com/office/drawing/2014/main" id="{C0FD0AD8-EDB9-5195-A976-FF541D4D2344}"/>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5" name="Rectangle 6">
            <a:extLst>
              <a:ext uri="{FF2B5EF4-FFF2-40B4-BE49-F238E27FC236}">
                <a16:creationId xmlns:a16="http://schemas.microsoft.com/office/drawing/2014/main" id="{26091CD0-91CB-8795-5F14-51E9E49A8CD8}"/>
              </a:ext>
            </a:extLst>
          </p:cNvPr>
          <p:cNvSpPr>
            <a:spLocks noGrp="1" noChangeArrowheads="1"/>
          </p:cNvSpPr>
          <p:nvPr>
            <p:ph type="sldNum" sz="quarter" idx="11"/>
          </p:nvPr>
        </p:nvSpPr>
        <p:spPr>
          <a:ln/>
        </p:spPr>
        <p:txBody>
          <a:bodyPr/>
          <a:lstStyle>
            <a:lvl1pPr>
              <a:defRPr/>
            </a:lvl1pPr>
          </a:lstStyle>
          <a:p>
            <a:fld id="{51EA8D7E-1169-BF46-8E70-FD46CCC0A34C}" type="slidenum">
              <a:rPr lang="en-US" altLang="en-US"/>
              <a:pPr/>
              <a:t>‹#›</a:t>
            </a:fld>
            <a:endParaRPr lang="en-US" altLang="en-US"/>
          </a:p>
        </p:txBody>
      </p:sp>
    </p:spTree>
    <p:extLst>
      <p:ext uri="{BB962C8B-B14F-4D97-AF65-F5344CB8AC3E}">
        <p14:creationId xmlns:p14="http://schemas.microsoft.com/office/powerpoint/2010/main" val="417873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8E71B297-77A5-3A10-9DFF-CFFAEFE643F8}"/>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5" name="Rectangle 6">
            <a:extLst>
              <a:ext uri="{FF2B5EF4-FFF2-40B4-BE49-F238E27FC236}">
                <a16:creationId xmlns:a16="http://schemas.microsoft.com/office/drawing/2014/main" id="{BF75FF2E-029E-7EAB-A917-D807D9C1401D}"/>
              </a:ext>
            </a:extLst>
          </p:cNvPr>
          <p:cNvSpPr>
            <a:spLocks noGrp="1" noChangeArrowheads="1"/>
          </p:cNvSpPr>
          <p:nvPr>
            <p:ph type="sldNum" sz="quarter" idx="11"/>
          </p:nvPr>
        </p:nvSpPr>
        <p:spPr>
          <a:ln/>
        </p:spPr>
        <p:txBody>
          <a:bodyPr/>
          <a:lstStyle>
            <a:lvl1pPr>
              <a:defRPr/>
            </a:lvl1pPr>
          </a:lstStyle>
          <a:p>
            <a:fld id="{4F6695ED-B5D4-C64C-9DD5-0B2AD7DB2B65}" type="slidenum">
              <a:rPr lang="en-US" altLang="en-US"/>
              <a:pPr/>
              <a:t>‹#›</a:t>
            </a:fld>
            <a:endParaRPr lang="en-US" altLang="en-US"/>
          </a:p>
        </p:txBody>
      </p:sp>
    </p:spTree>
    <p:extLst>
      <p:ext uri="{BB962C8B-B14F-4D97-AF65-F5344CB8AC3E}">
        <p14:creationId xmlns:p14="http://schemas.microsoft.com/office/powerpoint/2010/main" val="393736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73DF71EF-D41C-FFF5-3166-8913973A6BEF}"/>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5" name="Rectangle 6">
            <a:extLst>
              <a:ext uri="{FF2B5EF4-FFF2-40B4-BE49-F238E27FC236}">
                <a16:creationId xmlns:a16="http://schemas.microsoft.com/office/drawing/2014/main" id="{4E585A23-27D2-DF26-C20D-5B93C30EBD77}"/>
              </a:ext>
            </a:extLst>
          </p:cNvPr>
          <p:cNvSpPr>
            <a:spLocks noGrp="1" noChangeArrowheads="1"/>
          </p:cNvSpPr>
          <p:nvPr>
            <p:ph type="sldNum" sz="quarter" idx="11"/>
          </p:nvPr>
        </p:nvSpPr>
        <p:spPr>
          <a:ln/>
        </p:spPr>
        <p:txBody>
          <a:bodyPr/>
          <a:lstStyle>
            <a:lvl1pPr>
              <a:defRPr/>
            </a:lvl1pPr>
          </a:lstStyle>
          <a:p>
            <a:fld id="{0A2EFFA6-7A4F-4A47-9A32-8A132EED393E}" type="slidenum">
              <a:rPr lang="en-US" altLang="en-US"/>
              <a:pPr/>
              <a:t>‹#›</a:t>
            </a:fld>
            <a:endParaRPr lang="en-US" altLang="en-US"/>
          </a:p>
        </p:txBody>
      </p:sp>
    </p:spTree>
    <p:extLst>
      <p:ext uri="{BB962C8B-B14F-4D97-AF65-F5344CB8AC3E}">
        <p14:creationId xmlns:p14="http://schemas.microsoft.com/office/powerpoint/2010/main" val="145109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50825" y="1341438"/>
            <a:ext cx="4244975"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341438"/>
            <a:ext cx="4244975"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a:extLst>
              <a:ext uri="{FF2B5EF4-FFF2-40B4-BE49-F238E27FC236}">
                <a16:creationId xmlns:a16="http://schemas.microsoft.com/office/drawing/2014/main" id="{B29D18B7-DA97-0D85-8D39-68E0BAA8A93B}"/>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6" name="Rectangle 6">
            <a:extLst>
              <a:ext uri="{FF2B5EF4-FFF2-40B4-BE49-F238E27FC236}">
                <a16:creationId xmlns:a16="http://schemas.microsoft.com/office/drawing/2014/main" id="{9BD96DEC-3B26-411A-9ADF-873DBA1DFB3E}"/>
              </a:ext>
            </a:extLst>
          </p:cNvPr>
          <p:cNvSpPr>
            <a:spLocks noGrp="1" noChangeArrowheads="1"/>
          </p:cNvSpPr>
          <p:nvPr>
            <p:ph type="sldNum" sz="quarter" idx="11"/>
          </p:nvPr>
        </p:nvSpPr>
        <p:spPr>
          <a:ln/>
        </p:spPr>
        <p:txBody>
          <a:bodyPr/>
          <a:lstStyle>
            <a:lvl1pPr>
              <a:defRPr/>
            </a:lvl1pPr>
          </a:lstStyle>
          <a:p>
            <a:fld id="{60958742-53E7-A746-B331-8C8CAA0DFF75}" type="slidenum">
              <a:rPr lang="en-US" altLang="en-US"/>
              <a:pPr/>
              <a:t>‹#›</a:t>
            </a:fld>
            <a:endParaRPr lang="en-US" altLang="en-US"/>
          </a:p>
        </p:txBody>
      </p:sp>
    </p:spTree>
    <p:extLst>
      <p:ext uri="{BB962C8B-B14F-4D97-AF65-F5344CB8AC3E}">
        <p14:creationId xmlns:p14="http://schemas.microsoft.com/office/powerpoint/2010/main" val="216568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a:extLst>
              <a:ext uri="{FF2B5EF4-FFF2-40B4-BE49-F238E27FC236}">
                <a16:creationId xmlns:a16="http://schemas.microsoft.com/office/drawing/2014/main" id="{7C2B5E97-E55B-2A1F-14DE-D6A192B875F8}"/>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8" name="Rectangle 6">
            <a:extLst>
              <a:ext uri="{FF2B5EF4-FFF2-40B4-BE49-F238E27FC236}">
                <a16:creationId xmlns:a16="http://schemas.microsoft.com/office/drawing/2014/main" id="{673596C3-86FB-7D08-12D8-C3C4E07C695B}"/>
              </a:ext>
            </a:extLst>
          </p:cNvPr>
          <p:cNvSpPr>
            <a:spLocks noGrp="1" noChangeArrowheads="1"/>
          </p:cNvSpPr>
          <p:nvPr>
            <p:ph type="sldNum" sz="quarter" idx="11"/>
          </p:nvPr>
        </p:nvSpPr>
        <p:spPr>
          <a:ln/>
        </p:spPr>
        <p:txBody>
          <a:bodyPr/>
          <a:lstStyle>
            <a:lvl1pPr>
              <a:defRPr/>
            </a:lvl1pPr>
          </a:lstStyle>
          <a:p>
            <a:fld id="{0359C410-5463-9C41-918D-39B146412CCA}" type="slidenum">
              <a:rPr lang="en-US" altLang="en-US"/>
              <a:pPr/>
              <a:t>‹#›</a:t>
            </a:fld>
            <a:endParaRPr lang="en-US" altLang="en-US"/>
          </a:p>
        </p:txBody>
      </p:sp>
    </p:spTree>
    <p:extLst>
      <p:ext uri="{BB962C8B-B14F-4D97-AF65-F5344CB8AC3E}">
        <p14:creationId xmlns:p14="http://schemas.microsoft.com/office/powerpoint/2010/main" val="283676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a:extLst>
              <a:ext uri="{FF2B5EF4-FFF2-40B4-BE49-F238E27FC236}">
                <a16:creationId xmlns:a16="http://schemas.microsoft.com/office/drawing/2014/main" id="{C3072EE1-3329-F309-35B9-CA8F0DABC707}"/>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4" name="Rectangle 6">
            <a:extLst>
              <a:ext uri="{FF2B5EF4-FFF2-40B4-BE49-F238E27FC236}">
                <a16:creationId xmlns:a16="http://schemas.microsoft.com/office/drawing/2014/main" id="{B27C965A-9BE2-6CC5-5163-15800D45DC9C}"/>
              </a:ext>
            </a:extLst>
          </p:cNvPr>
          <p:cNvSpPr>
            <a:spLocks noGrp="1" noChangeArrowheads="1"/>
          </p:cNvSpPr>
          <p:nvPr>
            <p:ph type="sldNum" sz="quarter" idx="11"/>
          </p:nvPr>
        </p:nvSpPr>
        <p:spPr>
          <a:ln/>
        </p:spPr>
        <p:txBody>
          <a:bodyPr/>
          <a:lstStyle>
            <a:lvl1pPr>
              <a:defRPr/>
            </a:lvl1pPr>
          </a:lstStyle>
          <a:p>
            <a:fld id="{47C0D51B-360A-444E-93CA-ED52F57CCFC8}" type="slidenum">
              <a:rPr lang="en-US" altLang="en-US"/>
              <a:pPr/>
              <a:t>‹#›</a:t>
            </a:fld>
            <a:endParaRPr lang="en-US" altLang="en-US"/>
          </a:p>
        </p:txBody>
      </p:sp>
    </p:spTree>
    <p:extLst>
      <p:ext uri="{BB962C8B-B14F-4D97-AF65-F5344CB8AC3E}">
        <p14:creationId xmlns:p14="http://schemas.microsoft.com/office/powerpoint/2010/main" val="409926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9970D385-F19A-6DFD-A83D-D113A91B5953}"/>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3" name="Rectangle 6">
            <a:extLst>
              <a:ext uri="{FF2B5EF4-FFF2-40B4-BE49-F238E27FC236}">
                <a16:creationId xmlns:a16="http://schemas.microsoft.com/office/drawing/2014/main" id="{8EA816FB-462F-1FA2-5875-40B9423B58D8}"/>
              </a:ext>
            </a:extLst>
          </p:cNvPr>
          <p:cNvSpPr>
            <a:spLocks noGrp="1" noChangeArrowheads="1"/>
          </p:cNvSpPr>
          <p:nvPr>
            <p:ph type="sldNum" sz="quarter" idx="11"/>
          </p:nvPr>
        </p:nvSpPr>
        <p:spPr>
          <a:ln/>
        </p:spPr>
        <p:txBody>
          <a:bodyPr/>
          <a:lstStyle>
            <a:lvl1pPr>
              <a:defRPr/>
            </a:lvl1pPr>
          </a:lstStyle>
          <a:p>
            <a:fld id="{CD4EB3C7-82C2-474B-BC00-3014AE71614E}" type="slidenum">
              <a:rPr lang="en-US" altLang="en-US"/>
              <a:pPr/>
              <a:t>‹#›</a:t>
            </a:fld>
            <a:endParaRPr lang="en-US" altLang="en-US"/>
          </a:p>
        </p:txBody>
      </p:sp>
    </p:spTree>
    <p:extLst>
      <p:ext uri="{BB962C8B-B14F-4D97-AF65-F5344CB8AC3E}">
        <p14:creationId xmlns:p14="http://schemas.microsoft.com/office/powerpoint/2010/main" val="323335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EB3B1F7-C8A2-5C87-9000-777ED4B071C8}"/>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6" name="Rectangle 6">
            <a:extLst>
              <a:ext uri="{FF2B5EF4-FFF2-40B4-BE49-F238E27FC236}">
                <a16:creationId xmlns:a16="http://schemas.microsoft.com/office/drawing/2014/main" id="{EDA502B1-0C4D-7EDA-D067-DB24AD739E08}"/>
              </a:ext>
            </a:extLst>
          </p:cNvPr>
          <p:cNvSpPr>
            <a:spLocks noGrp="1" noChangeArrowheads="1"/>
          </p:cNvSpPr>
          <p:nvPr>
            <p:ph type="sldNum" sz="quarter" idx="11"/>
          </p:nvPr>
        </p:nvSpPr>
        <p:spPr>
          <a:ln/>
        </p:spPr>
        <p:txBody>
          <a:bodyPr/>
          <a:lstStyle>
            <a:lvl1pPr>
              <a:defRPr/>
            </a:lvl1pPr>
          </a:lstStyle>
          <a:p>
            <a:fld id="{4E613707-E0BC-6F42-AF3B-F8256F424D67}" type="slidenum">
              <a:rPr lang="en-US" altLang="en-US"/>
              <a:pPr/>
              <a:t>‹#›</a:t>
            </a:fld>
            <a:endParaRPr lang="en-US" altLang="en-US"/>
          </a:p>
        </p:txBody>
      </p:sp>
    </p:spTree>
    <p:extLst>
      <p:ext uri="{BB962C8B-B14F-4D97-AF65-F5344CB8AC3E}">
        <p14:creationId xmlns:p14="http://schemas.microsoft.com/office/powerpoint/2010/main" val="267719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9F855870-A1D6-5E68-F6DC-982B59DC5F7F}"/>
              </a:ext>
            </a:extLst>
          </p:cNvPr>
          <p:cNvSpPr>
            <a:spLocks noGrp="1" noChangeArrowheads="1"/>
          </p:cNvSpPr>
          <p:nvPr>
            <p:ph type="ftr" sz="quarter" idx="10"/>
          </p:nvPr>
        </p:nvSpPr>
        <p:spPr>
          <a:ln/>
        </p:spPr>
        <p:txBody>
          <a:bodyPr/>
          <a:lstStyle>
            <a:lvl1pPr>
              <a:defRPr/>
            </a:lvl1pPr>
          </a:lstStyle>
          <a:p>
            <a:pPr>
              <a:defRPr/>
            </a:pPr>
            <a:r>
              <a:rPr lang="en-GB"/>
              <a:t>Fundamentals of Software Engineering </a:t>
            </a:r>
          </a:p>
          <a:p>
            <a:pPr>
              <a:defRPr/>
            </a:pPr>
            <a:r>
              <a:rPr lang="en-GB"/>
              <a:t>Dr R Bahsoon</a:t>
            </a:r>
            <a:endParaRPr lang="en-US"/>
          </a:p>
        </p:txBody>
      </p:sp>
      <p:sp>
        <p:nvSpPr>
          <p:cNvPr id="6" name="Rectangle 6">
            <a:extLst>
              <a:ext uri="{FF2B5EF4-FFF2-40B4-BE49-F238E27FC236}">
                <a16:creationId xmlns:a16="http://schemas.microsoft.com/office/drawing/2014/main" id="{E0FDFFBA-E118-6AC7-57FF-AB6AD515FBA7}"/>
              </a:ext>
            </a:extLst>
          </p:cNvPr>
          <p:cNvSpPr>
            <a:spLocks noGrp="1" noChangeArrowheads="1"/>
          </p:cNvSpPr>
          <p:nvPr>
            <p:ph type="sldNum" sz="quarter" idx="11"/>
          </p:nvPr>
        </p:nvSpPr>
        <p:spPr>
          <a:ln/>
        </p:spPr>
        <p:txBody>
          <a:bodyPr/>
          <a:lstStyle>
            <a:lvl1pPr>
              <a:defRPr/>
            </a:lvl1pPr>
          </a:lstStyle>
          <a:p>
            <a:fld id="{2959F1A2-B434-D545-802D-27BAF91D56F7}" type="slidenum">
              <a:rPr lang="en-US" altLang="en-US"/>
              <a:pPr/>
              <a:t>‹#›</a:t>
            </a:fld>
            <a:endParaRPr lang="en-US" altLang="en-US"/>
          </a:p>
        </p:txBody>
      </p:sp>
    </p:spTree>
    <p:extLst>
      <p:ext uri="{BB962C8B-B14F-4D97-AF65-F5344CB8AC3E}">
        <p14:creationId xmlns:p14="http://schemas.microsoft.com/office/powerpoint/2010/main" val="93084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a:extLst>
              <a:ext uri="{FF2B5EF4-FFF2-40B4-BE49-F238E27FC236}">
                <a16:creationId xmlns:a16="http://schemas.microsoft.com/office/drawing/2014/main" id="{DB3B78D3-93AE-DB87-56A4-02BDA918C1FA}"/>
              </a:ext>
            </a:extLst>
          </p:cNvPr>
          <p:cNvSpPr>
            <a:spLocks noChangeArrowheads="1"/>
          </p:cNvSpPr>
          <p:nvPr userDrawn="1"/>
        </p:nvSpPr>
        <p:spPr bwMode="auto">
          <a:xfrm>
            <a:off x="0" y="6165850"/>
            <a:ext cx="9144000" cy="692150"/>
          </a:xfrm>
          <a:prstGeom prst="rect">
            <a:avLst/>
          </a:prstGeom>
          <a:solidFill>
            <a:srgbClr val="0000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defRPr/>
            </a:pPr>
            <a:endParaRPr lang="en-GB" altLang="en-US">
              <a:solidFill>
                <a:srgbClr val="DDDDDD"/>
              </a:solidFill>
              <a:latin typeface="Arial" panose="020B0604020202020204" pitchFamily="34" charset="0"/>
            </a:endParaRPr>
          </a:p>
        </p:txBody>
      </p:sp>
      <p:sp>
        <p:nvSpPr>
          <p:cNvPr id="1027" name="Rectangle 2">
            <a:extLst>
              <a:ext uri="{FF2B5EF4-FFF2-40B4-BE49-F238E27FC236}">
                <a16:creationId xmlns:a16="http://schemas.microsoft.com/office/drawing/2014/main" id="{687183CD-C26E-632E-702D-3BE656B8D448}"/>
              </a:ext>
            </a:extLst>
          </p:cNvPr>
          <p:cNvSpPr>
            <a:spLocks noGrp="1" noChangeArrowheads="1"/>
          </p:cNvSpPr>
          <p:nvPr>
            <p:ph type="title"/>
          </p:nvPr>
        </p:nvSpPr>
        <p:spPr bwMode="auto">
          <a:xfrm>
            <a:off x="-20638" y="-76200"/>
            <a:ext cx="696912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290E6194-FEF7-F1A7-1E5B-C7CDE623D947}"/>
              </a:ext>
            </a:extLst>
          </p:cNvPr>
          <p:cNvSpPr>
            <a:spLocks noGrp="1" noChangeArrowheads="1"/>
          </p:cNvSpPr>
          <p:nvPr>
            <p:ph type="body" idx="1"/>
          </p:nvPr>
        </p:nvSpPr>
        <p:spPr bwMode="auto">
          <a:xfrm>
            <a:off x="250825" y="1341438"/>
            <a:ext cx="8642350"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B4094828-5E49-FBCB-7C51-94C05603CBB7}"/>
              </a:ext>
            </a:extLst>
          </p:cNvPr>
          <p:cNvSpPr>
            <a:spLocks noGrp="1" noChangeArrowheads="1"/>
          </p:cNvSpPr>
          <p:nvPr>
            <p:ph type="ftr" sz="quarter" idx="3"/>
          </p:nvPr>
        </p:nvSpPr>
        <p:spPr bwMode="auto">
          <a:xfrm>
            <a:off x="2667000" y="6172200"/>
            <a:ext cx="3810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1">
                <a:solidFill>
                  <a:srgbClr val="DDDDDD"/>
                </a:solidFill>
                <a:latin typeface="+mn-lt"/>
                <a:cs typeface="Arial" charset="0"/>
              </a:defRPr>
            </a:lvl1pPr>
          </a:lstStyle>
          <a:p>
            <a:pPr>
              <a:defRPr/>
            </a:pPr>
            <a:r>
              <a:rPr lang="en-GB"/>
              <a:t>Fundamentals of Software Engineering </a:t>
            </a:r>
          </a:p>
          <a:p>
            <a:pPr>
              <a:defRPr/>
            </a:pPr>
            <a:r>
              <a:rPr lang="en-GB"/>
              <a:t>Dr R Bahsoon</a:t>
            </a:r>
            <a:endParaRPr lang="en-US"/>
          </a:p>
        </p:txBody>
      </p:sp>
      <p:sp>
        <p:nvSpPr>
          <p:cNvPr id="1030" name="Rectangle 6">
            <a:extLst>
              <a:ext uri="{FF2B5EF4-FFF2-40B4-BE49-F238E27FC236}">
                <a16:creationId xmlns:a16="http://schemas.microsoft.com/office/drawing/2014/main" id="{6AEB5C4A-8795-6E50-0065-E2E53BBDD788}"/>
              </a:ext>
            </a:extLst>
          </p:cNvPr>
          <p:cNvSpPr>
            <a:spLocks noGrp="1" noChangeArrowheads="1"/>
          </p:cNvSpPr>
          <p:nvPr>
            <p:ph type="sldNum" sz="quarter" idx="4"/>
          </p:nvPr>
        </p:nvSpPr>
        <p:spPr bwMode="auto">
          <a:xfrm>
            <a:off x="6858000" y="6400800"/>
            <a:ext cx="2209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DDDDDD"/>
                </a:solidFill>
                <a:latin typeface="Arial" panose="020B0604020202020204" pitchFamily="34" charset="0"/>
              </a:defRPr>
            </a:lvl1pPr>
          </a:lstStyle>
          <a:p>
            <a:fld id="{1EA5E6D9-FE65-E146-BA04-C2A3D4F314A4}" type="slidenum">
              <a:rPr lang="en-US" altLang="en-US"/>
              <a:pPr/>
              <a:t>‹#›</a:t>
            </a:fld>
            <a:endParaRPr lang="en-US" altLang="en-US"/>
          </a:p>
        </p:txBody>
      </p:sp>
      <p:sp>
        <p:nvSpPr>
          <p:cNvPr id="1031" name="Line 7">
            <a:extLst>
              <a:ext uri="{FF2B5EF4-FFF2-40B4-BE49-F238E27FC236}">
                <a16:creationId xmlns:a16="http://schemas.microsoft.com/office/drawing/2014/main" id="{6C2793F7-33A8-7B23-A03E-FA4CF3CD6B75}"/>
              </a:ext>
            </a:extLst>
          </p:cNvPr>
          <p:cNvSpPr>
            <a:spLocks noChangeShapeType="1"/>
          </p:cNvSpPr>
          <p:nvPr userDrawn="1"/>
        </p:nvSpPr>
        <p:spPr bwMode="auto">
          <a:xfrm>
            <a:off x="107950" y="1066800"/>
            <a:ext cx="6911975" cy="0"/>
          </a:xfrm>
          <a:prstGeom prst="line">
            <a:avLst/>
          </a:prstGeom>
          <a:noFill/>
          <a:ln w="28575">
            <a:solidFill>
              <a:srgbClr val="000066"/>
            </a:solidFill>
            <a:round/>
            <a:headEnd/>
            <a:tailEnd/>
          </a:ln>
          <a:effectLst>
            <a:outerShdw dist="107763" dir="135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en-US"/>
          </a:p>
        </p:txBody>
      </p:sp>
      <p:sp>
        <p:nvSpPr>
          <p:cNvPr id="1032" name="Line 8">
            <a:extLst>
              <a:ext uri="{FF2B5EF4-FFF2-40B4-BE49-F238E27FC236}">
                <a16:creationId xmlns:a16="http://schemas.microsoft.com/office/drawing/2014/main" id="{6385CA11-1E07-8542-AA95-F3A6774522F7}"/>
              </a:ext>
            </a:extLst>
          </p:cNvPr>
          <p:cNvSpPr>
            <a:spLocks noChangeShapeType="1"/>
          </p:cNvSpPr>
          <p:nvPr userDrawn="1"/>
        </p:nvSpPr>
        <p:spPr bwMode="auto">
          <a:xfrm>
            <a:off x="2628900" y="6237288"/>
            <a:ext cx="6480175" cy="0"/>
          </a:xfrm>
          <a:prstGeom prst="line">
            <a:avLst/>
          </a:prstGeom>
          <a:noFill/>
          <a:ln w="28575">
            <a:solidFill>
              <a:srgbClr val="000066"/>
            </a:solidFill>
            <a:round/>
            <a:headEnd/>
            <a:tailEnd/>
          </a:ln>
          <a:effectLst>
            <a:outerShdw dist="107763" dir="135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en-US"/>
          </a:p>
        </p:txBody>
      </p:sp>
      <p:pic>
        <p:nvPicPr>
          <p:cNvPr id="1033" name="Picture 14" descr="http://wannabehacks.co.uk/wp-content/uploads/brum-uni-logo.jpg">
            <a:extLst>
              <a:ext uri="{FF2B5EF4-FFF2-40B4-BE49-F238E27FC236}">
                <a16:creationId xmlns:a16="http://schemas.microsoft.com/office/drawing/2014/main" id="{8198D236-4465-025C-11F3-7AB67448B3C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64413" y="0"/>
            <a:ext cx="17795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rtl="0" eaLnBrk="0" fontAlgn="base" hangingPunct="0">
        <a:spcBef>
          <a:spcPct val="0"/>
        </a:spcBef>
        <a:spcAft>
          <a:spcPct val="0"/>
        </a:spcAft>
        <a:defRPr sz="2800" b="1">
          <a:solidFill>
            <a:srgbClr val="000099"/>
          </a:solidFill>
          <a:latin typeface="+mj-lt"/>
          <a:ea typeface="+mj-ea"/>
          <a:cs typeface="+mj-cs"/>
        </a:defRPr>
      </a:lvl1pPr>
      <a:lvl2pPr algn="l" rtl="0" eaLnBrk="0" fontAlgn="base" hangingPunct="0">
        <a:spcBef>
          <a:spcPct val="0"/>
        </a:spcBef>
        <a:spcAft>
          <a:spcPct val="0"/>
        </a:spcAft>
        <a:defRPr sz="2800" b="1">
          <a:solidFill>
            <a:srgbClr val="000099"/>
          </a:solidFill>
          <a:latin typeface="Comic Sans MS" pitchFamily="66" charset="0"/>
          <a:cs typeface="Arial" charset="0"/>
        </a:defRPr>
      </a:lvl2pPr>
      <a:lvl3pPr algn="l" rtl="0" eaLnBrk="0" fontAlgn="base" hangingPunct="0">
        <a:spcBef>
          <a:spcPct val="0"/>
        </a:spcBef>
        <a:spcAft>
          <a:spcPct val="0"/>
        </a:spcAft>
        <a:defRPr sz="2800" b="1">
          <a:solidFill>
            <a:srgbClr val="000099"/>
          </a:solidFill>
          <a:latin typeface="Comic Sans MS" pitchFamily="66" charset="0"/>
          <a:cs typeface="Arial" charset="0"/>
        </a:defRPr>
      </a:lvl3pPr>
      <a:lvl4pPr algn="l" rtl="0" eaLnBrk="0" fontAlgn="base" hangingPunct="0">
        <a:spcBef>
          <a:spcPct val="0"/>
        </a:spcBef>
        <a:spcAft>
          <a:spcPct val="0"/>
        </a:spcAft>
        <a:defRPr sz="2800" b="1">
          <a:solidFill>
            <a:srgbClr val="000099"/>
          </a:solidFill>
          <a:latin typeface="Comic Sans MS" pitchFamily="66" charset="0"/>
          <a:cs typeface="Arial" charset="0"/>
        </a:defRPr>
      </a:lvl4pPr>
      <a:lvl5pPr algn="l" rtl="0" eaLnBrk="0" fontAlgn="base" hangingPunct="0">
        <a:spcBef>
          <a:spcPct val="0"/>
        </a:spcBef>
        <a:spcAft>
          <a:spcPct val="0"/>
        </a:spcAft>
        <a:defRPr sz="2800" b="1">
          <a:solidFill>
            <a:srgbClr val="000099"/>
          </a:solidFill>
          <a:latin typeface="Comic Sans MS" pitchFamily="66" charset="0"/>
          <a:cs typeface="Arial" charset="0"/>
        </a:defRPr>
      </a:lvl5pPr>
      <a:lvl6pPr marL="457200" algn="l" rtl="0" fontAlgn="base">
        <a:spcBef>
          <a:spcPct val="0"/>
        </a:spcBef>
        <a:spcAft>
          <a:spcPct val="0"/>
        </a:spcAft>
        <a:defRPr sz="2800" b="1">
          <a:solidFill>
            <a:srgbClr val="000099"/>
          </a:solidFill>
          <a:latin typeface="Comic Sans MS" pitchFamily="66" charset="0"/>
          <a:cs typeface="Arial" charset="0"/>
        </a:defRPr>
      </a:lvl6pPr>
      <a:lvl7pPr marL="914400" algn="l" rtl="0" fontAlgn="base">
        <a:spcBef>
          <a:spcPct val="0"/>
        </a:spcBef>
        <a:spcAft>
          <a:spcPct val="0"/>
        </a:spcAft>
        <a:defRPr sz="2800" b="1">
          <a:solidFill>
            <a:srgbClr val="000099"/>
          </a:solidFill>
          <a:latin typeface="Comic Sans MS" pitchFamily="66" charset="0"/>
          <a:cs typeface="Arial" charset="0"/>
        </a:defRPr>
      </a:lvl7pPr>
      <a:lvl8pPr marL="1371600" algn="l" rtl="0" fontAlgn="base">
        <a:spcBef>
          <a:spcPct val="0"/>
        </a:spcBef>
        <a:spcAft>
          <a:spcPct val="0"/>
        </a:spcAft>
        <a:defRPr sz="2800" b="1">
          <a:solidFill>
            <a:srgbClr val="000099"/>
          </a:solidFill>
          <a:latin typeface="Comic Sans MS" pitchFamily="66" charset="0"/>
          <a:cs typeface="Arial" charset="0"/>
        </a:defRPr>
      </a:lvl8pPr>
      <a:lvl9pPr marL="1828800" algn="l" rtl="0" fontAlgn="base">
        <a:spcBef>
          <a:spcPct val="0"/>
        </a:spcBef>
        <a:spcAft>
          <a:spcPct val="0"/>
        </a:spcAft>
        <a:defRPr sz="2800" b="1">
          <a:solidFill>
            <a:srgbClr val="000099"/>
          </a:solidFill>
          <a:latin typeface="Comic Sans MS" pitchFamily="66" charset="0"/>
          <a:cs typeface="Arial" charset="0"/>
        </a:defRPr>
      </a:lvl9pPr>
    </p:titleStyle>
    <p:bodyStyle>
      <a:lvl1pPr marL="342900" indent="-342900" algn="l" rtl="0" eaLnBrk="0" fontAlgn="base" hangingPunct="0">
        <a:spcBef>
          <a:spcPct val="20000"/>
        </a:spcBef>
        <a:spcAft>
          <a:spcPct val="0"/>
        </a:spcAft>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E3980B-EE94-CEDD-ADE2-CC7CF5B13D8B}"/>
              </a:ext>
            </a:extLst>
          </p:cNvPr>
          <p:cNvSpPr>
            <a:spLocks noGrp="1"/>
          </p:cNvSpPr>
          <p:nvPr>
            <p:ph type="ftr" sz="quarter" idx="10"/>
          </p:nvPr>
        </p:nvSpPr>
        <p:spPr/>
        <p:txBody>
          <a:bodyPr/>
          <a:lstStyle/>
          <a:p>
            <a:pPr>
              <a:defRPr/>
            </a:pPr>
            <a:r>
              <a:rPr lang="en-GB" dirty="0"/>
              <a:t> </a:t>
            </a:r>
          </a:p>
          <a:p>
            <a:pPr>
              <a:defRPr/>
            </a:pPr>
            <a:r>
              <a:rPr lang="en-GB" dirty="0"/>
              <a:t>Dr R </a:t>
            </a:r>
            <a:r>
              <a:rPr lang="en-GB" dirty="0" err="1"/>
              <a:t>Bahsoon</a:t>
            </a:r>
            <a:endParaRPr lang="en-US" dirty="0"/>
          </a:p>
        </p:txBody>
      </p:sp>
      <p:sp>
        <p:nvSpPr>
          <p:cNvPr id="2051" name="Slide Number Placeholder 4">
            <a:extLst>
              <a:ext uri="{FF2B5EF4-FFF2-40B4-BE49-F238E27FC236}">
                <a16:creationId xmlns:a16="http://schemas.microsoft.com/office/drawing/2014/main" id="{EE3CD65B-D488-F2DF-7CF8-17EEF4D537B0}"/>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8E652356-53FA-4242-8E9D-691BF0670E0D}" type="slidenum">
              <a:rPr lang="en-US" altLang="en-US" sz="1400">
                <a:solidFill>
                  <a:srgbClr val="DDDDDD"/>
                </a:solidFill>
                <a:latin typeface="Arial" panose="020B0604020202020204" pitchFamily="34" charset="0"/>
              </a:rPr>
              <a:pPr>
                <a:spcBef>
                  <a:spcPct val="0"/>
                </a:spcBef>
                <a:buFontTx/>
                <a:buNone/>
              </a:pPr>
              <a:t>1</a:t>
            </a:fld>
            <a:endParaRPr lang="en-US" altLang="en-US" sz="1400">
              <a:solidFill>
                <a:srgbClr val="DDDDDD"/>
              </a:solidFill>
              <a:latin typeface="Arial" panose="020B0604020202020204" pitchFamily="34" charset="0"/>
            </a:endParaRPr>
          </a:p>
        </p:txBody>
      </p:sp>
      <p:sp>
        <p:nvSpPr>
          <p:cNvPr id="2052" name="Rectangle 2">
            <a:extLst>
              <a:ext uri="{FF2B5EF4-FFF2-40B4-BE49-F238E27FC236}">
                <a16:creationId xmlns:a16="http://schemas.microsoft.com/office/drawing/2014/main" id="{6769282D-7A4C-6278-72BC-7A6890CA513D}"/>
              </a:ext>
            </a:extLst>
          </p:cNvPr>
          <p:cNvSpPr>
            <a:spLocks noGrp="1" noChangeArrowheads="1"/>
          </p:cNvSpPr>
          <p:nvPr>
            <p:ph type="ctrTitle"/>
          </p:nvPr>
        </p:nvSpPr>
        <p:spPr>
          <a:xfrm>
            <a:off x="684213" y="2708275"/>
            <a:ext cx="7772400" cy="1470025"/>
          </a:xfrm>
        </p:spPr>
        <p:txBody>
          <a:bodyPr/>
          <a:lstStyle/>
          <a:p>
            <a:pPr algn="ctr" eaLnBrk="1" hangingPunct="1"/>
            <a:r>
              <a:rPr lang="en-GB" altLang="en-US" sz="2400" dirty="0">
                <a:solidFill>
                  <a:srgbClr val="000066"/>
                </a:solidFill>
              </a:rPr>
              <a:t>Software Engineering and Professional Practice </a:t>
            </a:r>
            <a:br>
              <a:rPr lang="en-GB" altLang="en-US" sz="2400" dirty="0">
                <a:solidFill>
                  <a:srgbClr val="000066"/>
                </a:solidFill>
              </a:rPr>
            </a:br>
            <a:r>
              <a:rPr lang="en-GB" altLang="en-US" sz="2400" dirty="0">
                <a:solidFill>
                  <a:srgbClr val="000066"/>
                </a:solidFill>
              </a:rPr>
              <a:t>&amp; </a:t>
            </a:r>
            <a:br>
              <a:rPr lang="en-GB" altLang="en-US" sz="2400" dirty="0">
                <a:solidFill>
                  <a:srgbClr val="000066"/>
                </a:solidFill>
              </a:rPr>
            </a:br>
            <a:r>
              <a:rPr lang="en-GB" altLang="en-US" sz="2400" dirty="0">
                <a:solidFill>
                  <a:srgbClr val="000066"/>
                </a:solidFill>
              </a:rPr>
              <a:t>Building Usable Software</a:t>
            </a:r>
            <a:br>
              <a:rPr lang="en-GB" altLang="en-US" sz="2400" dirty="0">
                <a:solidFill>
                  <a:srgbClr val="000066"/>
                </a:solidFill>
              </a:rPr>
            </a:br>
            <a:br>
              <a:rPr lang="en-GB" altLang="en-US" sz="2400" b="0" dirty="0">
                <a:solidFill>
                  <a:srgbClr val="000066"/>
                </a:solidFill>
              </a:rPr>
            </a:br>
            <a:br>
              <a:rPr lang="en-GB" altLang="en-US" sz="2400" b="0" dirty="0">
                <a:solidFill>
                  <a:srgbClr val="000066"/>
                </a:solidFill>
              </a:rPr>
            </a:br>
            <a:br>
              <a:rPr lang="en-GB" altLang="en-US" sz="2400" b="0" dirty="0">
                <a:solidFill>
                  <a:srgbClr val="000066"/>
                </a:solidFill>
              </a:rPr>
            </a:br>
            <a:r>
              <a:rPr lang="en-GB" altLang="en-US" sz="2000" dirty="0">
                <a:solidFill>
                  <a:srgbClr val="000066"/>
                </a:solidFill>
              </a:rPr>
              <a:t>Dr Rami </a:t>
            </a:r>
            <a:r>
              <a:rPr lang="en-GB" altLang="en-US" sz="2000" dirty="0" err="1">
                <a:solidFill>
                  <a:srgbClr val="000066"/>
                </a:solidFill>
              </a:rPr>
              <a:t>Bahsoon</a:t>
            </a:r>
            <a:br>
              <a:rPr lang="en-GB" altLang="en-US" sz="2000" dirty="0">
                <a:solidFill>
                  <a:srgbClr val="000066"/>
                </a:solidFill>
              </a:rPr>
            </a:br>
            <a:r>
              <a:rPr lang="en-GB" altLang="en-US" sz="2000" dirty="0">
                <a:solidFill>
                  <a:srgbClr val="000066"/>
                </a:solidFill>
              </a:rPr>
              <a:t>School of Computer Science</a:t>
            </a:r>
            <a:br>
              <a:rPr lang="en-GB" altLang="en-US" sz="2000" dirty="0">
                <a:solidFill>
                  <a:srgbClr val="000066"/>
                </a:solidFill>
              </a:rPr>
            </a:br>
            <a:r>
              <a:rPr lang="en-GB" altLang="en-US" sz="2000" dirty="0">
                <a:solidFill>
                  <a:srgbClr val="000066"/>
                </a:solidFill>
              </a:rPr>
              <a:t>University of Birmingham</a:t>
            </a:r>
            <a:br>
              <a:rPr lang="en-GB" altLang="en-US" sz="2000" dirty="0">
                <a:solidFill>
                  <a:srgbClr val="000066"/>
                </a:solidFill>
              </a:rPr>
            </a:br>
            <a:r>
              <a:rPr lang="en-GB" altLang="en-US" sz="2000" dirty="0" err="1">
                <a:solidFill>
                  <a:srgbClr val="000066"/>
                </a:solidFill>
              </a:rPr>
              <a:t>r.bahsoon@cs.bham.ac.uk</a:t>
            </a:r>
            <a:endParaRPr lang="en-US" altLang="en-US" sz="2000" u="sng" dirty="0">
              <a:solidFill>
                <a:srgbClr val="000066"/>
              </a:solidFill>
            </a:endParaRPr>
          </a:p>
        </p:txBody>
      </p:sp>
      <p:sp>
        <p:nvSpPr>
          <p:cNvPr id="2053" name="Rectangle 3">
            <a:extLst>
              <a:ext uri="{FF2B5EF4-FFF2-40B4-BE49-F238E27FC236}">
                <a16:creationId xmlns:a16="http://schemas.microsoft.com/office/drawing/2014/main" id="{FAF32F61-E340-34F6-69A2-11F7DBA7BC8B}"/>
              </a:ext>
            </a:extLst>
          </p:cNvPr>
          <p:cNvSpPr>
            <a:spLocks noGrp="1" noChangeArrowheads="1"/>
          </p:cNvSpPr>
          <p:nvPr>
            <p:ph type="subTitle" idx="1"/>
          </p:nvPr>
        </p:nvSpPr>
        <p:spPr>
          <a:xfrm>
            <a:off x="1676400" y="5756275"/>
            <a:ext cx="7391400" cy="720725"/>
          </a:xfrm>
        </p:spPr>
        <p:txBody>
          <a:bodyPr/>
          <a:lstStyle/>
          <a:p>
            <a:pPr algn="r" eaLnBrk="1" hangingPunct="1"/>
            <a:r>
              <a:rPr lang="en-GB" altLang="en-US" sz="2100" b="1" dirty="0">
                <a:solidFill>
                  <a:srgbClr val="000066"/>
                </a:solidFill>
              </a:rPr>
              <a:t>Unit 2: Light Introduction to Requirements Engineering</a:t>
            </a:r>
            <a:endParaRPr lang="en-US" altLang="en-US" sz="2100" b="1" dirty="0">
              <a:solidFill>
                <a:srgbClr val="0000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F54D1F-8D11-00A0-AB12-11A4EFE05586}"/>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7171" name="Slide Number Placeholder 4">
            <a:extLst>
              <a:ext uri="{FF2B5EF4-FFF2-40B4-BE49-F238E27FC236}">
                <a16:creationId xmlns:a16="http://schemas.microsoft.com/office/drawing/2014/main" id="{D15C362C-6DB4-79EE-A303-129C313EBE95}"/>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B57DCE6B-28E3-AF4B-AC2D-3356643A0FCB}" type="slidenum">
              <a:rPr lang="en-US" altLang="en-US" sz="1400">
                <a:solidFill>
                  <a:srgbClr val="DDDDDD"/>
                </a:solidFill>
                <a:latin typeface="Arial" panose="020B0604020202020204" pitchFamily="34" charset="0"/>
              </a:rPr>
              <a:pPr>
                <a:spcBef>
                  <a:spcPct val="0"/>
                </a:spcBef>
                <a:buFontTx/>
                <a:buNone/>
              </a:pPr>
              <a:t>10</a:t>
            </a:fld>
            <a:endParaRPr lang="en-US" altLang="en-US" sz="1400">
              <a:solidFill>
                <a:srgbClr val="DDDDDD"/>
              </a:solidFill>
              <a:latin typeface="Arial" panose="020B0604020202020204" pitchFamily="34" charset="0"/>
            </a:endParaRPr>
          </a:p>
        </p:txBody>
      </p:sp>
      <p:sp>
        <p:nvSpPr>
          <p:cNvPr id="7172" name="Rectangle 2">
            <a:extLst>
              <a:ext uri="{FF2B5EF4-FFF2-40B4-BE49-F238E27FC236}">
                <a16:creationId xmlns:a16="http://schemas.microsoft.com/office/drawing/2014/main" id="{0741A3D2-C55E-B073-6518-CC2C22A887D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b"/>
          <a:lstStyle/>
          <a:p>
            <a:pPr eaLnBrk="1" hangingPunct="1"/>
            <a:r>
              <a:rPr lang="en-GB" altLang="en-US" dirty="0"/>
              <a:t>Eliciting and Discovering Requirements </a:t>
            </a:r>
          </a:p>
        </p:txBody>
      </p:sp>
      <p:sp>
        <p:nvSpPr>
          <p:cNvPr id="7173" name="Rectangle 3">
            <a:extLst>
              <a:ext uri="{FF2B5EF4-FFF2-40B4-BE49-F238E27FC236}">
                <a16:creationId xmlns:a16="http://schemas.microsoft.com/office/drawing/2014/main" id="{BF4F8090-A7D1-BE7A-E6A5-43DFA33E1924}"/>
              </a:ext>
            </a:extLst>
          </p:cNvPr>
          <p:cNvSpPr>
            <a:spLocks noGrp="1" noChangeArrowheads="1"/>
          </p:cNvSpPr>
          <p:nvPr>
            <p:ph type="body" idx="1"/>
          </p:nvPr>
        </p:nvSpPr>
        <p:spPr>
          <a:xfrm>
            <a:off x="35496" y="1164555"/>
            <a:ext cx="8642350" cy="4784725"/>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buFontTx/>
              <a:buChar char="o"/>
            </a:pPr>
            <a:r>
              <a:rPr lang="en-US" sz="2400" dirty="0"/>
              <a:t>Information about the required and existing systems </a:t>
            </a:r>
            <a:endParaRPr lang="en-GB" altLang="en-US" sz="2400" dirty="0"/>
          </a:p>
          <a:p>
            <a:pPr eaLnBrk="1" hangingPunct="1">
              <a:buFontTx/>
              <a:buChar char="o"/>
            </a:pPr>
            <a:r>
              <a:rPr lang="en-GB" altLang="en-US" sz="2400" dirty="0"/>
              <a:t>The requirements themselves are the descriptions of the </a:t>
            </a:r>
            <a:r>
              <a:rPr lang="en-GB" altLang="en-US" sz="2400" dirty="0">
                <a:solidFill>
                  <a:srgbClr val="000099"/>
                </a:solidFill>
              </a:rPr>
              <a:t>system services and constraints</a:t>
            </a:r>
            <a:r>
              <a:rPr lang="en-GB" altLang="en-US" sz="2400" dirty="0"/>
              <a:t> that are generated during the requirements engineering process.</a:t>
            </a:r>
          </a:p>
          <a:p>
            <a:pPr eaLnBrk="1" hangingPunct="1">
              <a:buFontTx/>
              <a:buChar char="o"/>
            </a:pPr>
            <a:r>
              <a:rPr lang="en-GB" altLang="en-US" sz="2400" dirty="0"/>
              <a:t>It may </a:t>
            </a:r>
            <a:r>
              <a:rPr lang="en-GB" altLang="en-US" sz="2400" dirty="0">
                <a:solidFill>
                  <a:srgbClr val="000099"/>
                </a:solidFill>
              </a:rPr>
              <a:t>range</a:t>
            </a:r>
            <a:r>
              <a:rPr lang="en-GB" altLang="en-US" sz="2400" dirty="0"/>
              <a:t> from a </a:t>
            </a:r>
            <a:r>
              <a:rPr lang="en-GB" altLang="en-US" sz="2400" dirty="0">
                <a:solidFill>
                  <a:srgbClr val="000099"/>
                </a:solidFill>
              </a:rPr>
              <a:t>high-level abstract statement</a:t>
            </a:r>
            <a:r>
              <a:rPr lang="en-GB" altLang="en-US" sz="2400" dirty="0"/>
              <a:t> of a service or of a system constraint </a:t>
            </a:r>
            <a:r>
              <a:rPr lang="en-GB" altLang="en-US" sz="2400" dirty="0">
                <a:solidFill>
                  <a:srgbClr val="000099"/>
                </a:solidFill>
              </a:rPr>
              <a:t>to a low-level detailed functional and non-functional specification.</a:t>
            </a:r>
          </a:p>
          <a:p>
            <a:pPr eaLnBrk="1" hangingPunct="1">
              <a:buFontTx/>
              <a:buChar char="o"/>
            </a:pPr>
            <a:r>
              <a:rPr lang="en-GB" altLang="en-US" sz="2400" dirty="0">
                <a:solidFill>
                  <a:srgbClr val="000099"/>
                </a:solidFill>
              </a:rPr>
              <a:t>General rule: Abstract(General) and then refine(more detailed and specific) </a:t>
            </a:r>
          </a:p>
          <a:p>
            <a:pPr eaLnBrk="1" hangingPunct="1">
              <a:buFontTx/>
              <a:buNone/>
            </a:pPr>
            <a:endParaRPr lang="en-GB" altLang="en-US" dirty="0">
              <a:solidFill>
                <a:srgbClr val="FF00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6E55F4C-624A-7838-1423-1446E7EB9489}"/>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14339" name="Slide Number Placeholder 4">
            <a:extLst>
              <a:ext uri="{FF2B5EF4-FFF2-40B4-BE49-F238E27FC236}">
                <a16:creationId xmlns:a16="http://schemas.microsoft.com/office/drawing/2014/main" id="{E5285E24-21F0-3CB4-4F49-7A0B06969D42}"/>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51F31126-A126-8041-B2A6-A4B7342AEF4C}" type="slidenum">
              <a:rPr lang="en-US" altLang="en-US" sz="1400">
                <a:solidFill>
                  <a:srgbClr val="DDDDDD"/>
                </a:solidFill>
                <a:latin typeface="Arial" panose="020B0604020202020204" pitchFamily="34" charset="0"/>
              </a:rPr>
              <a:pPr>
                <a:spcBef>
                  <a:spcPct val="0"/>
                </a:spcBef>
                <a:buFontTx/>
                <a:buNone/>
              </a:pPr>
              <a:t>11</a:t>
            </a:fld>
            <a:endParaRPr lang="en-US" altLang="en-US" sz="1400">
              <a:solidFill>
                <a:srgbClr val="DDDDDD"/>
              </a:solidFill>
              <a:latin typeface="Arial" panose="020B0604020202020204" pitchFamily="34" charset="0"/>
            </a:endParaRPr>
          </a:p>
        </p:txBody>
      </p:sp>
      <p:sp>
        <p:nvSpPr>
          <p:cNvPr id="14340" name="Rectangle 2">
            <a:extLst>
              <a:ext uri="{FF2B5EF4-FFF2-40B4-BE49-F238E27FC236}">
                <a16:creationId xmlns:a16="http://schemas.microsoft.com/office/drawing/2014/main" id="{907B9101-3645-338D-CE0B-B95D4DFDACB9}"/>
              </a:ext>
            </a:extLst>
          </p:cNvPr>
          <p:cNvSpPr>
            <a:spLocks noGrp="1" noChangeArrowheads="1"/>
          </p:cNvSpPr>
          <p:nvPr>
            <p:ph type="title"/>
          </p:nvPr>
        </p:nvSpPr>
        <p:spPr>
          <a:xfrm>
            <a:off x="-76200" y="266700"/>
            <a:ext cx="9137650" cy="1104900"/>
          </a:xfrm>
        </p:spPr>
        <p:txBody>
          <a:bodyPr/>
          <a:lstStyle/>
          <a:p>
            <a:pPr eaLnBrk="1" hangingPunct="1"/>
            <a:r>
              <a:rPr lang="en-GB" altLang="en-US"/>
              <a:t>Functional &amp; Non-Functional Requirements</a:t>
            </a:r>
          </a:p>
        </p:txBody>
      </p:sp>
      <p:sp>
        <p:nvSpPr>
          <p:cNvPr id="14341" name="Rectangle 3">
            <a:extLst>
              <a:ext uri="{FF2B5EF4-FFF2-40B4-BE49-F238E27FC236}">
                <a16:creationId xmlns:a16="http://schemas.microsoft.com/office/drawing/2014/main" id="{03DF8341-9E08-D740-2D78-A122077B5A95}"/>
              </a:ext>
            </a:extLst>
          </p:cNvPr>
          <p:cNvSpPr>
            <a:spLocks noGrp="1" noChangeArrowheads="1"/>
          </p:cNvSpPr>
          <p:nvPr>
            <p:ph type="body" idx="1"/>
          </p:nvPr>
        </p:nvSpPr>
        <p:spPr>
          <a:xfrm>
            <a:off x="228600" y="1143000"/>
            <a:ext cx="8642350" cy="4784725"/>
          </a:xfrm>
        </p:spPr>
        <p:txBody>
          <a:bodyPr/>
          <a:lstStyle/>
          <a:p>
            <a:pPr eaLnBrk="1" hangingPunct="1">
              <a:buFontTx/>
              <a:buChar char="o"/>
            </a:pPr>
            <a:r>
              <a:rPr lang="en-GB" altLang="en-US" sz="2400" b="1" dirty="0">
                <a:solidFill>
                  <a:srgbClr val="000099"/>
                </a:solidFill>
              </a:rPr>
              <a:t>Functional requirements</a:t>
            </a:r>
          </a:p>
          <a:p>
            <a:pPr lvl="1" eaLnBrk="1" hangingPunct="1"/>
            <a:r>
              <a:rPr lang="en-GB" altLang="en-US" sz="2400" dirty="0"/>
              <a:t>Statements of services the system should provide, how the system should react to particular inputs</a:t>
            </a:r>
          </a:p>
          <a:p>
            <a:pPr eaLnBrk="1" hangingPunct="1">
              <a:buFontTx/>
              <a:buChar char="o"/>
            </a:pPr>
            <a:r>
              <a:rPr lang="en-GB" altLang="en-US" sz="2400" b="1" dirty="0">
                <a:solidFill>
                  <a:srgbClr val="000099"/>
                </a:solidFill>
              </a:rPr>
              <a:t>Non-functional requirements</a:t>
            </a:r>
          </a:p>
          <a:p>
            <a:pPr lvl="1" eaLnBrk="1" hangingPunct="1"/>
            <a:r>
              <a:rPr lang="en-GB" altLang="en-US" sz="2400" dirty="0"/>
              <a:t>Constraints on the services or functions offered by the system such as timing constraints, constraints on the development process, standards, etc.</a:t>
            </a:r>
          </a:p>
          <a:p>
            <a:pPr eaLnBrk="1" hangingPunct="1"/>
            <a:endParaRPr lang="en-GB" altLang="en-US" dirty="0"/>
          </a:p>
          <a:p>
            <a:pPr eaLnBrk="1" hangingPunct="1"/>
            <a:endParaRPr lang="en-GB"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D63A6DE6-036B-10E0-5373-2C81FD59B0A8}"/>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15363" name="Slide Number Placeholder 4">
            <a:extLst>
              <a:ext uri="{FF2B5EF4-FFF2-40B4-BE49-F238E27FC236}">
                <a16:creationId xmlns:a16="http://schemas.microsoft.com/office/drawing/2014/main" id="{845EA5B3-7F10-999B-E432-EF535CB10430}"/>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3982ACAA-48B6-ED43-BFE1-81D24F51D97B}" type="slidenum">
              <a:rPr lang="en-US" altLang="en-US" sz="1400">
                <a:solidFill>
                  <a:srgbClr val="DDDDDD"/>
                </a:solidFill>
                <a:latin typeface="Arial" panose="020B0604020202020204" pitchFamily="34" charset="0"/>
              </a:rPr>
              <a:pPr>
                <a:spcBef>
                  <a:spcPct val="0"/>
                </a:spcBef>
                <a:buFontTx/>
                <a:buNone/>
              </a:pPr>
              <a:t>12</a:t>
            </a:fld>
            <a:endParaRPr lang="en-US" altLang="en-US" sz="1400">
              <a:solidFill>
                <a:srgbClr val="DDDDDD"/>
              </a:solidFill>
              <a:latin typeface="Arial" panose="020B0604020202020204" pitchFamily="34" charset="0"/>
            </a:endParaRPr>
          </a:p>
        </p:txBody>
      </p:sp>
      <p:sp>
        <p:nvSpPr>
          <p:cNvPr id="15364" name="Rectangle 2">
            <a:extLst>
              <a:ext uri="{FF2B5EF4-FFF2-40B4-BE49-F238E27FC236}">
                <a16:creationId xmlns:a16="http://schemas.microsoft.com/office/drawing/2014/main" id="{94D242DD-17E6-F67D-8D04-0A092416BE8F}"/>
              </a:ext>
            </a:extLst>
          </p:cNvPr>
          <p:cNvSpPr>
            <a:spLocks noGrp="1" noChangeArrowheads="1"/>
          </p:cNvSpPr>
          <p:nvPr>
            <p:ph type="title"/>
          </p:nvPr>
        </p:nvSpPr>
        <p:spPr>
          <a:xfrm>
            <a:off x="-36513" y="266700"/>
            <a:ext cx="8229601" cy="1104900"/>
          </a:xfrm>
        </p:spPr>
        <p:txBody>
          <a:bodyPr/>
          <a:lstStyle/>
          <a:p>
            <a:pPr eaLnBrk="1" hangingPunct="1"/>
            <a:r>
              <a:rPr lang="en-GB" altLang="en-US"/>
              <a:t>Examples of Functional Requirements</a:t>
            </a:r>
          </a:p>
        </p:txBody>
      </p:sp>
      <p:sp>
        <p:nvSpPr>
          <p:cNvPr id="15365" name="Rectangle 3">
            <a:extLst>
              <a:ext uri="{FF2B5EF4-FFF2-40B4-BE49-F238E27FC236}">
                <a16:creationId xmlns:a16="http://schemas.microsoft.com/office/drawing/2014/main" id="{6CF1F948-114E-7616-1A58-E295FABB2E73}"/>
              </a:ext>
            </a:extLst>
          </p:cNvPr>
          <p:cNvSpPr>
            <a:spLocks noGrp="1" noChangeArrowheads="1"/>
          </p:cNvSpPr>
          <p:nvPr>
            <p:ph type="body" idx="1"/>
          </p:nvPr>
        </p:nvSpPr>
        <p:spPr>
          <a:xfrm>
            <a:off x="177800" y="1125538"/>
            <a:ext cx="8786813" cy="4784725"/>
          </a:xfrm>
        </p:spPr>
        <p:txBody>
          <a:bodyPr/>
          <a:lstStyle/>
          <a:p>
            <a:pPr algn="just" eaLnBrk="1" hangingPunct="1">
              <a:spcBef>
                <a:spcPts val="600"/>
              </a:spcBef>
              <a:spcAft>
                <a:spcPts val="600"/>
              </a:spcAft>
              <a:buFontTx/>
              <a:buChar char="o"/>
            </a:pPr>
            <a:r>
              <a:rPr lang="en-GB" altLang="en-US" sz="2400" dirty="0"/>
              <a:t>The library system </a:t>
            </a:r>
            <a:r>
              <a:rPr lang="en-GB" altLang="en-US" sz="2400" i="1" dirty="0"/>
              <a:t>shall</a:t>
            </a:r>
            <a:r>
              <a:rPr lang="en-GB" altLang="en-US" sz="2400" dirty="0"/>
              <a:t> use a barcode scanner and keyboard input to record loan on books, journals, periodicals etc.</a:t>
            </a:r>
          </a:p>
          <a:p>
            <a:pPr algn="just" eaLnBrk="1" hangingPunct="1">
              <a:spcBef>
                <a:spcPts val="600"/>
              </a:spcBef>
              <a:spcAft>
                <a:spcPts val="600"/>
              </a:spcAft>
              <a:buFontTx/>
              <a:buChar char="o"/>
            </a:pPr>
            <a:r>
              <a:rPr lang="en-GB" altLang="en-US" sz="2400" dirty="0"/>
              <a:t>The library system </a:t>
            </a:r>
            <a:r>
              <a:rPr lang="en-GB" altLang="en-US" sz="2400" i="1" dirty="0"/>
              <a:t>shall</a:t>
            </a:r>
            <a:r>
              <a:rPr lang="en-GB" altLang="en-US" sz="2400" dirty="0"/>
              <a:t> provide a reminder when the book is overdue</a:t>
            </a:r>
          </a:p>
          <a:p>
            <a:pPr algn="just" eaLnBrk="1" hangingPunct="1">
              <a:spcBef>
                <a:spcPts val="600"/>
              </a:spcBef>
              <a:spcAft>
                <a:spcPts val="600"/>
              </a:spcAft>
            </a:pPr>
            <a:endParaRPr lang="en-GB" altLang="en-US" sz="2400" dirty="0"/>
          </a:p>
        </p:txBody>
      </p:sp>
      <p:pic>
        <p:nvPicPr>
          <p:cNvPr id="15366" name="Picture 4" descr="MCj02806670000[1]">
            <a:extLst>
              <a:ext uri="{FF2B5EF4-FFF2-40B4-BE49-F238E27FC236}">
                <a16:creationId xmlns:a16="http://schemas.microsoft.com/office/drawing/2014/main" id="{B8BE4561-2012-CE68-D4BC-ED2D1C250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913" y="3487738"/>
            <a:ext cx="3228975"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1E6C9508-E042-6A49-D62C-BFD3A73897EE}"/>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17411" name="Slide Number Placeholder 4">
            <a:extLst>
              <a:ext uri="{FF2B5EF4-FFF2-40B4-BE49-F238E27FC236}">
                <a16:creationId xmlns:a16="http://schemas.microsoft.com/office/drawing/2014/main" id="{A9E1A99F-C8E1-7438-68EE-83AE735F00CE}"/>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51035D7A-7F70-3F42-8082-235770156A21}" type="slidenum">
              <a:rPr lang="en-US" altLang="en-US" sz="1400">
                <a:solidFill>
                  <a:srgbClr val="DDDDDD"/>
                </a:solidFill>
                <a:latin typeface="Arial" panose="020B0604020202020204" pitchFamily="34" charset="0"/>
              </a:rPr>
              <a:pPr>
                <a:spcBef>
                  <a:spcPct val="0"/>
                </a:spcBef>
                <a:buFontTx/>
                <a:buNone/>
              </a:pPr>
              <a:t>13</a:t>
            </a:fld>
            <a:endParaRPr lang="en-US" altLang="en-US" sz="1400">
              <a:solidFill>
                <a:srgbClr val="DDDDDD"/>
              </a:solidFill>
              <a:latin typeface="Arial" panose="020B0604020202020204" pitchFamily="34" charset="0"/>
            </a:endParaRPr>
          </a:p>
        </p:txBody>
      </p:sp>
      <p:sp>
        <p:nvSpPr>
          <p:cNvPr id="17412" name="Rectangle 2">
            <a:extLst>
              <a:ext uri="{FF2B5EF4-FFF2-40B4-BE49-F238E27FC236}">
                <a16:creationId xmlns:a16="http://schemas.microsoft.com/office/drawing/2014/main" id="{C69B34DA-CD8F-0A49-9E7B-785A98C1BACD}"/>
              </a:ext>
            </a:extLst>
          </p:cNvPr>
          <p:cNvSpPr>
            <a:spLocks noGrp="1" noChangeArrowheads="1"/>
          </p:cNvSpPr>
          <p:nvPr>
            <p:ph type="title"/>
          </p:nvPr>
        </p:nvSpPr>
        <p:spPr>
          <a:xfrm>
            <a:off x="0" y="228600"/>
            <a:ext cx="6934200" cy="1143000"/>
          </a:xfrm>
        </p:spPr>
        <p:txBody>
          <a:bodyPr/>
          <a:lstStyle/>
          <a:p>
            <a:pPr eaLnBrk="1" hangingPunct="1"/>
            <a:r>
              <a:rPr lang="en-GB" altLang="en-US" dirty="0"/>
              <a:t>Examples: Non-functional Requirements </a:t>
            </a:r>
            <a:endParaRPr lang="en-US" altLang="en-US" dirty="0"/>
          </a:p>
        </p:txBody>
      </p:sp>
      <p:sp>
        <p:nvSpPr>
          <p:cNvPr id="17413" name="Rectangle 3">
            <a:extLst>
              <a:ext uri="{FF2B5EF4-FFF2-40B4-BE49-F238E27FC236}">
                <a16:creationId xmlns:a16="http://schemas.microsoft.com/office/drawing/2014/main" id="{F2316A79-C872-7462-06AA-D26002BE4581}"/>
              </a:ext>
            </a:extLst>
          </p:cNvPr>
          <p:cNvSpPr>
            <a:spLocks noGrp="1" noChangeArrowheads="1"/>
          </p:cNvSpPr>
          <p:nvPr>
            <p:ph type="body" idx="1"/>
          </p:nvPr>
        </p:nvSpPr>
        <p:spPr/>
        <p:txBody>
          <a:bodyPr/>
          <a:lstStyle/>
          <a:p>
            <a:pPr eaLnBrk="1" hangingPunct="1"/>
            <a:r>
              <a:rPr lang="en-GB" altLang="en-US" sz="2400" dirty="0"/>
              <a:t>The library system </a:t>
            </a:r>
            <a:r>
              <a:rPr lang="en-GB" altLang="en-US" sz="2400" i="1" dirty="0">
                <a:solidFill>
                  <a:schemeClr val="tx2"/>
                </a:solidFill>
              </a:rPr>
              <a:t>shall</a:t>
            </a:r>
            <a:r>
              <a:rPr lang="en-GB" altLang="en-US" sz="2400" dirty="0">
                <a:solidFill>
                  <a:schemeClr val="tx2"/>
                </a:solidFill>
              </a:rPr>
              <a:t> </a:t>
            </a:r>
            <a:r>
              <a:rPr lang="en-GB" altLang="en-US" sz="2400" dirty="0"/>
              <a:t>authenticate a library customer in five seconds or less </a:t>
            </a:r>
          </a:p>
          <a:p>
            <a:pPr eaLnBrk="1" hangingPunct="1">
              <a:buFontTx/>
              <a:buNone/>
            </a:pPr>
            <a:endParaRPr lang="en-GB" altLang="en-US" sz="2400" dirty="0"/>
          </a:p>
          <a:p>
            <a:pPr eaLnBrk="1" hangingPunct="1">
              <a:buFontTx/>
              <a:buNone/>
            </a:pPr>
            <a:endParaRPr lang="en-GB" altLang="en-US" sz="2400" dirty="0"/>
          </a:p>
          <a:p>
            <a:pPr eaLnBrk="1" hangingPunct="1"/>
            <a:r>
              <a:rPr lang="en-GB" altLang="en-US" sz="2400" dirty="0"/>
              <a:t>The library system </a:t>
            </a:r>
            <a:r>
              <a:rPr lang="en-GB" altLang="en-US" sz="2400" i="1" dirty="0"/>
              <a:t>shall</a:t>
            </a:r>
            <a:r>
              <a:rPr lang="en-GB" altLang="en-US" sz="2400" dirty="0"/>
              <a:t> be available 24/7</a:t>
            </a:r>
          </a:p>
          <a:p>
            <a:pPr eaLnBrk="1" hangingPunct="1"/>
            <a:r>
              <a:rPr lang="en-GB" altLang="en-US" sz="2400" dirty="0"/>
              <a:t>The library system </a:t>
            </a:r>
            <a:r>
              <a:rPr lang="en-GB" altLang="en-US" sz="2400" i="1" dirty="0"/>
              <a:t>shall abide to data protection act when keeping profile of users</a:t>
            </a:r>
            <a:endParaRPr lang="en-US" altLang="en-US" sz="2400" i="1" dirty="0"/>
          </a:p>
        </p:txBody>
      </p:sp>
      <p:pic>
        <p:nvPicPr>
          <p:cNvPr id="17414" name="Picture 4" descr="MCBS01647_0000[1]">
            <a:extLst>
              <a:ext uri="{FF2B5EF4-FFF2-40B4-BE49-F238E27FC236}">
                <a16:creationId xmlns:a16="http://schemas.microsoft.com/office/drawing/2014/main" id="{DD5DD038-54E9-39F8-5A85-06ABFD4C6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989138"/>
            <a:ext cx="1816100"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descr="MCj04158580000[1]">
            <a:extLst>
              <a:ext uri="{FF2B5EF4-FFF2-40B4-BE49-F238E27FC236}">
                <a16:creationId xmlns:a16="http://schemas.microsoft.com/office/drawing/2014/main" id="{4AA6978E-06F3-C85A-8022-8B415ACDD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549775"/>
            <a:ext cx="1981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50842C-7BF3-58D1-3296-B901BDB09381}"/>
              </a:ext>
            </a:extLst>
          </p:cNvPr>
          <p:cNvSpPr>
            <a:spLocks noGrp="1"/>
          </p:cNvSpPr>
          <p:nvPr>
            <p:ph type="ftr" sz="quarter" idx="10"/>
          </p:nvPr>
        </p:nvSpPr>
        <p:spPr/>
        <p:txBody>
          <a:bodyPr/>
          <a:lstStyle/>
          <a:p>
            <a:pPr>
              <a:defRPr/>
            </a:pPr>
            <a:endParaRPr lang="en-GB" dirty="0"/>
          </a:p>
          <a:p>
            <a:pPr>
              <a:defRPr/>
            </a:pPr>
            <a:r>
              <a:rPr lang="en-GB" dirty="0"/>
              <a:t>Dr R </a:t>
            </a:r>
            <a:r>
              <a:rPr lang="en-GB" dirty="0" err="1"/>
              <a:t>Bahsoon</a:t>
            </a:r>
            <a:endParaRPr lang="en-US" dirty="0"/>
          </a:p>
        </p:txBody>
      </p:sp>
      <p:sp>
        <p:nvSpPr>
          <p:cNvPr id="16387" name="Slide Number Placeholder 4">
            <a:extLst>
              <a:ext uri="{FF2B5EF4-FFF2-40B4-BE49-F238E27FC236}">
                <a16:creationId xmlns:a16="http://schemas.microsoft.com/office/drawing/2014/main" id="{0706C0B0-E51E-8EDF-ED28-BB91C7504325}"/>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5147F1DD-7BA1-C648-A275-9FC0F8BD8542}" type="slidenum">
              <a:rPr lang="en-US" altLang="en-US" sz="1400">
                <a:solidFill>
                  <a:srgbClr val="DDDDDD"/>
                </a:solidFill>
                <a:latin typeface="Arial" panose="020B0604020202020204" pitchFamily="34" charset="0"/>
              </a:rPr>
              <a:pPr>
                <a:spcBef>
                  <a:spcPct val="0"/>
                </a:spcBef>
                <a:buFontTx/>
                <a:buNone/>
              </a:pPr>
              <a:t>14</a:t>
            </a:fld>
            <a:endParaRPr lang="en-US" altLang="en-US" sz="1400">
              <a:solidFill>
                <a:srgbClr val="DDDDDD"/>
              </a:solidFill>
              <a:latin typeface="Arial" panose="020B0604020202020204" pitchFamily="34" charset="0"/>
            </a:endParaRPr>
          </a:p>
        </p:txBody>
      </p:sp>
      <p:sp>
        <p:nvSpPr>
          <p:cNvPr id="16388" name="Rectangle 2">
            <a:extLst>
              <a:ext uri="{FF2B5EF4-FFF2-40B4-BE49-F238E27FC236}">
                <a16:creationId xmlns:a16="http://schemas.microsoft.com/office/drawing/2014/main" id="{5488F2A2-C29D-E4EB-86AB-4F5B82DF1248}"/>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b"/>
          <a:lstStyle/>
          <a:p>
            <a:pPr eaLnBrk="1" hangingPunct="1"/>
            <a:r>
              <a:rPr lang="en-GB" altLang="en-US" dirty="0"/>
              <a:t>More about Non-functional Requirements</a:t>
            </a:r>
          </a:p>
        </p:txBody>
      </p:sp>
      <p:sp>
        <p:nvSpPr>
          <p:cNvPr id="16389" name="Rectangle 3">
            <a:extLst>
              <a:ext uri="{FF2B5EF4-FFF2-40B4-BE49-F238E27FC236}">
                <a16:creationId xmlns:a16="http://schemas.microsoft.com/office/drawing/2014/main" id="{B27784F0-7EC3-97DC-D974-A46E1BC5A9D3}"/>
              </a:ext>
            </a:extLst>
          </p:cNvPr>
          <p:cNvSpPr>
            <a:spLocks noGrp="1" noChangeArrowheads="1"/>
          </p:cNvSpPr>
          <p:nvPr>
            <p:ph type="body" idx="1"/>
          </p:nvPr>
        </p:nvSpPr>
        <p:spPr>
          <a:xfrm>
            <a:off x="250825" y="1066800"/>
            <a:ext cx="8642350" cy="5059363"/>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buFontTx/>
              <a:buChar char="o"/>
            </a:pPr>
            <a:r>
              <a:rPr lang="en-GB" altLang="en-US" sz="2600" dirty="0">
                <a:solidFill>
                  <a:srgbClr val="000099"/>
                </a:solidFill>
              </a:rPr>
              <a:t>These define system properties and constraints</a:t>
            </a:r>
          </a:p>
          <a:p>
            <a:pPr lvl="1" eaLnBrk="1" hangingPunct="1">
              <a:buFontTx/>
              <a:buChar char="o"/>
            </a:pPr>
            <a:r>
              <a:rPr lang="en-GB" altLang="en-US" sz="2400" dirty="0"/>
              <a:t> E.g., reliability, security, availability, performance, response time </a:t>
            </a:r>
          </a:p>
          <a:p>
            <a:pPr lvl="1" eaLnBrk="1" hangingPunct="1">
              <a:buFontTx/>
              <a:buChar char="o"/>
            </a:pPr>
            <a:r>
              <a:rPr lang="en-GB" altLang="en-US" sz="2400" dirty="0"/>
              <a:t>storage requirements. Constraints are I/O device capability, distribution paradigm etc.</a:t>
            </a:r>
          </a:p>
          <a:p>
            <a:pPr eaLnBrk="1" hangingPunct="1">
              <a:buFontTx/>
              <a:buChar char="o"/>
            </a:pPr>
            <a:r>
              <a:rPr lang="en-GB" altLang="en-US" sz="2400" dirty="0"/>
              <a:t>Use of particular systems, programming language or development methods etc.</a:t>
            </a:r>
          </a:p>
          <a:p>
            <a:pPr eaLnBrk="1" hangingPunct="1">
              <a:buFontTx/>
              <a:buChar char="o"/>
            </a:pPr>
            <a:r>
              <a:rPr lang="en-GB" altLang="en-US" sz="2400" dirty="0"/>
              <a:t>Non-functional requirements </a:t>
            </a:r>
            <a:r>
              <a:rPr lang="en-GB" altLang="en-US" sz="2400" b="1" dirty="0">
                <a:solidFill>
                  <a:srgbClr val="000099"/>
                </a:solidFill>
              </a:rPr>
              <a:t>may be more critical</a:t>
            </a:r>
            <a:r>
              <a:rPr lang="en-GB" altLang="en-US" sz="2400" dirty="0">
                <a:solidFill>
                  <a:srgbClr val="000099"/>
                </a:solidFill>
              </a:rPr>
              <a:t> </a:t>
            </a:r>
            <a:r>
              <a:rPr lang="en-GB" altLang="en-US" sz="2400" dirty="0"/>
              <a:t>than functional requirements. If these are not met, the system is useless.</a:t>
            </a:r>
          </a:p>
          <a:p>
            <a:pPr lvl="1" eaLnBrk="1" hangingPunct="1">
              <a:buFontTx/>
              <a:buNone/>
            </a:pPr>
            <a:r>
              <a:rPr lang="en-GB" altLang="en-US" sz="2400" i="1" dirty="0">
                <a:solidFill>
                  <a:srgbClr val="FF0000"/>
                </a:solidFill>
              </a:rPr>
              <a:t>[A constraint on how the functional requirements may be implemented]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67B2B731-7D1B-511E-4557-2B1178B6CE8F}"/>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19459" name="Slide Number Placeholder 4">
            <a:extLst>
              <a:ext uri="{FF2B5EF4-FFF2-40B4-BE49-F238E27FC236}">
                <a16:creationId xmlns:a16="http://schemas.microsoft.com/office/drawing/2014/main" id="{196FF2F2-2302-AE8E-C655-85250A66A2A6}"/>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CD504A76-4D66-B24D-9D4A-173D1087907C}" type="slidenum">
              <a:rPr lang="en-US" altLang="en-US" sz="1400">
                <a:solidFill>
                  <a:srgbClr val="DDDDDD"/>
                </a:solidFill>
                <a:latin typeface="Arial" panose="020B0604020202020204" pitchFamily="34" charset="0"/>
              </a:rPr>
              <a:pPr>
                <a:spcBef>
                  <a:spcPct val="0"/>
                </a:spcBef>
                <a:buFontTx/>
                <a:buNone/>
              </a:pPr>
              <a:t>15</a:t>
            </a:fld>
            <a:endParaRPr lang="en-US" altLang="en-US" sz="1400">
              <a:solidFill>
                <a:srgbClr val="DDDDDD"/>
              </a:solidFill>
              <a:latin typeface="Arial" panose="020B0604020202020204" pitchFamily="34" charset="0"/>
            </a:endParaRPr>
          </a:p>
        </p:txBody>
      </p:sp>
      <p:sp>
        <p:nvSpPr>
          <p:cNvPr id="19460" name="Rectangle 2">
            <a:extLst>
              <a:ext uri="{FF2B5EF4-FFF2-40B4-BE49-F238E27FC236}">
                <a16:creationId xmlns:a16="http://schemas.microsoft.com/office/drawing/2014/main" id="{5C586AFC-CEC3-46B6-1A7A-3651A3CD1A09}"/>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b"/>
          <a:lstStyle/>
          <a:p>
            <a:pPr eaLnBrk="1" hangingPunct="1"/>
            <a:r>
              <a:rPr lang="en-GB" altLang="en-US"/>
              <a:t>Non-functional Requirement Types</a:t>
            </a:r>
          </a:p>
        </p:txBody>
      </p:sp>
      <p:sp>
        <p:nvSpPr>
          <p:cNvPr id="19461" name="Rectangle 3">
            <a:extLst>
              <a:ext uri="{FF2B5EF4-FFF2-40B4-BE49-F238E27FC236}">
                <a16:creationId xmlns:a16="http://schemas.microsoft.com/office/drawing/2014/main" id="{AEECE6BD-64E4-BA21-61B3-A20586D04EAC}"/>
              </a:ext>
            </a:extLst>
          </p:cNvPr>
          <p:cNvSpPr>
            <a:spLocks noChangeArrowheads="1"/>
          </p:cNvSpPr>
          <p:nvPr/>
        </p:nvSpPr>
        <p:spPr bwMode="auto">
          <a:xfrm>
            <a:off x="323850" y="1196975"/>
            <a:ext cx="8580438" cy="49530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pic>
        <p:nvPicPr>
          <p:cNvPr id="19462" name="Picture 4">
            <a:extLst>
              <a:ext uri="{FF2B5EF4-FFF2-40B4-BE49-F238E27FC236}">
                <a16:creationId xmlns:a16="http://schemas.microsoft.com/office/drawing/2014/main" id="{E774961A-AD83-29D0-D268-AB9181CD8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341438"/>
            <a:ext cx="7737475"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A7E5A4-ABEC-C65B-0F22-90AF699111FC}"/>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18435" name="Slide Number Placeholder 4">
            <a:extLst>
              <a:ext uri="{FF2B5EF4-FFF2-40B4-BE49-F238E27FC236}">
                <a16:creationId xmlns:a16="http://schemas.microsoft.com/office/drawing/2014/main" id="{ED4083A8-FADD-FAA0-03A9-316C0D57D8B7}"/>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A676DE1C-B04A-7147-9273-7C5E039766E5}" type="slidenum">
              <a:rPr lang="en-US" altLang="en-US" sz="1400">
                <a:solidFill>
                  <a:srgbClr val="DDDDDD"/>
                </a:solidFill>
                <a:latin typeface="Arial" panose="020B0604020202020204" pitchFamily="34" charset="0"/>
              </a:rPr>
              <a:pPr>
                <a:spcBef>
                  <a:spcPct val="0"/>
                </a:spcBef>
                <a:buFontTx/>
                <a:buNone/>
              </a:pPr>
              <a:t>16</a:t>
            </a:fld>
            <a:endParaRPr lang="en-US" altLang="en-US" sz="1400">
              <a:solidFill>
                <a:srgbClr val="DDDDDD"/>
              </a:solidFill>
              <a:latin typeface="Arial" panose="020B0604020202020204" pitchFamily="34" charset="0"/>
            </a:endParaRPr>
          </a:p>
        </p:txBody>
      </p:sp>
      <p:sp>
        <p:nvSpPr>
          <p:cNvPr id="18436" name="Rectangle 2">
            <a:extLst>
              <a:ext uri="{FF2B5EF4-FFF2-40B4-BE49-F238E27FC236}">
                <a16:creationId xmlns:a16="http://schemas.microsoft.com/office/drawing/2014/main" id="{74395948-425B-2F24-9A9A-FB378E8D98FA}"/>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b"/>
          <a:lstStyle/>
          <a:p>
            <a:pPr eaLnBrk="1" hangingPunct="1"/>
            <a:r>
              <a:rPr lang="en-GB" altLang="en-US"/>
              <a:t>Non-functional Classifications</a:t>
            </a:r>
          </a:p>
        </p:txBody>
      </p:sp>
      <p:sp>
        <p:nvSpPr>
          <p:cNvPr id="18437" name="Rectangle 3">
            <a:extLst>
              <a:ext uri="{FF2B5EF4-FFF2-40B4-BE49-F238E27FC236}">
                <a16:creationId xmlns:a16="http://schemas.microsoft.com/office/drawing/2014/main" id="{FA1F2904-8AC1-592C-34BB-475CE179E83A}"/>
              </a:ext>
            </a:extLst>
          </p:cNvPr>
          <p:cNvSpPr>
            <a:spLocks noGrp="1" noChangeArrowheads="1"/>
          </p:cNvSpPr>
          <p:nvPr>
            <p:ph type="body" idx="1"/>
          </p:nvPr>
        </p:nvSpPr>
        <p:spPr>
          <a:xfrm>
            <a:off x="107950" y="1052513"/>
            <a:ext cx="9036050" cy="4784725"/>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lnSpc>
                <a:spcPct val="90000"/>
              </a:lnSpc>
            </a:pPr>
            <a:r>
              <a:rPr lang="en-GB" altLang="en-US" sz="2600" dirty="0">
                <a:solidFill>
                  <a:srgbClr val="000099"/>
                </a:solidFill>
              </a:rPr>
              <a:t>Product requirements</a:t>
            </a:r>
          </a:p>
          <a:p>
            <a:pPr lvl="1" eaLnBrk="1" hangingPunct="1">
              <a:lnSpc>
                <a:spcPct val="90000"/>
              </a:lnSpc>
            </a:pPr>
            <a:r>
              <a:rPr lang="en-GB" altLang="en-US" sz="2400" dirty="0"/>
              <a:t>Requirements which specify that the delivered product must behave in a particular way e.g. execution speed, reliability, etc.</a:t>
            </a:r>
          </a:p>
          <a:p>
            <a:pPr eaLnBrk="1" hangingPunct="1">
              <a:lnSpc>
                <a:spcPct val="90000"/>
              </a:lnSpc>
            </a:pPr>
            <a:r>
              <a:rPr lang="en-GB" altLang="en-US" sz="2600" dirty="0">
                <a:solidFill>
                  <a:srgbClr val="000099"/>
                </a:solidFill>
              </a:rPr>
              <a:t>Organisational requirements</a:t>
            </a:r>
          </a:p>
          <a:p>
            <a:pPr lvl="1" eaLnBrk="1" hangingPunct="1">
              <a:lnSpc>
                <a:spcPct val="90000"/>
              </a:lnSpc>
            </a:pPr>
            <a:r>
              <a:rPr lang="en-GB" altLang="en-US" sz="2400" dirty="0"/>
              <a:t>Requirements which are a consequence of organisational policies and procedures e.g. process standards used, implementation requirements, etc.</a:t>
            </a:r>
          </a:p>
          <a:p>
            <a:pPr eaLnBrk="1" hangingPunct="1">
              <a:lnSpc>
                <a:spcPct val="90000"/>
              </a:lnSpc>
            </a:pPr>
            <a:r>
              <a:rPr lang="en-GB" altLang="en-US" sz="2600" dirty="0">
                <a:solidFill>
                  <a:srgbClr val="000099"/>
                </a:solidFill>
              </a:rPr>
              <a:t>External requirements</a:t>
            </a:r>
          </a:p>
          <a:p>
            <a:pPr lvl="1" eaLnBrk="1" hangingPunct="1">
              <a:lnSpc>
                <a:spcPct val="90000"/>
              </a:lnSpc>
            </a:pPr>
            <a:r>
              <a:rPr lang="en-GB" altLang="en-US" sz="2400" dirty="0"/>
              <a:t>Requirements which arise from factors which are external to the system and its development process e.g. interoperability requirements, legislative requirements, etc.</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5DBDE58F-BB47-BD32-7C99-9EEF2055376D}"/>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20483" name="Slide Number Placeholder 4">
            <a:extLst>
              <a:ext uri="{FF2B5EF4-FFF2-40B4-BE49-F238E27FC236}">
                <a16:creationId xmlns:a16="http://schemas.microsoft.com/office/drawing/2014/main" id="{43358559-CE39-E804-D349-D5E3C5ED84FB}"/>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142A9D60-3B49-2649-9DA5-562BE2ECB39E}" type="slidenum">
              <a:rPr lang="en-US" altLang="en-US" sz="1400">
                <a:solidFill>
                  <a:srgbClr val="DDDDDD"/>
                </a:solidFill>
                <a:latin typeface="Arial" panose="020B0604020202020204" pitchFamily="34" charset="0"/>
              </a:rPr>
              <a:pPr>
                <a:spcBef>
                  <a:spcPct val="0"/>
                </a:spcBef>
                <a:buFontTx/>
                <a:buNone/>
              </a:pPr>
              <a:t>17</a:t>
            </a:fld>
            <a:endParaRPr lang="en-US" altLang="en-US" sz="1400">
              <a:solidFill>
                <a:srgbClr val="DDDDDD"/>
              </a:solidFill>
              <a:latin typeface="Arial" panose="020B0604020202020204" pitchFamily="34" charset="0"/>
            </a:endParaRPr>
          </a:p>
        </p:txBody>
      </p:sp>
      <p:sp>
        <p:nvSpPr>
          <p:cNvPr id="20484" name="Rectangle 2">
            <a:extLst>
              <a:ext uri="{FF2B5EF4-FFF2-40B4-BE49-F238E27FC236}">
                <a16:creationId xmlns:a16="http://schemas.microsoft.com/office/drawing/2014/main" id="{57E3DF26-18F6-DCC1-8916-FBACFF74B846}"/>
              </a:ext>
            </a:extLst>
          </p:cNvPr>
          <p:cNvSpPr>
            <a:spLocks noChangeArrowheads="1"/>
          </p:cNvSpPr>
          <p:nvPr/>
        </p:nvSpPr>
        <p:spPr bwMode="auto">
          <a:xfrm>
            <a:off x="609600" y="1524000"/>
            <a:ext cx="8077200" cy="4419600"/>
          </a:xfrm>
          <a:prstGeom prst="rect">
            <a:avLst/>
          </a:prstGeom>
          <a:solidFill>
            <a:srgbClr val="DBFDFF"/>
          </a:solidFill>
          <a:ln w="12700">
            <a:solidFill>
              <a:srgbClr val="DBFD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
        <p:nvSpPr>
          <p:cNvPr id="20485" name="Rectangle 3">
            <a:extLst>
              <a:ext uri="{FF2B5EF4-FFF2-40B4-BE49-F238E27FC236}">
                <a16:creationId xmlns:a16="http://schemas.microsoft.com/office/drawing/2014/main" id="{A3DDB4DE-7274-5965-FD83-DC52BC95AC18}"/>
              </a:ext>
            </a:extLst>
          </p:cNvPr>
          <p:cNvSpPr>
            <a:spLocks noGrp="1" noChangeArrowheads="1"/>
          </p:cNvSpPr>
          <p:nvPr>
            <p:ph type="title"/>
          </p:nvPr>
        </p:nvSpPr>
        <p:spPr>
          <a:xfrm>
            <a:off x="0" y="0"/>
            <a:ext cx="8763000" cy="1143000"/>
          </a:xfrm>
          <a:noFill/>
        </p:spPr>
        <p:txBody>
          <a:bodyPr/>
          <a:lstStyle/>
          <a:p>
            <a:pPr eaLnBrk="1" hangingPunct="1"/>
            <a:r>
              <a:rPr lang="en-GB" altLang="en-US"/>
              <a:t>Non-functional Requirements: </a:t>
            </a:r>
            <a:br>
              <a:rPr lang="en-GB" altLang="en-US"/>
            </a:br>
            <a:r>
              <a:rPr lang="en-GB" altLang="en-US"/>
              <a:t>Dimensions of Dependability</a:t>
            </a:r>
          </a:p>
        </p:txBody>
      </p:sp>
      <p:pic>
        <p:nvPicPr>
          <p:cNvPr id="20486" name="Picture 4">
            <a:extLst>
              <a:ext uri="{FF2B5EF4-FFF2-40B4-BE49-F238E27FC236}">
                <a16:creationId xmlns:a16="http://schemas.microsoft.com/office/drawing/2014/main" id="{C4875E26-CC6D-7C1F-EC28-440DCA8A7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7848600"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3650ECB5-C1FE-2442-5D8C-F4B93C033406}"/>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21507" name="Slide Number Placeholder 4">
            <a:extLst>
              <a:ext uri="{FF2B5EF4-FFF2-40B4-BE49-F238E27FC236}">
                <a16:creationId xmlns:a16="http://schemas.microsoft.com/office/drawing/2014/main" id="{3FAC9750-7A4B-380D-BAB9-80FBE5037A14}"/>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765AF048-D4DC-C34F-BE68-E7A2E4913430}" type="slidenum">
              <a:rPr lang="en-US" altLang="en-US" sz="1400">
                <a:solidFill>
                  <a:srgbClr val="DDDDDD"/>
                </a:solidFill>
                <a:latin typeface="Arial" panose="020B0604020202020204" pitchFamily="34" charset="0"/>
              </a:rPr>
              <a:pPr>
                <a:spcBef>
                  <a:spcPct val="0"/>
                </a:spcBef>
                <a:buFontTx/>
                <a:buNone/>
              </a:pPr>
              <a:t>18</a:t>
            </a:fld>
            <a:endParaRPr lang="en-US" altLang="en-US" sz="1400">
              <a:solidFill>
                <a:srgbClr val="DDDDDD"/>
              </a:solidFill>
              <a:latin typeface="Arial" panose="020B0604020202020204" pitchFamily="34" charset="0"/>
            </a:endParaRPr>
          </a:p>
        </p:txBody>
      </p:sp>
      <p:sp>
        <p:nvSpPr>
          <p:cNvPr id="21508" name="Rectangle 2">
            <a:extLst>
              <a:ext uri="{FF2B5EF4-FFF2-40B4-BE49-F238E27FC236}">
                <a16:creationId xmlns:a16="http://schemas.microsoft.com/office/drawing/2014/main" id="{A1B0CC21-EDD9-AEC0-BEF7-48050B102FAF}"/>
              </a:ext>
            </a:extLst>
          </p:cNvPr>
          <p:cNvSpPr>
            <a:spLocks noGrp="1" noChangeArrowheads="1"/>
          </p:cNvSpPr>
          <p:nvPr>
            <p:ph type="title"/>
          </p:nvPr>
        </p:nvSpPr>
        <p:spPr>
          <a:xfrm>
            <a:off x="0" y="228600"/>
            <a:ext cx="6934200" cy="1143000"/>
          </a:xfrm>
        </p:spPr>
        <p:txBody>
          <a:bodyPr/>
          <a:lstStyle/>
          <a:p>
            <a:pPr eaLnBrk="1" hangingPunct="1"/>
            <a:r>
              <a:rPr lang="en-US" altLang="en-US"/>
              <a:t>Other Dependability Properties</a:t>
            </a:r>
          </a:p>
        </p:txBody>
      </p:sp>
      <p:sp>
        <p:nvSpPr>
          <p:cNvPr id="21509" name="Rectangle 3">
            <a:extLst>
              <a:ext uri="{FF2B5EF4-FFF2-40B4-BE49-F238E27FC236}">
                <a16:creationId xmlns:a16="http://schemas.microsoft.com/office/drawing/2014/main" id="{E07FCB8F-4A76-86CF-7876-9FE315D1ABBA}"/>
              </a:ext>
            </a:extLst>
          </p:cNvPr>
          <p:cNvSpPr>
            <a:spLocks noGrp="1" noChangeArrowheads="1"/>
          </p:cNvSpPr>
          <p:nvPr>
            <p:ph type="body" idx="1"/>
          </p:nvPr>
        </p:nvSpPr>
        <p:spPr/>
        <p:txBody>
          <a:bodyPr/>
          <a:lstStyle/>
          <a:p>
            <a:pPr eaLnBrk="1" hangingPunct="1">
              <a:lnSpc>
                <a:spcPct val="90000"/>
              </a:lnSpc>
            </a:pPr>
            <a:r>
              <a:rPr lang="en-US" altLang="en-US" sz="2600" dirty="0">
                <a:solidFill>
                  <a:srgbClr val="000099"/>
                </a:solidFill>
              </a:rPr>
              <a:t>Repairability</a:t>
            </a:r>
          </a:p>
          <a:p>
            <a:pPr lvl="1" eaLnBrk="1" hangingPunct="1">
              <a:lnSpc>
                <a:spcPct val="90000"/>
              </a:lnSpc>
            </a:pPr>
            <a:r>
              <a:rPr lang="en-US" altLang="en-US" sz="2400" dirty="0"/>
              <a:t>Reflects the extent to which the system </a:t>
            </a:r>
            <a:r>
              <a:rPr lang="en-US" altLang="en-US" sz="2400" dirty="0">
                <a:solidFill>
                  <a:srgbClr val="000066"/>
                </a:solidFill>
              </a:rPr>
              <a:t>can be repaired in the event of a failure</a:t>
            </a:r>
          </a:p>
          <a:p>
            <a:pPr eaLnBrk="1" hangingPunct="1">
              <a:lnSpc>
                <a:spcPct val="90000"/>
              </a:lnSpc>
            </a:pPr>
            <a:r>
              <a:rPr lang="en-US" altLang="en-US" sz="2600" dirty="0">
                <a:solidFill>
                  <a:srgbClr val="000099"/>
                </a:solidFill>
              </a:rPr>
              <a:t>Maintainability</a:t>
            </a:r>
          </a:p>
          <a:p>
            <a:pPr lvl="1" eaLnBrk="1" hangingPunct="1">
              <a:lnSpc>
                <a:spcPct val="90000"/>
              </a:lnSpc>
            </a:pPr>
            <a:r>
              <a:rPr lang="en-US" altLang="en-US" sz="2400" dirty="0"/>
              <a:t>Reflects the extent to which the system </a:t>
            </a:r>
            <a:r>
              <a:rPr lang="en-US" altLang="en-US" sz="2400" dirty="0">
                <a:solidFill>
                  <a:srgbClr val="000066"/>
                </a:solidFill>
              </a:rPr>
              <a:t>can be adapted to new requirements</a:t>
            </a:r>
          </a:p>
          <a:p>
            <a:pPr eaLnBrk="1" hangingPunct="1">
              <a:lnSpc>
                <a:spcPct val="90000"/>
              </a:lnSpc>
            </a:pPr>
            <a:r>
              <a:rPr lang="en-US" altLang="en-US" sz="2600" dirty="0">
                <a:solidFill>
                  <a:srgbClr val="000099"/>
                </a:solidFill>
              </a:rPr>
              <a:t>Survivability</a:t>
            </a:r>
          </a:p>
          <a:p>
            <a:pPr lvl="1" eaLnBrk="1" hangingPunct="1">
              <a:lnSpc>
                <a:spcPct val="90000"/>
              </a:lnSpc>
            </a:pPr>
            <a:r>
              <a:rPr lang="en-US" altLang="en-US" sz="2400" dirty="0"/>
              <a:t>Reflects the extent to which the system </a:t>
            </a:r>
            <a:r>
              <a:rPr lang="en-US" altLang="en-US" sz="2400" dirty="0">
                <a:solidFill>
                  <a:srgbClr val="000066"/>
                </a:solidFill>
              </a:rPr>
              <a:t>can deliver services whilst under hostile attack</a:t>
            </a:r>
          </a:p>
          <a:p>
            <a:pPr eaLnBrk="1" hangingPunct="1">
              <a:lnSpc>
                <a:spcPct val="90000"/>
              </a:lnSpc>
            </a:pPr>
            <a:r>
              <a:rPr lang="en-US" altLang="en-US" sz="2600" dirty="0">
                <a:solidFill>
                  <a:srgbClr val="000099"/>
                </a:solidFill>
              </a:rPr>
              <a:t>Error tolerance</a:t>
            </a:r>
          </a:p>
          <a:p>
            <a:pPr lvl="1" eaLnBrk="1" hangingPunct="1">
              <a:lnSpc>
                <a:spcPct val="90000"/>
              </a:lnSpc>
            </a:pPr>
            <a:r>
              <a:rPr lang="en-US" altLang="en-US" sz="2400" dirty="0"/>
              <a:t>Reflects the extent to which </a:t>
            </a:r>
            <a:r>
              <a:rPr lang="en-US" altLang="en-US" sz="2400" dirty="0">
                <a:solidFill>
                  <a:srgbClr val="000066"/>
                </a:solidFill>
              </a:rPr>
              <a:t>user input errors</a:t>
            </a:r>
            <a:r>
              <a:rPr lang="en-US" altLang="en-US" sz="2400" dirty="0"/>
              <a:t> can be </a:t>
            </a:r>
            <a:r>
              <a:rPr lang="en-US" altLang="en-US" sz="2400" dirty="0">
                <a:solidFill>
                  <a:srgbClr val="000066"/>
                </a:solidFill>
              </a:rPr>
              <a:t>avoided and tolerated.</a:t>
            </a:r>
          </a:p>
        </p:txBody>
      </p:sp>
      <p:pic>
        <p:nvPicPr>
          <p:cNvPr id="21510" name="Picture 4" descr="MCj03516340000[1]">
            <a:extLst>
              <a:ext uri="{FF2B5EF4-FFF2-40B4-BE49-F238E27FC236}">
                <a16:creationId xmlns:a16="http://schemas.microsoft.com/office/drawing/2014/main" id="{D1961803-B420-8E8C-A639-302A92D5C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725" y="1268413"/>
            <a:ext cx="13414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5" descr="MCj02378030000[1]">
            <a:extLst>
              <a:ext uri="{FF2B5EF4-FFF2-40B4-BE49-F238E27FC236}">
                <a16:creationId xmlns:a16="http://schemas.microsoft.com/office/drawing/2014/main" id="{E0497990-EE6E-BD1B-5765-E73B6DC8D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675" y="2205038"/>
            <a:ext cx="15843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6" descr="MCj02343330000[1]">
            <a:extLst>
              <a:ext uri="{FF2B5EF4-FFF2-40B4-BE49-F238E27FC236}">
                <a16:creationId xmlns:a16="http://schemas.microsoft.com/office/drawing/2014/main" id="{ACFD576D-ABDD-4836-245F-7BCA912B3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3573463"/>
            <a:ext cx="15478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7" descr="MCj01047480000[1]">
            <a:extLst>
              <a:ext uri="{FF2B5EF4-FFF2-40B4-BE49-F238E27FC236}">
                <a16:creationId xmlns:a16="http://schemas.microsoft.com/office/drawing/2014/main" id="{C99C1C79-4E1A-749C-D04A-FF22D847C9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0" y="4652963"/>
            <a:ext cx="16192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FF7406E6-45F7-0383-92FC-36D11C6E14E2}"/>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11267" name="Slide Number Placeholder 4">
            <a:extLst>
              <a:ext uri="{FF2B5EF4-FFF2-40B4-BE49-F238E27FC236}">
                <a16:creationId xmlns:a16="http://schemas.microsoft.com/office/drawing/2014/main" id="{2C01A0DC-FF6B-4139-24B4-944DFA56DA9E}"/>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F29714D1-5067-E54E-9C33-43204E76154B}" type="slidenum">
              <a:rPr lang="en-US" altLang="en-US" sz="1400">
                <a:solidFill>
                  <a:srgbClr val="DDDDDD"/>
                </a:solidFill>
                <a:latin typeface="Arial" panose="020B0604020202020204" pitchFamily="34" charset="0"/>
              </a:rPr>
              <a:pPr>
                <a:spcBef>
                  <a:spcPct val="0"/>
                </a:spcBef>
                <a:buFontTx/>
                <a:buNone/>
              </a:pPr>
              <a:t>19</a:t>
            </a:fld>
            <a:endParaRPr lang="en-US" altLang="en-US" sz="1400">
              <a:solidFill>
                <a:srgbClr val="DDDDDD"/>
              </a:solidFill>
              <a:latin typeface="Arial" panose="020B0604020202020204" pitchFamily="34" charset="0"/>
            </a:endParaRPr>
          </a:p>
        </p:txBody>
      </p:sp>
      <p:sp>
        <p:nvSpPr>
          <p:cNvPr id="11268" name="Rectangle 2">
            <a:extLst>
              <a:ext uri="{FF2B5EF4-FFF2-40B4-BE49-F238E27FC236}">
                <a16:creationId xmlns:a16="http://schemas.microsoft.com/office/drawing/2014/main" id="{0516F958-F5CA-8CAB-9970-EF583B84E5FC}"/>
              </a:ext>
            </a:extLst>
          </p:cNvPr>
          <p:cNvSpPr>
            <a:spLocks noGrp="1" noChangeArrowheads="1"/>
          </p:cNvSpPr>
          <p:nvPr>
            <p:ph type="title"/>
          </p:nvPr>
        </p:nvSpPr>
        <p:spPr>
          <a:xfrm>
            <a:off x="34925" y="-38100"/>
            <a:ext cx="8915400" cy="11049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b"/>
          <a:lstStyle/>
          <a:p>
            <a:pPr eaLnBrk="1" hangingPunct="1"/>
            <a:r>
              <a:rPr lang="en-GB" altLang="en-US"/>
              <a:t>Definitions and Specifications</a:t>
            </a:r>
          </a:p>
        </p:txBody>
      </p:sp>
      <p:sp>
        <p:nvSpPr>
          <p:cNvPr id="195587" name="Rectangle 3">
            <a:extLst>
              <a:ext uri="{FF2B5EF4-FFF2-40B4-BE49-F238E27FC236}">
                <a16:creationId xmlns:a16="http://schemas.microsoft.com/office/drawing/2014/main" id="{B785806E-522E-1727-1963-8718E47A74E8}"/>
              </a:ext>
            </a:extLst>
          </p:cNvPr>
          <p:cNvSpPr>
            <a:spLocks noGrp="1" noChangeArrowheads="1"/>
          </p:cNvSpPr>
          <p:nvPr>
            <p:ph type="body" idx="1"/>
          </p:nvPr>
        </p:nvSpPr>
        <p:spPr>
          <a:xfrm>
            <a:off x="4638" y="1125538"/>
            <a:ext cx="8959850" cy="5046662"/>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lvl="1" eaLnBrk="1" hangingPunct="1">
              <a:lnSpc>
                <a:spcPct val="80000"/>
              </a:lnSpc>
              <a:buFontTx/>
              <a:buChar char="o"/>
              <a:defRPr/>
            </a:pPr>
            <a:r>
              <a:rPr lang="en-GB" sz="2400" dirty="0"/>
              <a:t>Statements in natural language..</a:t>
            </a:r>
          </a:p>
          <a:p>
            <a:pPr lvl="1" eaLnBrk="1" hangingPunct="1">
              <a:lnSpc>
                <a:spcPct val="80000"/>
              </a:lnSpc>
              <a:buFontTx/>
              <a:buChar char="o"/>
              <a:defRPr/>
            </a:pPr>
            <a:endParaRPr lang="en-GB" sz="2400" dirty="0"/>
          </a:p>
          <a:p>
            <a:pPr lvl="1" eaLnBrk="1" hangingPunct="1">
              <a:lnSpc>
                <a:spcPct val="80000"/>
              </a:lnSpc>
              <a:buFontTx/>
              <a:buChar char="o"/>
              <a:defRPr/>
            </a:pPr>
            <a:r>
              <a:rPr lang="en-GB" sz="2400" dirty="0"/>
              <a:t>Can be expressed in mathematical model…</a:t>
            </a:r>
          </a:p>
          <a:p>
            <a:pPr marL="457200" lvl="1" indent="0" eaLnBrk="1" hangingPunct="1">
              <a:lnSpc>
                <a:spcPct val="80000"/>
              </a:lnSpc>
              <a:buFontTx/>
              <a:buNone/>
              <a:defRPr/>
            </a:pPr>
            <a:endParaRPr lang="en-GB" sz="2400" dirty="0"/>
          </a:p>
          <a:p>
            <a:pPr lvl="1" eaLnBrk="1" hangingPunct="1">
              <a:lnSpc>
                <a:spcPct val="80000"/>
              </a:lnSpc>
              <a:buFontTx/>
              <a:buChar char="o"/>
              <a:defRPr/>
            </a:pPr>
            <a:r>
              <a:rPr lang="en-GB" sz="2400" dirty="0"/>
              <a:t>Can be described in diagrams showing what the system provides and its operational constraints, showing behaviour, interaction…</a:t>
            </a:r>
          </a:p>
          <a:p>
            <a:pPr lvl="1" eaLnBrk="1" hangingPunct="1">
              <a:lnSpc>
                <a:spcPct val="80000"/>
              </a:lnSpc>
              <a:buFontTx/>
              <a:buChar char="o"/>
              <a:defRPr/>
            </a:pPr>
            <a:endParaRPr lang="en-GB" sz="2400" dirty="0"/>
          </a:p>
          <a:p>
            <a:pPr lvl="1" eaLnBrk="1" hangingPunct="1">
              <a:lnSpc>
                <a:spcPct val="80000"/>
              </a:lnSpc>
              <a:buFontTx/>
              <a:buChar char="o"/>
              <a:defRPr/>
            </a:pPr>
            <a:endParaRPr lang="en-GB" sz="2400" dirty="0"/>
          </a:p>
          <a:p>
            <a:pPr lvl="1" eaLnBrk="1" hangingPunct="1">
              <a:lnSpc>
                <a:spcPct val="80000"/>
              </a:lnSpc>
              <a:buFontTx/>
              <a:buChar char="o"/>
              <a:defRPr/>
            </a:pPr>
            <a:endParaRPr lang="en-GB" sz="2400" dirty="0"/>
          </a:p>
          <a:p>
            <a:pPr lvl="1" eaLnBrk="1" hangingPunct="1">
              <a:lnSpc>
                <a:spcPct val="80000"/>
              </a:lnSpc>
              <a:buFontTx/>
              <a:buChar char="o"/>
              <a:defRPr/>
            </a:pPr>
            <a:r>
              <a:rPr lang="en-GB" sz="2400" dirty="0"/>
              <a:t>Can be written in user stories, scenarios and use case specification…</a:t>
            </a:r>
          </a:p>
          <a:p>
            <a:pPr lvl="1">
              <a:buFont typeface="Courier New" panose="02070309020205020404" pitchFamily="49" charset="0"/>
              <a:buChar char="o"/>
            </a:pPr>
            <a:r>
              <a:rPr lang="en-GB" sz="2400" dirty="0"/>
              <a:t>Can be written in a formal languages (e.g., </a:t>
            </a:r>
            <a:r>
              <a:rPr lang="en-GB" sz="2400" b="0" i="0" dirty="0">
                <a:solidFill>
                  <a:srgbClr val="202124"/>
                </a:solidFill>
                <a:effectLst/>
              </a:rPr>
              <a:t>Abstract State Machines (ASMs); Alloy, B-method, Z-method)</a:t>
            </a:r>
            <a:endParaRPr lang="en-GB" sz="2400" dirty="0"/>
          </a:p>
        </p:txBody>
      </p:sp>
      <p:pic>
        <p:nvPicPr>
          <p:cNvPr id="11270" name="Picture 9" descr="MCj04059280000[1]">
            <a:extLst>
              <a:ext uri="{FF2B5EF4-FFF2-40B4-BE49-F238E27FC236}">
                <a16:creationId xmlns:a16="http://schemas.microsoft.com/office/drawing/2014/main" id="{EC3B4213-97AC-C130-E2BA-6A717DD64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787" y="831305"/>
            <a:ext cx="13684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0" descr="MCj01887110000[1]">
            <a:extLst>
              <a:ext uri="{FF2B5EF4-FFF2-40B4-BE49-F238E27FC236}">
                <a16:creationId xmlns:a16="http://schemas.microsoft.com/office/drawing/2014/main" id="{DAA5ABC5-9238-8068-33AD-D2AEDFA4A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1268413"/>
            <a:ext cx="15128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13" descr="usecase">
            <a:extLst>
              <a:ext uri="{FF2B5EF4-FFF2-40B4-BE49-F238E27FC236}">
                <a16:creationId xmlns:a16="http://schemas.microsoft.com/office/drawing/2014/main" id="{C83FCF92-39A6-C6E8-9645-997C35F90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351212"/>
            <a:ext cx="31686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EA2F23A-1D9C-7192-81ED-CE5861F5BE14}"/>
              </a:ext>
            </a:extLst>
          </p:cNvPr>
          <p:cNvSpPr>
            <a:spLocks noGrp="1"/>
          </p:cNvSpPr>
          <p:nvPr>
            <p:ph type="ftr" sz="quarter" idx="10"/>
          </p:nvPr>
        </p:nvSpPr>
        <p:spPr/>
        <p:txBody>
          <a:bodyPr/>
          <a:lstStyle/>
          <a:p>
            <a:pPr>
              <a:defRPr/>
            </a:pPr>
            <a:endParaRPr lang="en-GB" dirty="0"/>
          </a:p>
          <a:p>
            <a:pPr>
              <a:defRPr/>
            </a:pPr>
            <a:r>
              <a:rPr lang="en-GB" dirty="0"/>
              <a:t>Dr R </a:t>
            </a:r>
            <a:r>
              <a:rPr lang="en-GB" dirty="0" err="1"/>
              <a:t>Bahsoon</a:t>
            </a:r>
            <a:endParaRPr lang="en-US" dirty="0"/>
          </a:p>
        </p:txBody>
      </p:sp>
      <p:sp>
        <p:nvSpPr>
          <p:cNvPr id="3075" name="Slide Number Placeholder 4">
            <a:extLst>
              <a:ext uri="{FF2B5EF4-FFF2-40B4-BE49-F238E27FC236}">
                <a16:creationId xmlns:a16="http://schemas.microsoft.com/office/drawing/2014/main" id="{663E0604-FBC1-4BFF-8103-27792A151767}"/>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1A96B9F3-59F1-9F4F-A345-9DAE85EC04BB}" type="slidenum">
              <a:rPr lang="en-US" altLang="en-US" sz="1400">
                <a:solidFill>
                  <a:srgbClr val="DDDDDD"/>
                </a:solidFill>
                <a:latin typeface="Arial" panose="020B0604020202020204" pitchFamily="34" charset="0"/>
              </a:rPr>
              <a:pPr>
                <a:spcBef>
                  <a:spcPct val="0"/>
                </a:spcBef>
                <a:buFontTx/>
                <a:buNone/>
              </a:pPr>
              <a:t>2</a:t>
            </a:fld>
            <a:endParaRPr lang="en-US" altLang="en-US" sz="1400">
              <a:solidFill>
                <a:srgbClr val="DDDDDD"/>
              </a:solidFill>
              <a:latin typeface="Arial" panose="020B0604020202020204" pitchFamily="34" charset="0"/>
            </a:endParaRPr>
          </a:p>
        </p:txBody>
      </p:sp>
      <p:sp>
        <p:nvSpPr>
          <p:cNvPr id="3076" name="Rectangle 2">
            <a:extLst>
              <a:ext uri="{FF2B5EF4-FFF2-40B4-BE49-F238E27FC236}">
                <a16:creationId xmlns:a16="http://schemas.microsoft.com/office/drawing/2014/main" id="{6C37CE61-38ED-6512-0FCF-679A9F986473}"/>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b"/>
          <a:lstStyle/>
          <a:p>
            <a:pPr eaLnBrk="1" hangingPunct="1"/>
            <a:r>
              <a:rPr lang="en-GB" altLang="en-US"/>
              <a:t>Objectives</a:t>
            </a:r>
          </a:p>
        </p:txBody>
      </p:sp>
      <p:sp>
        <p:nvSpPr>
          <p:cNvPr id="3077" name="Rectangle 3">
            <a:extLst>
              <a:ext uri="{FF2B5EF4-FFF2-40B4-BE49-F238E27FC236}">
                <a16:creationId xmlns:a16="http://schemas.microsoft.com/office/drawing/2014/main" id="{B5B6A01E-580C-1822-5EFE-A9C4BBB976D4}"/>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eaLnBrk="1" hangingPunct="1">
              <a:buFontTx/>
              <a:buChar char="o"/>
            </a:pPr>
            <a:r>
              <a:rPr lang="en-GB" altLang="en-US" sz="2600" dirty="0"/>
              <a:t>To introduce the concepts of user and system requirements</a:t>
            </a:r>
          </a:p>
          <a:p>
            <a:pPr eaLnBrk="1" hangingPunct="1">
              <a:buFontTx/>
              <a:buChar char="o"/>
            </a:pPr>
            <a:r>
              <a:rPr lang="en-GB" altLang="en-US" sz="2600" dirty="0"/>
              <a:t>To describe the process of engineering requirements</a:t>
            </a:r>
          </a:p>
          <a:p>
            <a:pPr eaLnBrk="1" hangingPunct="1">
              <a:buFontTx/>
              <a:buChar char="o"/>
            </a:pPr>
            <a:r>
              <a:rPr lang="en-GB" altLang="en-US" sz="2600" dirty="0"/>
              <a:t>To describe functional and non-functional requirements</a:t>
            </a:r>
          </a:p>
          <a:p>
            <a:pPr eaLnBrk="1" hangingPunct="1">
              <a:buFontTx/>
              <a:buChar char="o"/>
            </a:pPr>
            <a:r>
              <a:rPr lang="en-GB" altLang="en-US" sz="2600" dirty="0"/>
              <a:t>To explain how software requirements may be organised in a requirements document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4B47A6AF-34B9-C454-C5B8-818319E3A1E5}"/>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12291" name="Slide Number Placeholder 4">
            <a:extLst>
              <a:ext uri="{FF2B5EF4-FFF2-40B4-BE49-F238E27FC236}">
                <a16:creationId xmlns:a16="http://schemas.microsoft.com/office/drawing/2014/main" id="{78CC0F62-D73B-7FA7-6478-1BCA3775DC14}"/>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42E38509-9125-EB4A-BF4A-2F1B91E3B082}" type="slidenum">
              <a:rPr lang="en-US" altLang="en-US" sz="1400">
                <a:solidFill>
                  <a:srgbClr val="DDDDDD"/>
                </a:solidFill>
                <a:latin typeface="Arial" panose="020B0604020202020204" pitchFamily="34" charset="0"/>
              </a:rPr>
              <a:pPr>
                <a:spcBef>
                  <a:spcPct val="0"/>
                </a:spcBef>
                <a:buFontTx/>
                <a:buNone/>
              </a:pPr>
              <a:t>20</a:t>
            </a:fld>
            <a:endParaRPr lang="en-US" altLang="en-US" sz="1400">
              <a:solidFill>
                <a:srgbClr val="DDDDDD"/>
              </a:solidFill>
              <a:latin typeface="Arial" panose="020B0604020202020204" pitchFamily="34" charset="0"/>
            </a:endParaRPr>
          </a:p>
        </p:txBody>
      </p:sp>
      <p:sp>
        <p:nvSpPr>
          <p:cNvPr id="12292" name="Rectangle 2">
            <a:extLst>
              <a:ext uri="{FF2B5EF4-FFF2-40B4-BE49-F238E27FC236}">
                <a16:creationId xmlns:a16="http://schemas.microsoft.com/office/drawing/2014/main" id="{B0B252EF-9614-AFF7-2943-0825DD465F24}"/>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b"/>
          <a:lstStyle/>
          <a:p>
            <a:pPr eaLnBrk="1" hangingPunct="1"/>
            <a:r>
              <a:rPr lang="en-GB" altLang="en-US"/>
              <a:t>Definitions and Specifications</a:t>
            </a:r>
          </a:p>
        </p:txBody>
      </p:sp>
      <p:sp>
        <p:nvSpPr>
          <p:cNvPr id="12293" name="Rectangle 3">
            <a:extLst>
              <a:ext uri="{FF2B5EF4-FFF2-40B4-BE49-F238E27FC236}">
                <a16:creationId xmlns:a16="http://schemas.microsoft.com/office/drawing/2014/main" id="{573C9451-BD00-01D4-DAA5-DD0EB118FB9D}"/>
              </a:ext>
            </a:extLst>
          </p:cNvPr>
          <p:cNvSpPr>
            <a:spLocks noChangeArrowheads="1"/>
          </p:cNvSpPr>
          <p:nvPr/>
        </p:nvSpPr>
        <p:spPr bwMode="auto">
          <a:xfrm>
            <a:off x="971550" y="1125538"/>
            <a:ext cx="6969126" cy="4876800"/>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pic>
        <p:nvPicPr>
          <p:cNvPr id="12294" name="Picture 4">
            <a:extLst>
              <a:ext uri="{FF2B5EF4-FFF2-40B4-BE49-F238E27FC236}">
                <a16:creationId xmlns:a16="http://schemas.microsoft.com/office/drawing/2014/main" id="{DB0A468F-B419-870A-9B96-51BABE7A8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268413"/>
            <a:ext cx="5627687"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5">
            <a:extLst>
              <a:ext uri="{FF2B5EF4-FFF2-40B4-BE49-F238E27FC236}">
                <a16:creationId xmlns:a16="http://schemas.microsoft.com/office/drawing/2014/main" id="{EAB6388A-0207-8D84-DC59-B1061D4FB661}"/>
              </a:ext>
            </a:extLst>
          </p:cNvPr>
          <p:cNvSpPr txBox="1">
            <a:spLocks noChangeArrowheads="1"/>
          </p:cNvSpPr>
          <p:nvPr/>
        </p:nvSpPr>
        <p:spPr bwMode="auto">
          <a:xfrm>
            <a:off x="323850" y="3141663"/>
            <a:ext cx="936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r>
              <a:rPr lang="en-GB" altLang="en-US" sz="1800">
                <a:solidFill>
                  <a:schemeClr val="accent2"/>
                </a:solidFill>
                <a:latin typeface="Verdana" panose="020B0604030504040204" pitchFamily="34" charset="0"/>
              </a:rPr>
              <a:t>ID</a:t>
            </a:r>
            <a:endParaRPr lang="en-US" altLang="en-US" sz="1800">
              <a:solidFill>
                <a:schemeClr val="accent2"/>
              </a:solidFill>
              <a:latin typeface="Verdana" panose="020B0604030504040204" pitchFamily="34" charset="0"/>
            </a:endParaRPr>
          </a:p>
        </p:txBody>
      </p:sp>
      <p:sp>
        <p:nvSpPr>
          <p:cNvPr id="12296" name="Line 6">
            <a:extLst>
              <a:ext uri="{FF2B5EF4-FFF2-40B4-BE49-F238E27FC236}">
                <a16:creationId xmlns:a16="http://schemas.microsoft.com/office/drawing/2014/main" id="{098352B4-C1A5-17A8-9243-D6BC31E74F31}"/>
              </a:ext>
            </a:extLst>
          </p:cNvPr>
          <p:cNvSpPr>
            <a:spLocks noChangeShapeType="1"/>
          </p:cNvSpPr>
          <p:nvPr/>
        </p:nvSpPr>
        <p:spPr bwMode="auto">
          <a:xfrm flipV="1">
            <a:off x="827088" y="1916113"/>
            <a:ext cx="1152525" cy="1368425"/>
          </a:xfrm>
          <a:prstGeom prst="line">
            <a:avLst/>
          </a:prstGeom>
          <a:noFill/>
          <a:ln w="9525">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7">
            <a:extLst>
              <a:ext uri="{FF2B5EF4-FFF2-40B4-BE49-F238E27FC236}">
                <a16:creationId xmlns:a16="http://schemas.microsoft.com/office/drawing/2014/main" id="{0B9EBB0E-4D6A-E705-200F-360DDEAED921}"/>
              </a:ext>
            </a:extLst>
          </p:cNvPr>
          <p:cNvSpPr>
            <a:spLocks noChangeShapeType="1"/>
          </p:cNvSpPr>
          <p:nvPr/>
        </p:nvSpPr>
        <p:spPr bwMode="auto">
          <a:xfrm>
            <a:off x="827088" y="3284538"/>
            <a:ext cx="1081087" cy="865187"/>
          </a:xfrm>
          <a:prstGeom prst="line">
            <a:avLst/>
          </a:prstGeom>
          <a:noFill/>
          <a:ln w="9525">
            <a:solidFill>
              <a:srgbClr val="00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Text Box 8">
            <a:extLst>
              <a:ext uri="{FF2B5EF4-FFF2-40B4-BE49-F238E27FC236}">
                <a16:creationId xmlns:a16="http://schemas.microsoft.com/office/drawing/2014/main" id="{785DEEB8-C019-EDAE-835F-BC9932289188}"/>
              </a:ext>
            </a:extLst>
          </p:cNvPr>
          <p:cNvSpPr txBox="1">
            <a:spLocks noChangeArrowheads="1"/>
          </p:cNvSpPr>
          <p:nvPr/>
        </p:nvSpPr>
        <p:spPr bwMode="auto">
          <a:xfrm>
            <a:off x="6705600" y="2514600"/>
            <a:ext cx="172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r>
              <a:rPr lang="en-GB" altLang="en-US" sz="1800">
                <a:solidFill>
                  <a:srgbClr val="FF3300"/>
                </a:solidFill>
                <a:latin typeface="Verdana" panose="020B0604030504040204" pitchFamily="34" charset="0"/>
              </a:rPr>
              <a:t>Language!</a:t>
            </a:r>
            <a:endParaRPr lang="en-US" altLang="en-US" sz="1800">
              <a:solidFill>
                <a:srgbClr val="FF3300"/>
              </a:solidFill>
              <a:latin typeface="Verdana" panose="020B0604030504040204" pitchFamily="34" charset="0"/>
            </a:endParaRPr>
          </a:p>
        </p:txBody>
      </p:sp>
      <p:sp>
        <p:nvSpPr>
          <p:cNvPr id="12299" name="Line 9">
            <a:extLst>
              <a:ext uri="{FF2B5EF4-FFF2-40B4-BE49-F238E27FC236}">
                <a16:creationId xmlns:a16="http://schemas.microsoft.com/office/drawing/2014/main" id="{78B5183E-2B83-BA4F-F7F5-006BE274A04D}"/>
              </a:ext>
            </a:extLst>
          </p:cNvPr>
          <p:cNvSpPr>
            <a:spLocks noChangeShapeType="1"/>
          </p:cNvSpPr>
          <p:nvPr/>
        </p:nvSpPr>
        <p:spPr bwMode="auto">
          <a:xfrm>
            <a:off x="2916238" y="3429000"/>
            <a:ext cx="13684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0">
            <a:extLst>
              <a:ext uri="{FF2B5EF4-FFF2-40B4-BE49-F238E27FC236}">
                <a16:creationId xmlns:a16="http://schemas.microsoft.com/office/drawing/2014/main" id="{8638A027-C875-3077-CAB7-A729410EAD64}"/>
              </a:ext>
            </a:extLst>
          </p:cNvPr>
          <p:cNvSpPr>
            <a:spLocks noChangeShapeType="1"/>
          </p:cNvSpPr>
          <p:nvPr/>
        </p:nvSpPr>
        <p:spPr bwMode="auto">
          <a:xfrm>
            <a:off x="3924300" y="3860800"/>
            <a:ext cx="863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Line 11">
            <a:extLst>
              <a:ext uri="{FF2B5EF4-FFF2-40B4-BE49-F238E27FC236}">
                <a16:creationId xmlns:a16="http://schemas.microsoft.com/office/drawing/2014/main" id="{73F4A5A2-B4E7-890F-30F2-F3A37AC34FB5}"/>
              </a:ext>
            </a:extLst>
          </p:cNvPr>
          <p:cNvSpPr>
            <a:spLocks noChangeShapeType="1"/>
          </p:cNvSpPr>
          <p:nvPr/>
        </p:nvSpPr>
        <p:spPr bwMode="auto">
          <a:xfrm>
            <a:off x="3924300" y="4292600"/>
            <a:ext cx="122396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12">
            <a:extLst>
              <a:ext uri="{FF2B5EF4-FFF2-40B4-BE49-F238E27FC236}">
                <a16:creationId xmlns:a16="http://schemas.microsoft.com/office/drawing/2014/main" id="{C843A1AB-D3C2-428F-523A-242C66E9380C}"/>
              </a:ext>
            </a:extLst>
          </p:cNvPr>
          <p:cNvSpPr>
            <a:spLocks noChangeShapeType="1"/>
          </p:cNvSpPr>
          <p:nvPr/>
        </p:nvSpPr>
        <p:spPr bwMode="auto">
          <a:xfrm>
            <a:off x="2843213" y="5445125"/>
            <a:ext cx="20161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3">
            <a:extLst>
              <a:ext uri="{FF2B5EF4-FFF2-40B4-BE49-F238E27FC236}">
                <a16:creationId xmlns:a16="http://schemas.microsoft.com/office/drawing/2014/main" id="{19504178-1AA1-6EC9-8947-6A2315E3607B}"/>
              </a:ext>
            </a:extLst>
          </p:cNvPr>
          <p:cNvSpPr>
            <a:spLocks noChangeShapeType="1"/>
          </p:cNvSpPr>
          <p:nvPr/>
        </p:nvSpPr>
        <p:spPr bwMode="auto">
          <a:xfrm>
            <a:off x="3203575" y="1989138"/>
            <a:ext cx="863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F15A-4E84-483A-1BC1-D26FB88B3B40}"/>
              </a:ext>
            </a:extLst>
          </p:cNvPr>
          <p:cNvSpPr>
            <a:spLocks noGrp="1"/>
          </p:cNvSpPr>
          <p:nvPr>
            <p:ph type="title"/>
          </p:nvPr>
        </p:nvSpPr>
        <p:spPr>
          <a:xfrm>
            <a:off x="-20638" y="-76200"/>
            <a:ext cx="7112918" cy="1143000"/>
          </a:xfrm>
        </p:spPr>
        <p:txBody>
          <a:bodyPr/>
          <a:lstStyle/>
          <a:p>
            <a:br>
              <a:rPr lang="en-GB" kern="0" dirty="0"/>
            </a:br>
            <a:r>
              <a:rPr lang="en-GB" kern="0" dirty="0"/>
              <a:t>Use Cases Diagram</a:t>
            </a:r>
            <a:br>
              <a:rPr lang="en-GB" kern="0" dirty="0"/>
            </a:br>
            <a:r>
              <a:rPr lang="en-GB" kern="0" dirty="0"/>
              <a:t>(more details in following weeks)</a:t>
            </a:r>
            <a:br>
              <a:rPr lang="en-GB" kern="0" dirty="0"/>
            </a:br>
            <a:endParaRPr lang="en-US" dirty="0"/>
          </a:p>
        </p:txBody>
      </p:sp>
      <p:sp>
        <p:nvSpPr>
          <p:cNvPr id="4" name="Footer Placeholder 3">
            <a:extLst>
              <a:ext uri="{FF2B5EF4-FFF2-40B4-BE49-F238E27FC236}">
                <a16:creationId xmlns:a16="http://schemas.microsoft.com/office/drawing/2014/main" id="{03DF4A92-580D-05C2-628D-3488D58F4D10}"/>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D7290DDF-C51A-CFB2-010D-AD52F0359734}"/>
              </a:ext>
            </a:extLst>
          </p:cNvPr>
          <p:cNvSpPr>
            <a:spLocks noGrp="1"/>
          </p:cNvSpPr>
          <p:nvPr>
            <p:ph type="sldNum" sz="quarter" idx="11"/>
          </p:nvPr>
        </p:nvSpPr>
        <p:spPr/>
        <p:txBody>
          <a:bodyPr/>
          <a:lstStyle/>
          <a:p>
            <a:fld id="{4F6695ED-B5D4-C64C-9DD5-0B2AD7DB2B65}" type="slidenum">
              <a:rPr lang="en-US" altLang="en-US" smtClean="0"/>
              <a:pPr/>
              <a:t>21</a:t>
            </a:fld>
            <a:endParaRPr lang="en-US" altLang="en-US"/>
          </a:p>
        </p:txBody>
      </p:sp>
      <p:pic>
        <p:nvPicPr>
          <p:cNvPr id="6" name="Picture 5">
            <a:extLst>
              <a:ext uri="{FF2B5EF4-FFF2-40B4-BE49-F238E27FC236}">
                <a16:creationId xmlns:a16="http://schemas.microsoft.com/office/drawing/2014/main" id="{FFCED1A7-D7CC-BDFD-9921-AF7101514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132856"/>
            <a:ext cx="4919026" cy="3704492"/>
          </a:xfrm>
          <a:prstGeom prst="rect">
            <a:avLst/>
          </a:prstGeom>
        </p:spPr>
      </p:pic>
      <p:sp>
        <p:nvSpPr>
          <p:cNvPr id="7" name="Title 1">
            <a:extLst>
              <a:ext uri="{FF2B5EF4-FFF2-40B4-BE49-F238E27FC236}">
                <a16:creationId xmlns:a16="http://schemas.microsoft.com/office/drawing/2014/main" id="{97B02290-CA13-CD01-569A-58A004A1A313}"/>
              </a:ext>
            </a:extLst>
          </p:cNvPr>
          <p:cNvSpPr txBox="1">
            <a:spLocks/>
          </p:cNvSpPr>
          <p:nvPr/>
        </p:nvSpPr>
        <p:spPr bwMode="auto">
          <a:xfrm>
            <a:off x="7962900" y="-2299130"/>
            <a:ext cx="105156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000099"/>
                </a:solidFill>
                <a:latin typeface="+mj-lt"/>
                <a:ea typeface="+mj-ea"/>
                <a:cs typeface="+mj-cs"/>
              </a:defRPr>
            </a:lvl1pPr>
            <a:lvl2pPr algn="l" rtl="0" eaLnBrk="0" fontAlgn="base" hangingPunct="0">
              <a:spcBef>
                <a:spcPct val="0"/>
              </a:spcBef>
              <a:spcAft>
                <a:spcPct val="0"/>
              </a:spcAft>
              <a:defRPr sz="2800" b="1">
                <a:solidFill>
                  <a:srgbClr val="000099"/>
                </a:solidFill>
                <a:latin typeface="Comic Sans MS" pitchFamily="66" charset="0"/>
                <a:cs typeface="Arial" charset="0"/>
              </a:defRPr>
            </a:lvl2pPr>
            <a:lvl3pPr algn="l" rtl="0" eaLnBrk="0" fontAlgn="base" hangingPunct="0">
              <a:spcBef>
                <a:spcPct val="0"/>
              </a:spcBef>
              <a:spcAft>
                <a:spcPct val="0"/>
              </a:spcAft>
              <a:defRPr sz="2800" b="1">
                <a:solidFill>
                  <a:srgbClr val="000099"/>
                </a:solidFill>
                <a:latin typeface="Comic Sans MS" pitchFamily="66" charset="0"/>
                <a:cs typeface="Arial" charset="0"/>
              </a:defRPr>
            </a:lvl3pPr>
            <a:lvl4pPr algn="l" rtl="0" eaLnBrk="0" fontAlgn="base" hangingPunct="0">
              <a:spcBef>
                <a:spcPct val="0"/>
              </a:spcBef>
              <a:spcAft>
                <a:spcPct val="0"/>
              </a:spcAft>
              <a:defRPr sz="2800" b="1">
                <a:solidFill>
                  <a:srgbClr val="000099"/>
                </a:solidFill>
                <a:latin typeface="Comic Sans MS" pitchFamily="66" charset="0"/>
                <a:cs typeface="Arial" charset="0"/>
              </a:defRPr>
            </a:lvl4pPr>
            <a:lvl5pPr algn="l" rtl="0" eaLnBrk="0" fontAlgn="base" hangingPunct="0">
              <a:spcBef>
                <a:spcPct val="0"/>
              </a:spcBef>
              <a:spcAft>
                <a:spcPct val="0"/>
              </a:spcAft>
              <a:defRPr sz="2800" b="1">
                <a:solidFill>
                  <a:srgbClr val="000099"/>
                </a:solidFill>
                <a:latin typeface="Comic Sans MS" pitchFamily="66" charset="0"/>
                <a:cs typeface="Arial" charset="0"/>
              </a:defRPr>
            </a:lvl5pPr>
            <a:lvl6pPr marL="457200" algn="l" rtl="0" fontAlgn="base">
              <a:spcBef>
                <a:spcPct val="0"/>
              </a:spcBef>
              <a:spcAft>
                <a:spcPct val="0"/>
              </a:spcAft>
              <a:defRPr sz="2800" b="1">
                <a:solidFill>
                  <a:srgbClr val="000099"/>
                </a:solidFill>
                <a:latin typeface="Comic Sans MS" pitchFamily="66" charset="0"/>
                <a:cs typeface="Arial" charset="0"/>
              </a:defRPr>
            </a:lvl6pPr>
            <a:lvl7pPr marL="914400" algn="l" rtl="0" fontAlgn="base">
              <a:spcBef>
                <a:spcPct val="0"/>
              </a:spcBef>
              <a:spcAft>
                <a:spcPct val="0"/>
              </a:spcAft>
              <a:defRPr sz="2800" b="1">
                <a:solidFill>
                  <a:srgbClr val="000099"/>
                </a:solidFill>
                <a:latin typeface="Comic Sans MS" pitchFamily="66" charset="0"/>
                <a:cs typeface="Arial" charset="0"/>
              </a:defRPr>
            </a:lvl7pPr>
            <a:lvl8pPr marL="1371600" algn="l" rtl="0" fontAlgn="base">
              <a:spcBef>
                <a:spcPct val="0"/>
              </a:spcBef>
              <a:spcAft>
                <a:spcPct val="0"/>
              </a:spcAft>
              <a:defRPr sz="2800" b="1">
                <a:solidFill>
                  <a:srgbClr val="000099"/>
                </a:solidFill>
                <a:latin typeface="Comic Sans MS" pitchFamily="66" charset="0"/>
                <a:cs typeface="Arial" charset="0"/>
              </a:defRPr>
            </a:lvl8pPr>
            <a:lvl9pPr marL="1828800" algn="l" rtl="0" fontAlgn="base">
              <a:spcBef>
                <a:spcPct val="0"/>
              </a:spcBef>
              <a:spcAft>
                <a:spcPct val="0"/>
              </a:spcAft>
              <a:defRPr sz="2800" b="1">
                <a:solidFill>
                  <a:srgbClr val="000099"/>
                </a:solidFill>
                <a:latin typeface="Comic Sans MS" pitchFamily="66" charset="0"/>
                <a:cs typeface="Arial" charset="0"/>
              </a:defRPr>
            </a:lvl9pPr>
          </a:lstStyle>
          <a:p>
            <a:endParaRPr lang="en-GB" kern="0" dirty="0"/>
          </a:p>
        </p:txBody>
      </p:sp>
      <p:sp>
        <p:nvSpPr>
          <p:cNvPr id="8" name="Content Placeholder 2">
            <a:extLst>
              <a:ext uri="{FF2B5EF4-FFF2-40B4-BE49-F238E27FC236}">
                <a16:creationId xmlns:a16="http://schemas.microsoft.com/office/drawing/2014/main" id="{9E9A6F09-F685-E7C9-F0D5-A0857E6CD5A1}"/>
              </a:ext>
            </a:extLst>
          </p:cNvPr>
          <p:cNvSpPr txBox="1">
            <a:spLocks/>
          </p:cNvSpPr>
          <p:nvPr/>
        </p:nvSpPr>
        <p:spPr bwMode="auto">
          <a:xfrm>
            <a:off x="-20638" y="1313928"/>
            <a:ext cx="4555617" cy="460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GB" sz="2400" kern="0" dirty="0"/>
              <a:t>High-level graphical model supplemented by more detailed tabular description</a:t>
            </a:r>
          </a:p>
          <a:p>
            <a:r>
              <a:rPr lang="en-GB" sz="2400" kern="0" dirty="0"/>
              <a:t>A fundamental feature of the Unified </a:t>
            </a:r>
            <a:r>
              <a:rPr lang="en-GB" sz="2400" kern="0" dirty="0" err="1"/>
              <a:t>Modeling</a:t>
            </a:r>
            <a:r>
              <a:rPr lang="en-GB" sz="2400" kern="0" dirty="0"/>
              <a:t> Language (UML).</a:t>
            </a:r>
          </a:p>
          <a:p>
            <a:r>
              <a:rPr lang="en-GB" sz="2400" kern="0" dirty="0"/>
              <a:t>Actor: human or other systems.</a:t>
            </a:r>
          </a:p>
          <a:p>
            <a:r>
              <a:rPr lang="en-GB" sz="2400" kern="0" dirty="0"/>
              <a:t>Interaction: a named ellipse.</a:t>
            </a:r>
          </a:p>
          <a:p>
            <a:r>
              <a:rPr lang="en-GB" sz="2400" kern="0" dirty="0"/>
              <a:t>Lines link the actors with the interaction. </a:t>
            </a:r>
          </a:p>
        </p:txBody>
      </p:sp>
      <p:sp>
        <p:nvSpPr>
          <p:cNvPr id="10" name="Rectangle 9">
            <a:extLst>
              <a:ext uri="{FF2B5EF4-FFF2-40B4-BE49-F238E27FC236}">
                <a16:creationId xmlns:a16="http://schemas.microsoft.com/office/drawing/2014/main" id="{BE8D8321-29CA-4A76-E595-19965198D95F}"/>
              </a:ext>
            </a:extLst>
          </p:cNvPr>
          <p:cNvSpPr/>
          <p:nvPr/>
        </p:nvSpPr>
        <p:spPr>
          <a:xfrm>
            <a:off x="5364088" y="1628800"/>
            <a:ext cx="2959400" cy="400110"/>
          </a:xfrm>
          <a:prstGeom prst="rect">
            <a:avLst/>
          </a:prstGeom>
        </p:spPr>
        <p:txBody>
          <a:bodyPr wrap="none">
            <a:spAutoFit/>
          </a:bodyPr>
          <a:lstStyle/>
          <a:p>
            <a:r>
              <a:rPr lang="en-GB" sz="2000" dirty="0"/>
              <a:t>Use case for library system</a:t>
            </a:r>
          </a:p>
        </p:txBody>
      </p:sp>
    </p:spTree>
    <p:extLst>
      <p:ext uri="{BB962C8B-B14F-4D97-AF65-F5344CB8AC3E}">
        <p14:creationId xmlns:p14="http://schemas.microsoft.com/office/powerpoint/2010/main" val="159501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87D0-4012-51B5-37A2-E6A0684652D7}"/>
              </a:ext>
            </a:extLst>
          </p:cNvPr>
          <p:cNvSpPr>
            <a:spLocks noGrp="1"/>
          </p:cNvSpPr>
          <p:nvPr>
            <p:ph type="title"/>
          </p:nvPr>
        </p:nvSpPr>
        <p:spPr/>
        <p:txBody>
          <a:bodyPr/>
          <a:lstStyle/>
          <a:p>
            <a:br>
              <a:rPr lang="en-US" dirty="0"/>
            </a:br>
            <a:r>
              <a:rPr lang="en-US" dirty="0"/>
              <a:t>Requirements specification </a:t>
            </a:r>
          </a:p>
        </p:txBody>
      </p:sp>
      <p:sp>
        <p:nvSpPr>
          <p:cNvPr id="3" name="Content Placeholder 2">
            <a:extLst>
              <a:ext uri="{FF2B5EF4-FFF2-40B4-BE49-F238E27FC236}">
                <a16:creationId xmlns:a16="http://schemas.microsoft.com/office/drawing/2014/main" id="{E3EBF848-1A5E-FD9A-8BBE-93FD330CD115}"/>
              </a:ext>
            </a:extLst>
          </p:cNvPr>
          <p:cNvSpPr>
            <a:spLocks noGrp="1"/>
          </p:cNvSpPr>
          <p:nvPr>
            <p:ph idx="1"/>
          </p:nvPr>
        </p:nvSpPr>
        <p:spPr>
          <a:xfrm>
            <a:off x="106114" y="1196752"/>
            <a:ext cx="8642350" cy="4784725"/>
          </a:xfrm>
        </p:spPr>
        <p:txBody>
          <a:bodyPr/>
          <a:lstStyle/>
          <a:p>
            <a:pPr>
              <a:buFont typeface="Courier New" panose="02070309020205020404" pitchFamily="49" charset="0"/>
              <a:buChar char="o"/>
            </a:pPr>
            <a:r>
              <a:rPr lang="en-US" sz="2400" dirty="0"/>
              <a:t>Story: narrative text and high-level description of system use. (big picture)</a:t>
            </a:r>
          </a:p>
          <a:p>
            <a:pPr>
              <a:buFont typeface="Courier New" panose="02070309020205020404" pitchFamily="49" charset="0"/>
              <a:buChar char="o"/>
            </a:pPr>
            <a:endParaRPr lang="en-US" sz="2400" dirty="0"/>
          </a:p>
          <a:p>
            <a:pPr>
              <a:buFont typeface="Courier New" panose="02070309020205020404" pitchFamily="49" charset="0"/>
              <a:buChar char="o"/>
            </a:pPr>
            <a:r>
              <a:rPr lang="en-US" sz="2400" dirty="0"/>
              <a:t>Scenarios: parts of the story can be developed in more detail with specific information collected (e.g. inputs and outputs)</a:t>
            </a:r>
          </a:p>
          <a:p>
            <a:endParaRPr lang="en-US" dirty="0"/>
          </a:p>
        </p:txBody>
      </p:sp>
      <p:sp>
        <p:nvSpPr>
          <p:cNvPr id="4" name="Footer Placeholder 3">
            <a:extLst>
              <a:ext uri="{FF2B5EF4-FFF2-40B4-BE49-F238E27FC236}">
                <a16:creationId xmlns:a16="http://schemas.microsoft.com/office/drawing/2014/main" id="{EB5A76B9-7BCA-8F92-53D7-540FE0412DF2}"/>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8D158906-A1E8-5F28-F42A-223C620472B6}"/>
              </a:ext>
            </a:extLst>
          </p:cNvPr>
          <p:cNvSpPr>
            <a:spLocks noGrp="1"/>
          </p:cNvSpPr>
          <p:nvPr>
            <p:ph type="sldNum" sz="quarter" idx="11"/>
          </p:nvPr>
        </p:nvSpPr>
        <p:spPr/>
        <p:txBody>
          <a:bodyPr/>
          <a:lstStyle/>
          <a:p>
            <a:fld id="{4F6695ED-B5D4-C64C-9DD5-0B2AD7DB2B65}" type="slidenum">
              <a:rPr lang="en-US" altLang="en-US" smtClean="0"/>
              <a:pPr/>
              <a:t>22</a:t>
            </a:fld>
            <a:endParaRPr lang="en-US" altLang="en-US"/>
          </a:p>
        </p:txBody>
      </p:sp>
    </p:spTree>
    <p:extLst>
      <p:ext uri="{BB962C8B-B14F-4D97-AF65-F5344CB8AC3E}">
        <p14:creationId xmlns:p14="http://schemas.microsoft.com/office/powerpoint/2010/main" val="3624355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2D2E-7EBE-4DD6-DEE8-646EB3A83034}"/>
              </a:ext>
            </a:extLst>
          </p:cNvPr>
          <p:cNvSpPr>
            <a:spLocks noGrp="1"/>
          </p:cNvSpPr>
          <p:nvPr>
            <p:ph type="title"/>
          </p:nvPr>
        </p:nvSpPr>
        <p:spPr>
          <a:xfrm>
            <a:off x="-20638" y="197768"/>
            <a:ext cx="6969126" cy="1143000"/>
          </a:xfrm>
        </p:spPr>
        <p:txBody>
          <a:bodyPr/>
          <a:lstStyle/>
          <a:p>
            <a:r>
              <a:rPr lang="en-US" dirty="0"/>
              <a:t>Example of User Story</a:t>
            </a:r>
          </a:p>
        </p:txBody>
      </p:sp>
      <p:sp>
        <p:nvSpPr>
          <p:cNvPr id="4" name="Footer Placeholder 3">
            <a:extLst>
              <a:ext uri="{FF2B5EF4-FFF2-40B4-BE49-F238E27FC236}">
                <a16:creationId xmlns:a16="http://schemas.microsoft.com/office/drawing/2014/main" id="{629D44DF-008E-61EC-0D8A-35A47CB82B17}"/>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08861C3D-726A-E6CE-6C31-53778843FD5C}"/>
              </a:ext>
            </a:extLst>
          </p:cNvPr>
          <p:cNvSpPr>
            <a:spLocks noGrp="1"/>
          </p:cNvSpPr>
          <p:nvPr>
            <p:ph type="sldNum" sz="quarter" idx="11"/>
          </p:nvPr>
        </p:nvSpPr>
        <p:spPr/>
        <p:txBody>
          <a:bodyPr/>
          <a:lstStyle/>
          <a:p>
            <a:fld id="{4F6695ED-B5D4-C64C-9DD5-0B2AD7DB2B65}" type="slidenum">
              <a:rPr lang="en-US" altLang="en-US" smtClean="0"/>
              <a:pPr/>
              <a:t>23</a:t>
            </a:fld>
            <a:endParaRPr lang="en-US" altLang="en-US"/>
          </a:p>
        </p:txBody>
      </p:sp>
      <p:sp>
        <p:nvSpPr>
          <p:cNvPr id="7" name="Content Placeholder 6">
            <a:extLst>
              <a:ext uri="{FF2B5EF4-FFF2-40B4-BE49-F238E27FC236}">
                <a16:creationId xmlns:a16="http://schemas.microsoft.com/office/drawing/2014/main" id="{7C215D24-11CE-AFF7-9C62-A9A27B999F90}"/>
              </a:ext>
            </a:extLst>
          </p:cNvPr>
          <p:cNvSpPr>
            <a:spLocks noGrp="1"/>
          </p:cNvSpPr>
          <p:nvPr>
            <p:ph idx="1"/>
          </p:nvPr>
        </p:nvSpPr>
        <p:spPr/>
        <p:txBody>
          <a:bodyPr/>
          <a:lstStyle/>
          <a:p>
            <a:endParaRPr lang="en-US" dirty="0"/>
          </a:p>
        </p:txBody>
      </p:sp>
      <p:grpSp>
        <p:nvGrpSpPr>
          <p:cNvPr id="8" name="Group 7">
            <a:extLst>
              <a:ext uri="{FF2B5EF4-FFF2-40B4-BE49-F238E27FC236}">
                <a16:creationId xmlns:a16="http://schemas.microsoft.com/office/drawing/2014/main" id="{3976605C-57A2-259D-1109-5D451141D4BA}"/>
              </a:ext>
            </a:extLst>
          </p:cNvPr>
          <p:cNvGrpSpPr/>
          <p:nvPr/>
        </p:nvGrpSpPr>
        <p:grpSpPr>
          <a:xfrm>
            <a:off x="113304" y="1333766"/>
            <a:ext cx="8618892" cy="4680457"/>
            <a:chOff x="1632894" y="1512853"/>
            <a:chExt cx="9231013" cy="4215805"/>
          </a:xfrm>
        </p:grpSpPr>
        <p:sp>
          <p:nvSpPr>
            <p:cNvPr id="9" name="Rectangle 8">
              <a:extLst>
                <a:ext uri="{FF2B5EF4-FFF2-40B4-BE49-F238E27FC236}">
                  <a16:creationId xmlns:a16="http://schemas.microsoft.com/office/drawing/2014/main" id="{0A6C0732-06D6-6957-BE9C-95A9336173BC}"/>
                </a:ext>
              </a:extLst>
            </p:cNvPr>
            <p:cNvSpPr/>
            <p:nvPr/>
          </p:nvSpPr>
          <p:spPr>
            <a:xfrm>
              <a:off x="2311482" y="5359326"/>
              <a:ext cx="6633546" cy="369332"/>
            </a:xfrm>
            <a:prstGeom prst="rect">
              <a:avLst/>
            </a:prstGeom>
          </p:spPr>
          <p:txBody>
            <a:bodyPr wrap="none">
              <a:spAutoFit/>
            </a:bodyPr>
            <a:lstStyle/>
            <a:p>
              <a:r>
                <a:rPr lang="en-GB" dirty="0"/>
                <a:t>A user story for the </a:t>
              </a:r>
              <a:r>
                <a:rPr lang="en-GB" dirty="0" err="1"/>
                <a:t>iLearn</a:t>
              </a:r>
              <a:r>
                <a:rPr lang="en-GB" dirty="0"/>
                <a:t> system of integrating </a:t>
              </a:r>
              <a:r>
                <a:rPr lang="en-GB" dirty="0" err="1"/>
                <a:t>KidsTakePics</a:t>
              </a:r>
              <a:r>
                <a:rPr lang="en-GB" dirty="0"/>
                <a:t> website</a:t>
              </a:r>
              <a:endParaRPr lang="en-GB" sz="2400" dirty="0">
                <a:solidFill>
                  <a:srgbClr val="FF0000"/>
                </a:solidFill>
                <a:effectLst/>
                <a:latin typeface="Helvetica" pitchFamily="2" charset="0"/>
              </a:endParaRPr>
            </a:p>
          </p:txBody>
        </p:sp>
        <p:pic>
          <p:nvPicPr>
            <p:cNvPr id="10" name="Picture 9">
              <a:extLst>
                <a:ext uri="{FF2B5EF4-FFF2-40B4-BE49-F238E27FC236}">
                  <a16:creationId xmlns:a16="http://schemas.microsoft.com/office/drawing/2014/main" id="{E4518B60-C6E5-9E67-8E62-1E42EEC6DFC9}"/>
                </a:ext>
              </a:extLst>
            </p:cNvPr>
            <p:cNvPicPr>
              <a:picLocks noChangeAspect="1"/>
            </p:cNvPicPr>
            <p:nvPr/>
          </p:nvPicPr>
          <p:blipFill>
            <a:blip r:embed="rId2"/>
            <a:stretch>
              <a:fillRect/>
            </a:stretch>
          </p:blipFill>
          <p:spPr>
            <a:xfrm>
              <a:off x="1632894" y="1512853"/>
              <a:ext cx="9231013" cy="3839563"/>
            </a:xfrm>
            <a:prstGeom prst="rect">
              <a:avLst/>
            </a:prstGeom>
          </p:spPr>
        </p:pic>
        <p:cxnSp>
          <p:nvCxnSpPr>
            <p:cNvPr id="11" name="Straight Connector 10">
              <a:extLst>
                <a:ext uri="{FF2B5EF4-FFF2-40B4-BE49-F238E27FC236}">
                  <a16:creationId xmlns:a16="http://schemas.microsoft.com/office/drawing/2014/main" id="{6EEBC921-E5A4-7AD9-AA51-22CA2B59D9CD}"/>
                </a:ext>
              </a:extLst>
            </p:cNvPr>
            <p:cNvCxnSpPr/>
            <p:nvPr/>
          </p:nvCxnSpPr>
          <p:spPr>
            <a:xfrm>
              <a:off x="1724025" y="2447925"/>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804314-1F32-4BA0-2313-7D3B8579B32F}"/>
                </a:ext>
              </a:extLst>
            </p:cNvPr>
            <p:cNvCxnSpPr/>
            <p:nvPr/>
          </p:nvCxnSpPr>
          <p:spPr>
            <a:xfrm>
              <a:off x="9248775" y="3124200"/>
              <a:ext cx="10287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5D7EB9A-6B94-996E-E3CB-5CCA8C4A162C}"/>
                </a:ext>
              </a:extLst>
            </p:cNvPr>
            <p:cNvCxnSpPr/>
            <p:nvPr/>
          </p:nvCxnSpPr>
          <p:spPr>
            <a:xfrm>
              <a:off x="1724025" y="3343275"/>
              <a:ext cx="43815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EB07C5-72A0-577E-A462-7D1B5903957B}"/>
                </a:ext>
              </a:extLst>
            </p:cNvPr>
            <p:cNvCxnSpPr/>
            <p:nvPr/>
          </p:nvCxnSpPr>
          <p:spPr>
            <a:xfrm>
              <a:off x="4819650" y="3562350"/>
              <a:ext cx="1905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44B1DF-05D6-7176-F1AC-75EF7258CAD2}"/>
                </a:ext>
              </a:extLst>
            </p:cNvPr>
            <p:cNvCxnSpPr/>
            <p:nvPr/>
          </p:nvCxnSpPr>
          <p:spPr>
            <a:xfrm>
              <a:off x="6248400" y="4419600"/>
              <a:ext cx="2514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6FD104F-5C37-2CA5-FCB7-CCCE7F8BB0E3}"/>
                </a:ext>
              </a:extLst>
            </p:cNvPr>
            <p:cNvCxnSpPr/>
            <p:nvPr/>
          </p:nvCxnSpPr>
          <p:spPr>
            <a:xfrm>
              <a:off x="7200900" y="4648200"/>
              <a:ext cx="23241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1DB888-3AC1-BDF3-EF45-0EC5F78FABC8}"/>
                </a:ext>
              </a:extLst>
            </p:cNvPr>
            <p:cNvCxnSpPr/>
            <p:nvPr/>
          </p:nvCxnSpPr>
          <p:spPr>
            <a:xfrm>
              <a:off x="2133600" y="5114925"/>
              <a:ext cx="54959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9755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3E51A-0967-C90B-C3A2-2E50070F7F84}"/>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B9F52E85-B0FD-7F0C-C249-25F30D0368F7}"/>
              </a:ext>
            </a:extLst>
          </p:cNvPr>
          <p:cNvSpPr>
            <a:spLocks noGrp="1"/>
          </p:cNvSpPr>
          <p:nvPr>
            <p:ph type="ftr" sz="quarter" idx="10"/>
          </p:nvPr>
        </p:nvSpPr>
        <p:spPr/>
        <p:txBody>
          <a:bodyPr/>
          <a:lstStyle/>
          <a:p>
            <a:pPr>
              <a:defRPr/>
            </a:pPr>
            <a:r>
              <a:rPr lang="en-GB" dirty="0"/>
              <a:t> </a:t>
            </a:r>
          </a:p>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F46E609B-5EE7-B33B-6219-3443CB65AB97}"/>
              </a:ext>
            </a:extLst>
          </p:cNvPr>
          <p:cNvSpPr>
            <a:spLocks noGrp="1"/>
          </p:cNvSpPr>
          <p:nvPr>
            <p:ph type="sldNum" sz="quarter" idx="11"/>
          </p:nvPr>
        </p:nvSpPr>
        <p:spPr/>
        <p:txBody>
          <a:bodyPr/>
          <a:lstStyle/>
          <a:p>
            <a:fld id="{4F6695ED-B5D4-C64C-9DD5-0B2AD7DB2B65}" type="slidenum">
              <a:rPr lang="en-US" altLang="en-US" smtClean="0"/>
              <a:pPr/>
              <a:t>24</a:t>
            </a:fld>
            <a:endParaRPr lang="en-US" altLang="en-US"/>
          </a:p>
        </p:txBody>
      </p:sp>
      <p:sp>
        <p:nvSpPr>
          <p:cNvPr id="6" name="Title 1">
            <a:extLst>
              <a:ext uri="{FF2B5EF4-FFF2-40B4-BE49-F238E27FC236}">
                <a16:creationId xmlns:a16="http://schemas.microsoft.com/office/drawing/2014/main" id="{1D8D98AB-AE8F-D740-1DED-E1CDD04691F0}"/>
              </a:ext>
            </a:extLst>
          </p:cNvPr>
          <p:cNvSpPr txBox="1">
            <a:spLocks/>
          </p:cNvSpPr>
          <p:nvPr/>
        </p:nvSpPr>
        <p:spPr bwMode="auto">
          <a:xfrm>
            <a:off x="0" y="611261"/>
            <a:ext cx="8294943" cy="657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2800" b="1">
                <a:solidFill>
                  <a:srgbClr val="000099"/>
                </a:solidFill>
                <a:latin typeface="+mj-lt"/>
                <a:ea typeface="+mj-ea"/>
                <a:cs typeface="+mj-cs"/>
              </a:defRPr>
            </a:lvl1pPr>
            <a:lvl2pPr algn="l" rtl="0" eaLnBrk="0" fontAlgn="base" hangingPunct="0">
              <a:spcBef>
                <a:spcPct val="0"/>
              </a:spcBef>
              <a:spcAft>
                <a:spcPct val="0"/>
              </a:spcAft>
              <a:defRPr sz="2800" b="1">
                <a:solidFill>
                  <a:srgbClr val="000099"/>
                </a:solidFill>
                <a:latin typeface="Comic Sans MS" pitchFamily="66" charset="0"/>
                <a:cs typeface="Arial" charset="0"/>
              </a:defRPr>
            </a:lvl2pPr>
            <a:lvl3pPr algn="l" rtl="0" eaLnBrk="0" fontAlgn="base" hangingPunct="0">
              <a:spcBef>
                <a:spcPct val="0"/>
              </a:spcBef>
              <a:spcAft>
                <a:spcPct val="0"/>
              </a:spcAft>
              <a:defRPr sz="2800" b="1">
                <a:solidFill>
                  <a:srgbClr val="000099"/>
                </a:solidFill>
                <a:latin typeface="Comic Sans MS" pitchFamily="66" charset="0"/>
                <a:cs typeface="Arial" charset="0"/>
              </a:defRPr>
            </a:lvl3pPr>
            <a:lvl4pPr algn="l" rtl="0" eaLnBrk="0" fontAlgn="base" hangingPunct="0">
              <a:spcBef>
                <a:spcPct val="0"/>
              </a:spcBef>
              <a:spcAft>
                <a:spcPct val="0"/>
              </a:spcAft>
              <a:defRPr sz="2800" b="1">
                <a:solidFill>
                  <a:srgbClr val="000099"/>
                </a:solidFill>
                <a:latin typeface="Comic Sans MS" pitchFamily="66" charset="0"/>
                <a:cs typeface="Arial" charset="0"/>
              </a:defRPr>
            </a:lvl4pPr>
            <a:lvl5pPr algn="l" rtl="0" eaLnBrk="0" fontAlgn="base" hangingPunct="0">
              <a:spcBef>
                <a:spcPct val="0"/>
              </a:spcBef>
              <a:spcAft>
                <a:spcPct val="0"/>
              </a:spcAft>
              <a:defRPr sz="2800" b="1">
                <a:solidFill>
                  <a:srgbClr val="000099"/>
                </a:solidFill>
                <a:latin typeface="Comic Sans MS" pitchFamily="66" charset="0"/>
                <a:cs typeface="Arial" charset="0"/>
              </a:defRPr>
            </a:lvl5pPr>
            <a:lvl6pPr marL="457200" algn="l" rtl="0" fontAlgn="base">
              <a:spcBef>
                <a:spcPct val="0"/>
              </a:spcBef>
              <a:spcAft>
                <a:spcPct val="0"/>
              </a:spcAft>
              <a:defRPr sz="2800" b="1">
                <a:solidFill>
                  <a:srgbClr val="000099"/>
                </a:solidFill>
                <a:latin typeface="Comic Sans MS" pitchFamily="66" charset="0"/>
                <a:cs typeface="Arial" charset="0"/>
              </a:defRPr>
            </a:lvl6pPr>
            <a:lvl7pPr marL="914400" algn="l" rtl="0" fontAlgn="base">
              <a:spcBef>
                <a:spcPct val="0"/>
              </a:spcBef>
              <a:spcAft>
                <a:spcPct val="0"/>
              </a:spcAft>
              <a:defRPr sz="2800" b="1">
                <a:solidFill>
                  <a:srgbClr val="000099"/>
                </a:solidFill>
                <a:latin typeface="Comic Sans MS" pitchFamily="66" charset="0"/>
                <a:cs typeface="Arial" charset="0"/>
              </a:defRPr>
            </a:lvl7pPr>
            <a:lvl8pPr marL="1371600" algn="l" rtl="0" fontAlgn="base">
              <a:spcBef>
                <a:spcPct val="0"/>
              </a:spcBef>
              <a:spcAft>
                <a:spcPct val="0"/>
              </a:spcAft>
              <a:defRPr sz="2800" b="1">
                <a:solidFill>
                  <a:srgbClr val="000099"/>
                </a:solidFill>
                <a:latin typeface="Comic Sans MS" pitchFamily="66" charset="0"/>
                <a:cs typeface="Arial" charset="0"/>
              </a:defRPr>
            </a:lvl8pPr>
            <a:lvl9pPr marL="1828800" algn="l" rtl="0" fontAlgn="base">
              <a:spcBef>
                <a:spcPct val="0"/>
              </a:spcBef>
              <a:spcAft>
                <a:spcPct val="0"/>
              </a:spcAft>
              <a:defRPr sz="2800" b="1">
                <a:solidFill>
                  <a:srgbClr val="000099"/>
                </a:solidFill>
                <a:latin typeface="Comic Sans MS" pitchFamily="66" charset="0"/>
                <a:cs typeface="Arial" charset="0"/>
              </a:defRPr>
            </a:lvl9pPr>
          </a:lstStyle>
          <a:p>
            <a:r>
              <a:rPr lang="en-US" kern="0" dirty="0"/>
              <a:t>Scenario Example</a:t>
            </a:r>
            <a:br>
              <a:rPr lang="en-US" kern="0" dirty="0"/>
            </a:br>
            <a:endParaRPr lang="en-US" kern="0" dirty="0"/>
          </a:p>
        </p:txBody>
      </p:sp>
      <p:pic>
        <p:nvPicPr>
          <p:cNvPr id="7" name="Picture 6">
            <a:extLst>
              <a:ext uri="{FF2B5EF4-FFF2-40B4-BE49-F238E27FC236}">
                <a16:creationId xmlns:a16="http://schemas.microsoft.com/office/drawing/2014/main" id="{DA9521B8-D3CF-2B87-29E0-4FDD9FC492B3}"/>
              </a:ext>
            </a:extLst>
          </p:cNvPr>
          <p:cNvPicPr>
            <a:picLocks noChangeAspect="1"/>
          </p:cNvPicPr>
          <p:nvPr/>
        </p:nvPicPr>
        <p:blipFill>
          <a:blip r:embed="rId2"/>
          <a:stretch>
            <a:fillRect/>
          </a:stretch>
        </p:blipFill>
        <p:spPr>
          <a:xfrm>
            <a:off x="52601" y="990995"/>
            <a:ext cx="8935127" cy="5238355"/>
          </a:xfrm>
          <a:prstGeom prst="rect">
            <a:avLst/>
          </a:prstGeom>
        </p:spPr>
      </p:pic>
      <p:cxnSp>
        <p:nvCxnSpPr>
          <p:cNvPr id="8" name="Straight Connector 7">
            <a:extLst>
              <a:ext uri="{FF2B5EF4-FFF2-40B4-BE49-F238E27FC236}">
                <a16:creationId xmlns:a16="http://schemas.microsoft.com/office/drawing/2014/main" id="{5DFEE059-F3E7-DD9C-30F5-EC250CAAD85A}"/>
              </a:ext>
            </a:extLst>
          </p:cNvPr>
          <p:cNvCxnSpPr>
            <a:cxnSpLocks/>
          </p:cNvCxnSpPr>
          <p:nvPr/>
        </p:nvCxnSpPr>
        <p:spPr>
          <a:xfrm>
            <a:off x="101369" y="1208209"/>
            <a:ext cx="28461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BDE6B48-694A-D0BC-BB92-6FA71BEC42C2}"/>
              </a:ext>
            </a:extLst>
          </p:cNvPr>
          <p:cNvCxnSpPr>
            <a:cxnSpLocks/>
          </p:cNvCxnSpPr>
          <p:nvPr/>
        </p:nvCxnSpPr>
        <p:spPr>
          <a:xfrm>
            <a:off x="60807" y="1613022"/>
            <a:ext cx="15150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974D171-1535-2234-894F-D033B9F27676}"/>
              </a:ext>
            </a:extLst>
          </p:cNvPr>
          <p:cNvCxnSpPr>
            <a:cxnSpLocks/>
          </p:cNvCxnSpPr>
          <p:nvPr/>
        </p:nvCxnSpPr>
        <p:spPr>
          <a:xfrm>
            <a:off x="36582" y="2394072"/>
            <a:ext cx="7201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448601-17D5-AC27-9760-E1E78B464BA9}"/>
              </a:ext>
            </a:extLst>
          </p:cNvPr>
          <p:cNvCxnSpPr>
            <a:cxnSpLocks/>
          </p:cNvCxnSpPr>
          <p:nvPr/>
        </p:nvCxnSpPr>
        <p:spPr>
          <a:xfrm>
            <a:off x="60807" y="3956172"/>
            <a:ext cx="15150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D253F4-495D-76AF-6EBF-64EC35B80429}"/>
              </a:ext>
            </a:extLst>
          </p:cNvPr>
          <p:cNvCxnSpPr>
            <a:cxnSpLocks/>
          </p:cNvCxnSpPr>
          <p:nvPr/>
        </p:nvCxnSpPr>
        <p:spPr>
          <a:xfrm>
            <a:off x="60807" y="5737347"/>
            <a:ext cx="15150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00372FD-BB4B-E510-F9C3-AAFE49FB9B88}"/>
              </a:ext>
            </a:extLst>
          </p:cNvPr>
          <p:cNvCxnSpPr>
            <a:cxnSpLocks/>
          </p:cNvCxnSpPr>
          <p:nvPr/>
        </p:nvCxnSpPr>
        <p:spPr>
          <a:xfrm>
            <a:off x="84750" y="6108822"/>
            <a:ext cx="230075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71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98DBABC6-7D19-9B65-3C4A-B594286E6678}"/>
              </a:ext>
            </a:extLst>
          </p:cNvPr>
          <p:cNvSpPr>
            <a:spLocks noGrp="1"/>
          </p:cNvSpPr>
          <p:nvPr>
            <p:ph type="ftr" sz="quarter" idx="10"/>
          </p:nvPr>
        </p:nvSpPr>
        <p:spPr/>
        <p:txBody>
          <a:bodyPr/>
          <a:lstStyle/>
          <a:p>
            <a:pPr>
              <a:defRPr/>
            </a:pPr>
            <a:r>
              <a:rPr lang="en-GB"/>
              <a:t>Fundamentals of Software Engineering </a:t>
            </a:r>
          </a:p>
          <a:p>
            <a:pPr>
              <a:defRPr/>
            </a:pPr>
            <a:r>
              <a:rPr lang="en-GB"/>
              <a:t>Dr R Bahsoon</a:t>
            </a:r>
            <a:endParaRPr lang="en-US"/>
          </a:p>
        </p:txBody>
      </p:sp>
      <p:sp>
        <p:nvSpPr>
          <p:cNvPr id="22531" name="Slide Number Placeholder 4">
            <a:extLst>
              <a:ext uri="{FF2B5EF4-FFF2-40B4-BE49-F238E27FC236}">
                <a16:creationId xmlns:a16="http://schemas.microsoft.com/office/drawing/2014/main" id="{F2BF0640-3018-4E6C-4902-D384F2BDC40E}"/>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31994B0F-0C20-784E-9529-5A87A0600F60}" type="slidenum">
              <a:rPr lang="en-US" altLang="en-US" sz="1400">
                <a:solidFill>
                  <a:srgbClr val="DDDDDD"/>
                </a:solidFill>
                <a:latin typeface="Arial" panose="020B0604020202020204" pitchFamily="34" charset="0"/>
              </a:rPr>
              <a:pPr>
                <a:spcBef>
                  <a:spcPct val="0"/>
                </a:spcBef>
                <a:buFontTx/>
                <a:buNone/>
              </a:pPr>
              <a:t>25</a:t>
            </a:fld>
            <a:endParaRPr lang="en-US" altLang="en-US" sz="1400">
              <a:solidFill>
                <a:srgbClr val="DDDDDD"/>
              </a:solidFill>
              <a:latin typeface="Arial" panose="020B0604020202020204" pitchFamily="34" charset="0"/>
            </a:endParaRPr>
          </a:p>
        </p:txBody>
      </p:sp>
      <p:sp>
        <p:nvSpPr>
          <p:cNvPr id="22532" name="Oval 1026">
            <a:extLst>
              <a:ext uri="{FF2B5EF4-FFF2-40B4-BE49-F238E27FC236}">
                <a16:creationId xmlns:a16="http://schemas.microsoft.com/office/drawing/2014/main" id="{A4265B4E-22FE-EF13-C409-7B0CB6A686A8}"/>
              </a:ext>
            </a:extLst>
          </p:cNvPr>
          <p:cNvSpPr>
            <a:spLocks noChangeArrowheads="1"/>
          </p:cNvSpPr>
          <p:nvPr/>
        </p:nvSpPr>
        <p:spPr bwMode="auto">
          <a:xfrm>
            <a:off x="4200525" y="3429000"/>
            <a:ext cx="4105275" cy="2663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
        <p:nvSpPr>
          <p:cNvPr id="22533" name="Rectangle 1027">
            <a:extLst>
              <a:ext uri="{FF2B5EF4-FFF2-40B4-BE49-F238E27FC236}">
                <a16:creationId xmlns:a16="http://schemas.microsoft.com/office/drawing/2014/main" id="{53F3445F-2AC0-2CB6-4D8A-636D5EEC554B}"/>
              </a:ext>
            </a:extLst>
          </p:cNvPr>
          <p:cNvSpPr>
            <a:spLocks noGrp="1" noChangeArrowheads="1"/>
          </p:cNvSpPr>
          <p:nvPr>
            <p:ph type="title"/>
          </p:nvPr>
        </p:nvSpPr>
        <p:spPr>
          <a:xfrm>
            <a:off x="-36513" y="233363"/>
            <a:ext cx="8418513" cy="1108075"/>
          </a:xfrm>
        </p:spPr>
        <p:txBody>
          <a:bodyPr/>
          <a:lstStyle/>
          <a:p>
            <a:pPr eaLnBrk="1" hangingPunct="1"/>
            <a:r>
              <a:rPr lang="en-GB" altLang="en-US"/>
              <a:t>Requirements Engineering Process</a:t>
            </a:r>
          </a:p>
        </p:txBody>
      </p:sp>
      <p:pic>
        <p:nvPicPr>
          <p:cNvPr id="22534" name="Picture 1028">
            <a:extLst>
              <a:ext uri="{FF2B5EF4-FFF2-40B4-BE49-F238E27FC236}">
                <a16:creationId xmlns:a16="http://schemas.microsoft.com/office/drawing/2014/main" id="{752B366F-87A5-A32C-74B0-10681A468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73238"/>
            <a:ext cx="69850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Line 1029">
            <a:extLst>
              <a:ext uri="{FF2B5EF4-FFF2-40B4-BE49-F238E27FC236}">
                <a16:creationId xmlns:a16="http://schemas.microsoft.com/office/drawing/2014/main" id="{34788598-3664-4CA1-0466-1D9F27636A0A}"/>
              </a:ext>
            </a:extLst>
          </p:cNvPr>
          <p:cNvSpPr>
            <a:spLocks noChangeShapeType="1"/>
          </p:cNvSpPr>
          <p:nvPr/>
        </p:nvSpPr>
        <p:spPr bwMode="auto">
          <a:xfrm>
            <a:off x="395288" y="2492375"/>
            <a:ext cx="8497887" cy="23034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Rectangle 1030">
            <a:extLst>
              <a:ext uri="{FF2B5EF4-FFF2-40B4-BE49-F238E27FC236}">
                <a16:creationId xmlns:a16="http://schemas.microsoft.com/office/drawing/2014/main" id="{F9B1DC55-E750-AF9B-8CE9-94F085633018}"/>
              </a:ext>
            </a:extLst>
          </p:cNvPr>
          <p:cNvSpPr>
            <a:spLocks noChangeArrowheads="1"/>
          </p:cNvSpPr>
          <p:nvPr/>
        </p:nvSpPr>
        <p:spPr bwMode="auto">
          <a:xfrm>
            <a:off x="179388" y="5445125"/>
            <a:ext cx="976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i="1">
                <a:solidFill>
                  <a:srgbClr val="FF0000"/>
                </a:solidFill>
                <a:latin typeface="Verdana" panose="020B0604030504040204" pitchFamily="34" charset="0"/>
              </a:rPr>
              <a:t>Output</a:t>
            </a:r>
            <a:endParaRPr lang="en-US" altLang="en-US" sz="1800" i="1">
              <a:solidFill>
                <a:srgbClr val="FF0000"/>
              </a:solidFill>
              <a:latin typeface="Verdana" panose="020B0604030504040204" pitchFamily="34" charset="0"/>
            </a:endParaRPr>
          </a:p>
        </p:txBody>
      </p:sp>
      <p:sp>
        <p:nvSpPr>
          <p:cNvPr id="22537" name="Line 1031">
            <a:extLst>
              <a:ext uri="{FF2B5EF4-FFF2-40B4-BE49-F238E27FC236}">
                <a16:creationId xmlns:a16="http://schemas.microsoft.com/office/drawing/2014/main" id="{D899883C-CF5F-A6B0-BD2A-783663334D4B}"/>
              </a:ext>
            </a:extLst>
          </p:cNvPr>
          <p:cNvSpPr>
            <a:spLocks noChangeShapeType="1"/>
          </p:cNvSpPr>
          <p:nvPr/>
        </p:nvSpPr>
        <p:spPr bwMode="auto">
          <a:xfrm>
            <a:off x="539750" y="2852738"/>
            <a:ext cx="0" cy="24479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Rectangle 1032">
            <a:extLst>
              <a:ext uri="{FF2B5EF4-FFF2-40B4-BE49-F238E27FC236}">
                <a16:creationId xmlns:a16="http://schemas.microsoft.com/office/drawing/2014/main" id="{53DA72CE-E0C7-0302-DFD5-E00C266054A8}"/>
              </a:ext>
            </a:extLst>
          </p:cNvPr>
          <p:cNvSpPr>
            <a:spLocks noChangeArrowheads="1"/>
          </p:cNvSpPr>
          <p:nvPr/>
        </p:nvSpPr>
        <p:spPr bwMode="auto">
          <a:xfrm>
            <a:off x="179388" y="1268413"/>
            <a:ext cx="1220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i="1">
                <a:solidFill>
                  <a:srgbClr val="FF0000"/>
                </a:solidFill>
                <a:latin typeface="Verdana" panose="020B0604030504040204" pitchFamily="34" charset="0"/>
              </a:rPr>
              <a:t>Activities</a:t>
            </a:r>
            <a:endParaRPr lang="en-US" altLang="en-US" sz="1800" i="1">
              <a:solidFill>
                <a:srgbClr val="FF0000"/>
              </a:solidFill>
              <a:latin typeface="Verdana" panose="020B0604030504040204" pitchFamily="34" charset="0"/>
            </a:endParaRPr>
          </a:p>
        </p:txBody>
      </p:sp>
      <p:sp>
        <p:nvSpPr>
          <p:cNvPr id="22539" name="Line 1033">
            <a:extLst>
              <a:ext uri="{FF2B5EF4-FFF2-40B4-BE49-F238E27FC236}">
                <a16:creationId xmlns:a16="http://schemas.microsoft.com/office/drawing/2014/main" id="{2E124302-6042-5C97-FD51-B1D5454927CA}"/>
              </a:ext>
            </a:extLst>
          </p:cNvPr>
          <p:cNvSpPr>
            <a:spLocks noChangeShapeType="1"/>
          </p:cNvSpPr>
          <p:nvPr/>
        </p:nvSpPr>
        <p:spPr bwMode="auto">
          <a:xfrm>
            <a:off x="1763713" y="1557338"/>
            <a:ext cx="20161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Rectangle 1034">
            <a:extLst>
              <a:ext uri="{FF2B5EF4-FFF2-40B4-BE49-F238E27FC236}">
                <a16:creationId xmlns:a16="http://schemas.microsoft.com/office/drawing/2014/main" id="{CB5A51A2-7463-072A-A173-D7700FEBF427}"/>
              </a:ext>
            </a:extLst>
          </p:cNvPr>
          <p:cNvSpPr>
            <a:spLocks noChangeArrowheads="1"/>
          </p:cNvSpPr>
          <p:nvPr/>
        </p:nvSpPr>
        <p:spPr bwMode="auto">
          <a:xfrm>
            <a:off x="1258888" y="4797425"/>
            <a:ext cx="1546225" cy="376238"/>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i="1">
                <a:solidFill>
                  <a:srgbClr val="FF0000"/>
                </a:solidFill>
                <a:latin typeface="Verdana" panose="020B0604030504040204" pitchFamily="34" charset="0"/>
              </a:rPr>
              <a:t>Coursework</a:t>
            </a:r>
            <a:endParaRPr lang="en-US" altLang="en-US" sz="1800" i="1">
              <a:solidFill>
                <a:srgbClr val="FF0000"/>
              </a:solidFill>
              <a:latin typeface="Verdan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A9BB-7724-24CA-3314-FE369FE55B95}"/>
              </a:ext>
            </a:extLst>
          </p:cNvPr>
          <p:cNvSpPr>
            <a:spLocks noGrp="1"/>
          </p:cNvSpPr>
          <p:nvPr>
            <p:ph type="title"/>
          </p:nvPr>
        </p:nvSpPr>
        <p:spPr>
          <a:xfrm>
            <a:off x="35496" y="116632"/>
            <a:ext cx="6969126" cy="1143000"/>
          </a:xfrm>
        </p:spPr>
        <p:txBody>
          <a:bodyPr/>
          <a:lstStyle/>
          <a:p>
            <a:r>
              <a:rPr lang="en-US" dirty="0"/>
              <a:t>Requirements Validation </a:t>
            </a:r>
          </a:p>
        </p:txBody>
      </p:sp>
      <p:sp>
        <p:nvSpPr>
          <p:cNvPr id="3" name="Content Placeholder 2">
            <a:extLst>
              <a:ext uri="{FF2B5EF4-FFF2-40B4-BE49-F238E27FC236}">
                <a16:creationId xmlns:a16="http://schemas.microsoft.com/office/drawing/2014/main" id="{42D19FF5-54EE-EF9D-D225-D4364145B0B8}"/>
              </a:ext>
            </a:extLst>
          </p:cNvPr>
          <p:cNvSpPr>
            <a:spLocks noGrp="1"/>
          </p:cNvSpPr>
          <p:nvPr>
            <p:ph idx="1"/>
          </p:nvPr>
        </p:nvSpPr>
        <p:spPr>
          <a:xfrm>
            <a:off x="107504" y="1052736"/>
            <a:ext cx="8642350" cy="5119464"/>
          </a:xfrm>
        </p:spPr>
        <p:txBody>
          <a:bodyPr/>
          <a:lstStyle/>
          <a:p>
            <a:r>
              <a:rPr lang="en-GB" sz="2400" dirty="0"/>
              <a:t>The process of ”debugging” requirements and check the system meets the customer needs</a:t>
            </a:r>
          </a:p>
          <a:p>
            <a:r>
              <a:rPr lang="en-GB" sz="2400" dirty="0"/>
              <a:t>Requirements error costs are high so validation is very important</a:t>
            </a:r>
          </a:p>
          <a:p>
            <a:pPr lvl="1"/>
            <a:r>
              <a:rPr lang="en-GB" sz="2200" dirty="0"/>
              <a:t>Fixing a requirements error after delivery may cost up to 100 times the cost of fixing an implementation error</a:t>
            </a:r>
          </a:p>
          <a:p>
            <a:pPr marL="0" indent="0">
              <a:buNone/>
            </a:pPr>
            <a:endParaRPr lang="en-US" dirty="0"/>
          </a:p>
        </p:txBody>
      </p:sp>
      <p:sp>
        <p:nvSpPr>
          <p:cNvPr id="4" name="Footer Placeholder 3">
            <a:extLst>
              <a:ext uri="{FF2B5EF4-FFF2-40B4-BE49-F238E27FC236}">
                <a16:creationId xmlns:a16="http://schemas.microsoft.com/office/drawing/2014/main" id="{78315EF1-D72A-5C26-2DDA-773DEDB16DFF}"/>
              </a:ext>
            </a:extLst>
          </p:cNvPr>
          <p:cNvSpPr>
            <a:spLocks noGrp="1"/>
          </p:cNvSpPr>
          <p:nvPr>
            <p:ph type="ftr" sz="quarter" idx="10"/>
          </p:nvPr>
        </p:nvSpPr>
        <p:spPr/>
        <p:txBody>
          <a:bodyPr/>
          <a:lstStyle/>
          <a:p>
            <a:pPr>
              <a:defRPr/>
            </a:pPr>
            <a:endParaRPr lang="en-GB" dirty="0"/>
          </a:p>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8F77964E-BEDB-CE34-1F21-30955058F027}"/>
              </a:ext>
            </a:extLst>
          </p:cNvPr>
          <p:cNvSpPr>
            <a:spLocks noGrp="1"/>
          </p:cNvSpPr>
          <p:nvPr>
            <p:ph type="sldNum" sz="quarter" idx="11"/>
          </p:nvPr>
        </p:nvSpPr>
        <p:spPr/>
        <p:txBody>
          <a:bodyPr/>
          <a:lstStyle/>
          <a:p>
            <a:fld id="{4F6695ED-B5D4-C64C-9DD5-0B2AD7DB2B65}" type="slidenum">
              <a:rPr lang="en-US" altLang="en-US" smtClean="0"/>
              <a:pPr/>
              <a:t>26</a:t>
            </a:fld>
            <a:endParaRPr lang="en-US" altLang="en-US"/>
          </a:p>
        </p:txBody>
      </p:sp>
    </p:spTree>
    <p:extLst>
      <p:ext uri="{BB962C8B-B14F-4D97-AF65-F5344CB8AC3E}">
        <p14:creationId xmlns:p14="http://schemas.microsoft.com/office/powerpoint/2010/main" val="2090069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1691-359C-E0B3-E867-704E983172E7}"/>
              </a:ext>
            </a:extLst>
          </p:cNvPr>
          <p:cNvSpPr>
            <a:spLocks noGrp="1"/>
          </p:cNvSpPr>
          <p:nvPr>
            <p:ph type="title"/>
          </p:nvPr>
        </p:nvSpPr>
        <p:spPr/>
        <p:txBody>
          <a:bodyPr/>
          <a:lstStyle/>
          <a:p>
            <a:br>
              <a:rPr lang="en-US" dirty="0"/>
            </a:br>
            <a:r>
              <a:rPr lang="en-US" dirty="0"/>
              <a:t>Why to Validate Requirements?</a:t>
            </a:r>
          </a:p>
        </p:txBody>
      </p:sp>
      <p:sp>
        <p:nvSpPr>
          <p:cNvPr id="3" name="Content Placeholder 2">
            <a:extLst>
              <a:ext uri="{FF2B5EF4-FFF2-40B4-BE49-F238E27FC236}">
                <a16:creationId xmlns:a16="http://schemas.microsoft.com/office/drawing/2014/main" id="{EE744BF9-3FC7-0495-261B-4F3A304F990A}"/>
              </a:ext>
            </a:extLst>
          </p:cNvPr>
          <p:cNvSpPr>
            <a:spLocks noGrp="1"/>
          </p:cNvSpPr>
          <p:nvPr>
            <p:ph idx="1"/>
          </p:nvPr>
        </p:nvSpPr>
        <p:spPr>
          <a:xfrm>
            <a:off x="-20638" y="1124744"/>
            <a:ext cx="9088438" cy="4784725"/>
          </a:xfrm>
        </p:spPr>
        <p:txBody>
          <a:bodyPr/>
          <a:lstStyle/>
          <a:p>
            <a:r>
              <a:rPr lang="en-GB" sz="2400" u="sng" dirty="0">
                <a:solidFill>
                  <a:srgbClr val="000000"/>
                </a:solidFill>
              </a:rPr>
              <a:t>Validity</a:t>
            </a:r>
            <a:r>
              <a:rPr lang="en-GB" sz="2400" dirty="0">
                <a:solidFill>
                  <a:srgbClr val="000000"/>
                </a:solidFill>
              </a:rPr>
              <a:t>. Does the system provide the functions which best support the customer’s needs?</a:t>
            </a:r>
          </a:p>
          <a:p>
            <a:r>
              <a:rPr lang="en-GB" sz="2400" u="sng" dirty="0">
                <a:solidFill>
                  <a:srgbClr val="000000"/>
                </a:solidFill>
              </a:rPr>
              <a:t>Consistency</a:t>
            </a:r>
            <a:r>
              <a:rPr lang="en-GB" sz="2400" dirty="0">
                <a:solidFill>
                  <a:srgbClr val="000000"/>
                </a:solidFill>
              </a:rPr>
              <a:t>. Are there any requirements conflicts?</a:t>
            </a:r>
          </a:p>
          <a:p>
            <a:r>
              <a:rPr lang="en-GB" sz="2400" u="sng" dirty="0">
                <a:solidFill>
                  <a:srgbClr val="000000"/>
                </a:solidFill>
              </a:rPr>
              <a:t>Completeness</a:t>
            </a:r>
            <a:r>
              <a:rPr lang="en-GB" sz="2400" dirty="0">
                <a:solidFill>
                  <a:srgbClr val="000000"/>
                </a:solidFill>
              </a:rPr>
              <a:t>. Are all functions required by the customer included?</a:t>
            </a:r>
          </a:p>
          <a:p>
            <a:r>
              <a:rPr lang="en-GB" sz="2400" u="sng" dirty="0">
                <a:solidFill>
                  <a:srgbClr val="000000"/>
                </a:solidFill>
              </a:rPr>
              <a:t>Realism. </a:t>
            </a:r>
            <a:r>
              <a:rPr lang="en-GB" sz="2400" dirty="0">
                <a:solidFill>
                  <a:srgbClr val="000000"/>
                </a:solidFill>
              </a:rPr>
              <a:t>Can the requirements be implemented given available budget and technology?</a:t>
            </a:r>
          </a:p>
          <a:p>
            <a:r>
              <a:rPr lang="en-GB" sz="2400" u="sng" dirty="0">
                <a:solidFill>
                  <a:srgbClr val="000000"/>
                </a:solidFill>
              </a:rPr>
              <a:t>Verifiability</a:t>
            </a:r>
            <a:r>
              <a:rPr lang="en-GB" sz="2400" dirty="0">
                <a:solidFill>
                  <a:srgbClr val="000000"/>
                </a:solidFill>
              </a:rPr>
              <a:t>. Can the requirements be checked?</a:t>
            </a:r>
          </a:p>
          <a:p>
            <a:pPr marL="0" indent="0">
              <a:buNone/>
            </a:pPr>
            <a:endParaRPr lang="en-US" sz="2400" dirty="0"/>
          </a:p>
        </p:txBody>
      </p:sp>
      <p:sp>
        <p:nvSpPr>
          <p:cNvPr id="4" name="Footer Placeholder 3">
            <a:extLst>
              <a:ext uri="{FF2B5EF4-FFF2-40B4-BE49-F238E27FC236}">
                <a16:creationId xmlns:a16="http://schemas.microsoft.com/office/drawing/2014/main" id="{FF09C9DC-0A4E-1A22-F3DD-81CBBB5256D6}"/>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58AE709E-7250-94B6-9867-B540354E3C26}"/>
              </a:ext>
            </a:extLst>
          </p:cNvPr>
          <p:cNvSpPr>
            <a:spLocks noGrp="1"/>
          </p:cNvSpPr>
          <p:nvPr>
            <p:ph type="sldNum" sz="quarter" idx="11"/>
          </p:nvPr>
        </p:nvSpPr>
        <p:spPr/>
        <p:txBody>
          <a:bodyPr/>
          <a:lstStyle/>
          <a:p>
            <a:fld id="{4F6695ED-B5D4-C64C-9DD5-0B2AD7DB2B65}" type="slidenum">
              <a:rPr lang="en-US" altLang="en-US" smtClean="0"/>
              <a:pPr/>
              <a:t>27</a:t>
            </a:fld>
            <a:endParaRPr lang="en-US" altLang="en-US"/>
          </a:p>
        </p:txBody>
      </p:sp>
    </p:spTree>
    <p:extLst>
      <p:ext uri="{BB962C8B-B14F-4D97-AF65-F5344CB8AC3E}">
        <p14:creationId xmlns:p14="http://schemas.microsoft.com/office/powerpoint/2010/main" val="914832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568B89-AB74-EE6A-4A92-7A1265828D93}"/>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13315" name="Slide Number Placeholder 4">
            <a:extLst>
              <a:ext uri="{FF2B5EF4-FFF2-40B4-BE49-F238E27FC236}">
                <a16:creationId xmlns:a16="http://schemas.microsoft.com/office/drawing/2014/main" id="{1E412998-5B1D-9D0B-0E23-032573AE5F8E}"/>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0F6A22F7-BA12-1940-AC5A-7A7AD6645372}" type="slidenum">
              <a:rPr lang="en-US" altLang="en-US" sz="1400">
                <a:solidFill>
                  <a:srgbClr val="DDDDDD"/>
                </a:solidFill>
                <a:latin typeface="Arial" panose="020B0604020202020204" pitchFamily="34" charset="0"/>
              </a:rPr>
              <a:pPr>
                <a:spcBef>
                  <a:spcPct val="0"/>
                </a:spcBef>
                <a:buFontTx/>
                <a:buNone/>
              </a:pPr>
              <a:t>28</a:t>
            </a:fld>
            <a:endParaRPr lang="en-US" altLang="en-US" sz="1400">
              <a:solidFill>
                <a:srgbClr val="DDDDDD"/>
              </a:solidFill>
              <a:latin typeface="Arial" panose="020B0604020202020204" pitchFamily="34" charset="0"/>
            </a:endParaRPr>
          </a:p>
        </p:txBody>
      </p:sp>
      <p:sp>
        <p:nvSpPr>
          <p:cNvPr id="13316" name="Rectangle 2">
            <a:extLst>
              <a:ext uri="{FF2B5EF4-FFF2-40B4-BE49-F238E27FC236}">
                <a16:creationId xmlns:a16="http://schemas.microsoft.com/office/drawing/2014/main" id="{65D68AD0-302D-E423-602B-1B3FACCA740A}"/>
              </a:ext>
            </a:extLst>
          </p:cNvPr>
          <p:cNvSpPr>
            <a:spLocks noGrp="1" noChangeArrowheads="1"/>
          </p:cNvSpPr>
          <p:nvPr>
            <p:ph type="title"/>
          </p:nvPr>
        </p:nvSpPr>
        <p:spPr>
          <a:xfrm>
            <a:off x="0" y="44624"/>
            <a:ext cx="7391400" cy="1143000"/>
          </a:xfrm>
        </p:spPr>
        <p:txBody>
          <a:bodyPr/>
          <a:lstStyle/>
          <a:p>
            <a:pPr eaLnBrk="1" hangingPunct="1"/>
            <a:r>
              <a:rPr lang="en-GB" altLang="en-US" sz="2600" dirty="0"/>
              <a:t>Issues in Requirements and Need for Validation</a:t>
            </a:r>
          </a:p>
        </p:txBody>
      </p:sp>
      <p:sp>
        <p:nvSpPr>
          <p:cNvPr id="13317" name="Rectangle 3">
            <a:extLst>
              <a:ext uri="{FF2B5EF4-FFF2-40B4-BE49-F238E27FC236}">
                <a16:creationId xmlns:a16="http://schemas.microsoft.com/office/drawing/2014/main" id="{E9B6E57D-2C70-0FC5-CC01-62883DC1BFE5}"/>
              </a:ext>
            </a:extLst>
          </p:cNvPr>
          <p:cNvSpPr>
            <a:spLocks noGrp="1" noChangeArrowheads="1"/>
          </p:cNvSpPr>
          <p:nvPr>
            <p:ph type="body" idx="1"/>
          </p:nvPr>
        </p:nvSpPr>
        <p:spPr>
          <a:xfrm>
            <a:off x="107950" y="1125538"/>
            <a:ext cx="8959850" cy="4784725"/>
          </a:xfrm>
        </p:spPr>
        <p:txBody>
          <a:bodyPr/>
          <a:lstStyle/>
          <a:p>
            <a:pPr eaLnBrk="1" hangingPunct="1">
              <a:lnSpc>
                <a:spcPct val="90000"/>
              </a:lnSpc>
              <a:buFontTx/>
              <a:buChar char="o"/>
            </a:pPr>
            <a:r>
              <a:rPr lang="en-GB" altLang="en-US" sz="2400" b="1" dirty="0">
                <a:solidFill>
                  <a:srgbClr val="000099"/>
                </a:solidFill>
              </a:rPr>
              <a:t>Ambiguity</a:t>
            </a:r>
          </a:p>
          <a:p>
            <a:pPr lvl="1" eaLnBrk="1" hangingPunct="1">
              <a:lnSpc>
                <a:spcPct val="90000"/>
              </a:lnSpc>
            </a:pPr>
            <a:r>
              <a:rPr lang="en-GB" altLang="en-US" sz="2400" dirty="0"/>
              <a:t>The readers and writers of the requirement must interpret the same words in the same way. </a:t>
            </a:r>
          </a:p>
          <a:p>
            <a:pPr lvl="1" eaLnBrk="1" hangingPunct="1">
              <a:lnSpc>
                <a:spcPct val="90000"/>
              </a:lnSpc>
            </a:pPr>
            <a:r>
              <a:rPr lang="en-GB" altLang="en-US" sz="2400" dirty="0"/>
              <a:t>Natural Language is naturally ambiguous so this is very difficult.</a:t>
            </a:r>
          </a:p>
          <a:p>
            <a:pPr eaLnBrk="1" hangingPunct="1">
              <a:lnSpc>
                <a:spcPct val="90000"/>
              </a:lnSpc>
              <a:buFontTx/>
              <a:buChar char="o"/>
            </a:pPr>
            <a:r>
              <a:rPr lang="en-GB" altLang="en-US" sz="2400" b="1" dirty="0">
                <a:solidFill>
                  <a:srgbClr val="000099"/>
                </a:solidFill>
              </a:rPr>
              <a:t>Over-flexibility</a:t>
            </a:r>
          </a:p>
          <a:p>
            <a:pPr lvl="1" eaLnBrk="1" hangingPunct="1">
              <a:lnSpc>
                <a:spcPct val="90000"/>
              </a:lnSpc>
            </a:pPr>
            <a:r>
              <a:rPr lang="en-GB" altLang="en-US" sz="2400" dirty="0"/>
              <a:t>The same thing may be said in a number of different ways in the specification</a:t>
            </a:r>
          </a:p>
          <a:p>
            <a:pPr eaLnBrk="1" hangingPunct="1">
              <a:lnSpc>
                <a:spcPct val="90000"/>
              </a:lnSpc>
            </a:pPr>
            <a:r>
              <a:rPr lang="en-GB" altLang="en-US" sz="2400" dirty="0">
                <a:solidFill>
                  <a:srgbClr val="000099"/>
                </a:solidFill>
              </a:rPr>
              <a:t>Others - inconsistency, missing requirements, stakeholders’ bias, incompleteness, redundancy, irrelevance, overloaded statements….</a:t>
            </a:r>
            <a:r>
              <a:rPr lang="en-GB" altLang="en-US" sz="2400" dirty="0">
                <a:solidFill>
                  <a:srgbClr val="000066"/>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8E43-1817-F921-4ED1-3A835087809C}"/>
              </a:ext>
            </a:extLst>
          </p:cNvPr>
          <p:cNvSpPr>
            <a:spLocks noGrp="1"/>
          </p:cNvSpPr>
          <p:nvPr>
            <p:ph type="title"/>
          </p:nvPr>
        </p:nvSpPr>
        <p:spPr>
          <a:xfrm>
            <a:off x="-20638" y="197768"/>
            <a:ext cx="6969126" cy="1143000"/>
          </a:xfrm>
        </p:spPr>
        <p:txBody>
          <a:bodyPr/>
          <a:lstStyle/>
          <a:p>
            <a:r>
              <a:rPr lang="en-US" dirty="0"/>
              <a:t>Examples of Validation</a:t>
            </a:r>
          </a:p>
        </p:txBody>
      </p:sp>
      <p:sp>
        <p:nvSpPr>
          <p:cNvPr id="4" name="Footer Placeholder 3">
            <a:extLst>
              <a:ext uri="{FF2B5EF4-FFF2-40B4-BE49-F238E27FC236}">
                <a16:creationId xmlns:a16="http://schemas.microsoft.com/office/drawing/2014/main" id="{BB982065-5FED-BE02-2533-0877AE008BAD}"/>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FF4A036C-6949-364F-3806-2AEBCD7832C5}"/>
              </a:ext>
            </a:extLst>
          </p:cNvPr>
          <p:cNvSpPr>
            <a:spLocks noGrp="1"/>
          </p:cNvSpPr>
          <p:nvPr>
            <p:ph type="sldNum" sz="quarter" idx="11"/>
          </p:nvPr>
        </p:nvSpPr>
        <p:spPr/>
        <p:txBody>
          <a:bodyPr/>
          <a:lstStyle/>
          <a:p>
            <a:fld id="{4F6695ED-B5D4-C64C-9DD5-0B2AD7DB2B65}" type="slidenum">
              <a:rPr lang="en-US" altLang="en-US" smtClean="0"/>
              <a:pPr/>
              <a:t>29</a:t>
            </a:fld>
            <a:endParaRPr lang="en-US" altLang="en-US"/>
          </a:p>
        </p:txBody>
      </p:sp>
      <p:pic>
        <p:nvPicPr>
          <p:cNvPr id="6" name="Content Placeholder 5">
            <a:extLst>
              <a:ext uri="{FF2B5EF4-FFF2-40B4-BE49-F238E27FC236}">
                <a16:creationId xmlns:a16="http://schemas.microsoft.com/office/drawing/2014/main" id="{DF8B3106-C269-3096-AC1A-1E7E92B0B48E}"/>
              </a:ext>
            </a:extLst>
          </p:cNvPr>
          <p:cNvPicPr>
            <a:picLocks noGrp="1" noChangeAspect="1"/>
          </p:cNvPicPr>
          <p:nvPr>
            <p:ph idx="1"/>
          </p:nvPr>
        </p:nvPicPr>
        <p:blipFill>
          <a:blip r:embed="rId2"/>
          <a:stretch>
            <a:fillRect/>
          </a:stretch>
        </p:blipFill>
        <p:spPr>
          <a:xfrm>
            <a:off x="1043608" y="1144361"/>
            <a:ext cx="7331286" cy="1663700"/>
          </a:xfrm>
          <a:prstGeom prst="rect">
            <a:avLst/>
          </a:prstGeom>
        </p:spPr>
      </p:pic>
      <p:pic>
        <p:nvPicPr>
          <p:cNvPr id="7" name="Picture 6">
            <a:extLst>
              <a:ext uri="{FF2B5EF4-FFF2-40B4-BE49-F238E27FC236}">
                <a16:creationId xmlns:a16="http://schemas.microsoft.com/office/drawing/2014/main" id="{9CEF7011-2BDC-51EF-2207-C2D6B1AA1717}"/>
              </a:ext>
            </a:extLst>
          </p:cNvPr>
          <p:cNvPicPr>
            <a:picLocks noChangeAspect="1"/>
          </p:cNvPicPr>
          <p:nvPr/>
        </p:nvPicPr>
        <p:blipFill>
          <a:blip r:embed="rId3"/>
          <a:stretch>
            <a:fillRect/>
          </a:stretch>
        </p:blipFill>
        <p:spPr>
          <a:xfrm>
            <a:off x="1043607" y="4322929"/>
            <a:ext cx="7388829" cy="1849271"/>
          </a:xfrm>
          <a:prstGeom prst="rect">
            <a:avLst/>
          </a:prstGeom>
        </p:spPr>
      </p:pic>
      <p:pic>
        <p:nvPicPr>
          <p:cNvPr id="8" name="Picture 7">
            <a:extLst>
              <a:ext uri="{FF2B5EF4-FFF2-40B4-BE49-F238E27FC236}">
                <a16:creationId xmlns:a16="http://schemas.microsoft.com/office/drawing/2014/main" id="{E5030062-6557-65BB-1016-BF48A416FDE3}"/>
              </a:ext>
            </a:extLst>
          </p:cNvPr>
          <p:cNvPicPr>
            <a:picLocks noChangeAspect="1"/>
          </p:cNvPicPr>
          <p:nvPr/>
        </p:nvPicPr>
        <p:blipFill>
          <a:blip r:embed="rId4"/>
          <a:stretch>
            <a:fillRect/>
          </a:stretch>
        </p:blipFill>
        <p:spPr>
          <a:xfrm>
            <a:off x="1019654" y="3036661"/>
            <a:ext cx="7331286" cy="1100596"/>
          </a:xfrm>
          <a:prstGeom prst="rect">
            <a:avLst/>
          </a:prstGeom>
        </p:spPr>
      </p:pic>
    </p:spTree>
    <p:extLst>
      <p:ext uri="{BB962C8B-B14F-4D97-AF65-F5344CB8AC3E}">
        <p14:creationId xmlns:p14="http://schemas.microsoft.com/office/powerpoint/2010/main" val="222759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1B0D545D-8809-EBD3-2898-AA64D8667D5F}"/>
              </a:ext>
            </a:extLst>
          </p:cNvPr>
          <p:cNvSpPr>
            <a:spLocks noGrp="1"/>
          </p:cNvSpPr>
          <p:nvPr>
            <p:ph type="ftr" sz="quarter" idx="10"/>
          </p:nvPr>
        </p:nvSpPr>
        <p:spPr/>
        <p:txBody>
          <a:bodyPr/>
          <a:lstStyle/>
          <a:p>
            <a:pPr>
              <a:defRPr/>
            </a:pPr>
            <a:endParaRPr lang="en-GB" dirty="0"/>
          </a:p>
          <a:p>
            <a:pPr>
              <a:defRPr/>
            </a:pPr>
            <a:r>
              <a:rPr lang="en-GB" dirty="0"/>
              <a:t>Dr R </a:t>
            </a:r>
            <a:r>
              <a:rPr lang="en-GB" dirty="0" err="1"/>
              <a:t>Bahsoon</a:t>
            </a:r>
            <a:endParaRPr lang="en-US" dirty="0"/>
          </a:p>
        </p:txBody>
      </p:sp>
      <p:sp>
        <p:nvSpPr>
          <p:cNvPr id="4099" name="Slide Number Placeholder 4">
            <a:extLst>
              <a:ext uri="{FF2B5EF4-FFF2-40B4-BE49-F238E27FC236}">
                <a16:creationId xmlns:a16="http://schemas.microsoft.com/office/drawing/2014/main" id="{ACBC89CF-A498-0ABE-EFA6-BBE42B681561}"/>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1E67A965-35A1-EC4D-9349-06429A48B32D}" type="slidenum">
              <a:rPr lang="en-US" altLang="en-US" sz="1400">
                <a:solidFill>
                  <a:srgbClr val="DDDDDD"/>
                </a:solidFill>
                <a:latin typeface="Arial" panose="020B0604020202020204" pitchFamily="34" charset="0"/>
              </a:rPr>
              <a:pPr>
                <a:spcBef>
                  <a:spcPct val="0"/>
                </a:spcBef>
                <a:buFontTx/>
                <a:buNone/>
              </a:pPr>
              <a:t>3</a:t>
            </a:fld>
            <a:endParaRPr lang="en-US" altLang="en-US" sz="1400">
              <a:solidFill>
                <a:srgbClr val="DDDDDD"/>
              </a:solidFill>
              <a:latin typeface="Arial" panose="020B0604020202020204" pitchFamily="34" charset="0"/>
            </a:endParaRPr>
          </a:p>
        </p:txBody>
      </p:sp>
      <p:sp>
        <p:nvSpPr>
          <p:cNvPr id="4100" name="Rectangle 2">
            <a:extLst>
              <a:ext uri="{FF2B5EF4-FFF2-40B4-BE49-F238E27FC236}">
                <a16:creationId xmlns:a16="http://schemas.microsoft.com/office/drawing/2014/main" id="{DA656FAA-6D9E-4B7E-BC3B-45D84A8578F6}"/>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840" tIns="44623" rIns="90840" bIns="44623" anchor="b"/>
          <a:lstStyle/>
          <a:p>
            <a:pPr eaLnBrk="1" hangingPunct="1"/>
            <a:r>
              <a:rPr lang="en-GB" altLang="en-US"/>
              <a:t>Last lectures</a:t>
            </a:r>
          </a:p>
        </p:txBody>
      </p:sp>
      <p:pic>
        <p:nvPicPr>
          <p:cNvPr id="4101" name="Picture 4">
            <a:extLst>
              <a:ext uri="{FF2B5EF4-FFF2-40B4-BE49-F238E27FC236}">
                <a16:creationId xmlns:a16="http://schemas.microsoft.com/office/drawing/2014/main" id="{493C4DFF-B117-A584-2DDE-E98DAF085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2060575"/>
            <a:ext cx="4886325"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62">
            <a:extLst>
              <a:ext uri="{FF2B5EF4-FFF2-40B4-BE49-F238E27FC236}">
                <a16:creationId xmlns:a16="http://schemas.microsoft.com/office/drawing/2014/main" id="{E6B0B71D-83D8-C0E5-87FE-50841E47B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838200"/>
            <a:ext cx="4014788"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163" descr="spiral3">
            <a:extLst>
              <a:ext uri="{FF2B5EF4-FFF2-40B4-BE49-F238E27FC236}">
                <a16:creationId xmlns:a16="http://schemas.microsoft.com/office/drawing/2014/main" id="{9D6B95AB-E840-C31C-E9FE-220A0092C3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9513" y="3867150"/>
            <a:ext cx="3240087"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Oval 164">
            <a:extLst>
              <a:ext uri="{FF2B5EF4-FFF2-40B4-BE49-F238E27FC236}">
                <a16:creationId xmlns:a16="http://schemas.microsoft.com/office/drawing/2014/main" id="{9FF7BC9B-0A19-BE80-EADD-D8A059784985}"/>
              </a:ext>
            </a:extLst>
          </p:cNvPr>
          <p:cNvSpPr>
            <a:spLocks noChangeArrowheads="1"/>
          </p:cNvSpPr>
          <p:nvPr/>
        </p:nvSpPr>
        <p:spPr bwMode="auto">
          <a:xfrm>
            <a:off x="0" y="1628775"/>
            <a:ext cx="1600200" cy="129698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
        <p:nvSpPr>
          <p:cNvPr id="4105" name="Oval 165">
            <a:extLst>
              <a:ext uri="{FF2B5EF4-FFF2-40B4-BE49-F238E27FC236}">
                <a16:creationId xmlns:a16="http://schemas.microsoft.com/office/drawing/2014/main" id="{164006BE-71E9-5B9D-ACE0-9D5AB78701DE}"/>
              </a:ext>
            </a:extLst>
          </p:cNvPr>
          <p:cNvSpPr>
            <a:spLocks noChangeArrowheads="1"/>
          </p:cNvSpPr>
          <p:nvPr/>
        </p:nvSpPr>
        <p:spPr bwMode="auto">
          <a:xfrm>
            <a:off x="2590800" y="1065213"/>
            <a:ext cx="1441450" cy="129698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
        <p:nvSpPr>
          <p:cNvPr id="4106" name="Freeform 166">
            <a:extLst>
              <a:ext uri="{FF2B5EF4-FFF2-40B4-BE49-F238E27FC236}">
                <a16:creationId xmlns:a16="http://schemas.microsoft.com/office/drawing/2014/main" id="{1726D331-22E6-1C11-EB54-B62EC89D3C91}"/>
              </a:ext>
            </a:extLst>
          </p:cNvPr>
          <p:cNvSpPr>
            <a:spLocks/>
          </p:cNvSpPr>
          <p:nvPr/>
        </p:nvSpPr>
        <p:spPr bwMode="auto">
          <a:xfrm>
            <a:off x="5943600" y="4876800"/>
            <a:ext cx="914400" cy="381000"/>
          </a:xfrm>
          <a:custGeom>
            <a:avLst/>
            <a:gdLst>
              <a:gd name="T0" fmla="*/ 0 w 824"/>
              <a:gd name="T1" fmla="*/ 2147483647 h 487"/>
              <a:gd name="T2" fmla="*/ 2147483647 w 824"/>
              <a:gd name="T3" fmla="*/ 2147483647 h 487"/>
              <a:gd name="T4" fmla="*/ 2147483647 w 824"/>
              <a:gd name="T5" fmla="*/ 2147483647 h 487"/>
              <a:gd name="T6" fmla="*/ 2147483647 w 824"/>
              <a:gd name="T7" fmla="*/ 2147483647 h 487"/>
              <a:gd name="T8" fmla="*/ 2147483647 w 824"/>
              <a:gd name="T9" fmla="*/ 2147483647 h 487"/>
              <a:gd name="T10" fmla="*/ 2147483647 w 824"/>
              <a:gd name="T11" fmla="*/ 2147483647 h 487"/>
              <a:gd name="T12" fmla="*/ 2147483647 w 824"/>
              <a:gd name="T13" fmla="*/ 2147483647 h 487"/>
              <a:gd name="T14" fmla="*/ 2147483647 w 824"/>
              <a:gd name="T15" fmla="*/ 2147483647 h 487"/>
              <a:gd name="T16" fmla="*/ 2147483647 w 824"/>
              <a:gd name="T17" fmla="*/ 2147483647 h 487"/>
              <a:gd name="T18" fmla="*/ 2147483647 w 824"/>
              <a:gd name="T19" fmla="*/ 2147483647 h 487"/>
              <a:gd name="T20" fmla="*/ 2147483647 w 824"/>
              <a:gd name="T21" fmla="*/ 2147483647 h 487"/>
              <a:gd name="T22" fmla="*/ 2147483647 w 824"/>
              <a:gd name="T23" fmla="*/ 2147483647 h 487"/>
              <a:gd name="T24" fmla="*/ 2147483647 w 824"/>
              <a:gd name="T25" fmla="*/ 2147483647 h 487"/>
              <a:gd name="T26" fmla="*/ 2147483647 w 824"/>
              <a:gd name="T27" fmla="*/ 2147483647 h 487"/>
              <a:gd name="T28" fmla="*/ 2147483647 w 824"/>
              <a:gd name="T29" fmla="*/ 2147483647 h 4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24" h="487">
                <a:moveTo>
                  <a:pt x="0" y="5"/>
                </a:moveTo>
                <a:cubicBezTo>
                  <a:pt x="282" y="82"/>
                  <a:pt x="178" y="0"/>
                  <a:pt x="144" y="101"/>
                </a:cubicBezTo>
                <a:cubicBezTo>
                  <a:pt x="209" y="123"/>
                  <a:pt x="441" y="79"/>
                  <a:pt x="312" y="165"/>
                </a:cubicBezTo>
                <a:cubicBezTo>
                  <a:pt x="309" y="173"/>
                  <a:pt x="308" y="181"/>
                  <a:pt x="304" y="189"/>
                </a:cubicBezTo>
                <a:cubicBezTo>
                  <a:pt x="300" y="198"/>
                  <a:pt x="279" y="210"/>
                  <a:pt x="288" y="213"/>
                </a:cubicBezTo>
                <a:cubicBezTo>
                  <a:pt x="334" y="226"/>
                  <a:pt x="430" y="186"/>
                  <a:pt x="480" y="173"/>
                </a:cubicBezTo>
                <a:cubicBezTo>
                  <a:pt x="493" y="176"/>
                  <a:pt x="510" y="171"/>
                  <a:pt x="520" y="181"/>
                </a:cubicBezTo>
                <a:cubicBezTo>
                  <a:pt x="526" y="187"/>
                  <a:pt x="516" y="198"/>
                  <a:pt x="512" y="205"/>
                </a:cubicBezTo>
                <a:cubicBezTo>
                  <a:pt x="466" y="288"/>
                  <a:pt x="490" y="223"/>
                  <a:pt x="472" y="277"/>
                </a:cubicBezTo>
                <a:cubicBezTo>
                  <a:pt x="486" y="319"/>
                  <a:pt x="512" y="307"/>
                  <a:pt x="552" y="317"/>
                </a:cubicBezTo>
                <a:cubicBezTo>
                  <a:pt x="560" y="322"/>
                  <a:pt x="567" y="331"/>
                  <a:pt x="576" y="333"/>
                </a:cubicBezTo>
                <a:cubicBezTo>
                  <a:pt x="610" y="339"/>
                  <a:pt x="647" y="330"/>
                  <a:pt x="680" y="341"/>
                </a:cubicBezTo>
                <a:cubicBezTo>
                  <a:pt x="688" y="344"/>
                  <a:pt x="676" y="358"/>
                  <a:pt x="672" y="365"/>
                </a:cubicBezTo>
                <a:cubicBezTo>
                  <a:pt x="645" y="414"/>
                  <a:pt x="651" y="406"/>
                  <a:pt x="616" y="429"/>
                </a:cubicBezTo>
                <a:cubicBezTo>
                  <a:pt x="655" y="487"/>
                  <a:pt x="773" y="461"/>
                  <a:pt x="824" y="461"/>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7" name="Picture 170" descr="rup">
            <a:extLst>
              <a:ext uri="{FF2B5EF4-FFF2-40B4-BE49-F238E27FC236}">
                <a16:creationId xmlns:a16="http://schemas.microsoft.com/office/drawing/2014/main" id="{3E0D2599-CE0F-DE61-C5D8-0AFBC6E3AC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773238"/>
            <a:ext cx="2160588"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Oval 171">
            <a:extLst>
              <a:ext uri="{FF2B5EF4-FFF2-40B4-BE49-F238E27FC236}">
                <a16:creationId xmlns:a16="http://schemas.microsoft.com/office/drawing/2014/main" id="{D4D5EC1E-30CD-07B5-456B-FA8DBC70EF00}"/>
              </a:ext>
            </a:extLst>
          </p:cNvPr>
          <p:cNvSpPr>
            <a:spLocks noChangeArrowheads="1"/>
          </p:cNvSpPr>
          <p:nvPr/>
        </p:nvSpPr>
        <p:spPr bwMode="auto">
          <a:xfrm>
            <a:off x="6156325" y="1628775"/>
            <a:ext cx="1079500" cy="2159000"/>
          </a:xfrm>
          <a:prstGeom prst="ellipse">
            <a:avLst/>
          </a:prstGeom>
          <a:noFill/>
          <a:ln w="9525">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A9BB-7724-24CA-3314-FE369FE55B95}"/>
              </a:ext>
            </a:extLst>
          </p:cNvPr>
          <p:cNvSpPr>
            <a:spLocks noGrp="1"/>
          </p:cNvSpPr>
          <p:nvPr>
            <p:ph type="title"/>
          </p:nvPr>
        </p:nvSpPr>
        <p:spPr>
          <a:xfrm>
            <a:off x="35496" y="116632"/>
            <a:ext cx="6969126" cy="1143000"/>
          </a:xfrm>
        </p:spPr>
        <p:txBody>
          <a:bodyPr/>
          <a:lstStyle/>
          <a:p>
            <a:r>
              <a:rPr lang="en-US" dirty="0"/>
              <a:t>Requirements Validation Techniques </a:t>
            </a:r>
          </a:p>
        </p:txBody>
      </p:sp>
      <p:sp>
        <p:nvSpPr>
          <p:cNvPr id="3" name="Content Placeholder 2">
            <a:extLst>
              <a:ext uri="{FF2B5EF4-FFF2-40B4-BE49-F238E27FC236}">
                <a16:creationId xmlns:a16="http://schemas.microsoft.com/office/drawing/2014/main" id="{42D19FF5-54EE-EF9D-D225-D4364145B0B8}"/>
              </a:ext>
            </a:extLst>
          </p:cNvPr>
          <p:cNvSpPr>
            <a:spLocks noGrp="1"/>
          </p:cNvSpPr>
          <p:nvPr>
            <p:ph idx="1"/>
          </p:nvPr>
        </p:nvSpPr>
        <p:spPr>
          <a:xfrm>
            <a:off x="107504" y="1052736"/>
            <a:ext cx="8642350" cy="5119464"/>
          </a:xfrm>
        </p:spPr>
        <p:txBody>
          <a:bodyPr/>
          <a:lstStyle/>
          <a:p>
            <a:r>
              <a:rPr lang="en-GB" sz="2400" dirty="0"/>
              <a:t>Validation techniques:</a:t>
            </a:r>
          </a:p>
          <a:p>
            <a:pPr lvl="1"/>
            <a:r>
              <a:rPr lang="en-GB" sz="2200" u="sng" dirty="0"/>
              <a:t>Requirements reviews: </a:t>
            </a:r>
            <a:r>
              <a:rPr lang="en-GB" sz="2200" dirty="0"/>
              <a:t>Systematic manual analysis of the requirements.</a:t>
            </a:r>
          </a:p>
          <a:p>
            <a:pPr lvl="1"/>
            <a:r>
              <a:rPr lang="en-GB" sz="2200" u="sng" dirty="0"/>
              <a:t>Prototyping: </a:t>
            </a:r>
            <a:r>
              <a:rPr lang="en-GB" sz="2200" dirty="0"/>
              <a:t>Using an executable model of the system to check requirements. </a:t>
            </a:r>
          </a:p>
          <a:p>
            <a:pPr lvl="1"/>
            <a:r>
              <a:rPr lang="en-GB" sz="2200" u="sng" dirty="0"/>
              <a:t>Test-case generation</a:t>
            </a:r>
            <a:r>
              <a:rPr lang="en-GB" sz="2200" dirty="0"/>
              <a:t>: Developing tests for requirements to check testability.</a:t>
            </a:r>
          </a:p>
          <a:p>
            <a:endParaRPr lang="en-US" dirty="0"/>
          </a:p>
        </p:txBody>
      </p:sp>
      <p:sp>
        <p:nvSpPr>
          <p:cNvPr id="4" name="Footer Placeholder 3">
            <a:extLst>
              <a:ext uri="{FF2B5EF4-FFF2-40B4-BE49-F238E27FC236}">
                <a16:creationId xmlns:a16="http://schemas.microsoft.com/office/drawing/2014/main" id="{78315EF1-D72A-5C26-2DDA-773DEDB16DFF}"/>
              </a:ext>
            </a:extLst>
          </p:cNvPr>
          <p:cNvSpPr>
            <a:spLocks noGrp="1"/>
          </p:cNvSpPr>
          <p:nvPr>
            <p:ph type="ftr" sz="quarter" idx="10"/>
          </p:nvPr>
        </p:nvSpPr>
        <p:spPr/>
        <p:txBody>
          <a:bodyPr/>
          <a:lstStyle/>
          <a:p>
            <a:pPr>
              <a:defRPr/>
            </a:pPr>
            <a:endParaRPr lang="en-GB" dirty="0"/>
          </a:p>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8F77964E-BEDB-CE34-1F21-30955058F027}"/>
              </a:ext>
            </a:extLst>
          </p:cNvPr>
          <p:cNvSpPr>
            <a:spLocks noGrp="1"/>
          </p:cNvSpPr>
          <p:nvPr>
            <p:ph type="sldNum" sz="quarter" idx="11"/>
          </p:nvPr>
        </p:nvSpPr>
        <p:spPr/>
        <p:txBody>
          <a:bodyPr/>
          <a:lstStyle/>
          <a:p>
            <a:fld id="{4F6695ED-B5D4-C64C-9DD5-0B2AD7DB2B65}" type="slidenum">
              <a:rPr lang="en-US" altLang="en-US" smtClean="0"/>
              <a:pPr/>
              <a:t>30</a:t>
            </a:fld>
            <a:endParaRPr lang="en-US" altLang="en-US"/>
          </a:p>
        </p:txBody>
      </p:sp>
    </p:spTree>
    <p:extLst>
      <p:ext uri="{BB962C8B-B14F-4D97-AF65-F5344CB8AC3E}">
        <p14:creationId xmlns:p14="http://schemas.microsoft.com/office/powerpoint/2010/main" val="469734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98DBABC6-7D19-9B65-3C4A-B594286E6678}"/>
              </a:ext>
            </a:extLst>
          </p:cNvPr>
          <p:cNvSpPr>
            <a:spLocks noGrp="1"/>
          </p:cNvSpPr>
          <p:nvPr>
            <p:ph type="ftr" sz="quarter" idx="10"/>
          </p:nvPr>
        </p:nvSpPr>
        <p:spPr/>
        <p:txBody>
          <a:bodyPr/>
          <a:lstStyle/>
          <a:p>
            <a:pPr>
              <a:defRPr/>
            </a:pPr>
            <a:r>
              <a:rPr lang="en-GB"/>
              <a:t>Fundamentals of Software Engineering </a:t>
            </a:r>
          </a:p>
          <a:p>
            <a:pPr>
              <a:defRPr/>
            </a:pPr>
            <a:r>
              <a:rPr lang="en-GB"/>
              <a:t>Dr R Bahsoon</a:t>
            </a:r>
            <a:endParaRPr lang="en-US"/>
          </a:p>
        </p:txBody>
      </p:sp>
      <p:sp>
        <p:nvSpPr>
          <p:cNvPr id="22531" name="Slide Number Placeholder 4">
            <a:extLst>
              <a:ext uri="{FF2B5EF4-FFF2-40B4-BE49-F238E27FC236}">
                <a16:creationId xmlns:a16="http://schemas.microsoft.com/office/drawing/2014/main" id="{F2BF0640-3018-4E6C-4902-D384F2BDC40E}"/>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31994B0F-0C20-784E-9529-5A87A0600F60}" type="slidenum">
              <a:rPr lang="en-US" altLang="en-US" sz="1400">
                <a:solidFill>
                  <a:srgbClr val="DDDDDD"/>
                </a:solidFill>
                <a:latin typeface="Arial" panose="020B0604020202020204" pitchFamily="34" charset="0"/>
              </a:rPr>
              <a:pPr>
                <a:spcBef>
                  <a:spcPct val="0"/>
                </a:spcBef>
                <a:buFontTx/>
                <a:buNone/>
              </a:pPr>
              <a:t>31</a:t>
            </a:fld>
            <a:endParaRPr lang="en-US" altLang="en-US" sz="1400">
              <a:solidFill>
                <a:srgbClr val="DDDDDD"/>
              </a:solidFill>
              <a:latin typeface="Arial" panose="020B0604020202020204" pitchFamily="34" charset="0"/>
            </a:endParaRPr>
          </a:p>
        </p:txBody>
      </p:sp>
      <p:sp>
        <p:nvSpPr>
          <p:cNvPr id="22532" name="Oval 1026">
            <a:extLst>
              <a:ext uri="{FF2B5EF4-FFF2-40B4-BE49-F238E27FC236}">
                <a16:creationId xmlns:a16="http://schemas.microsoft.com/office/drawing/2014/main" id="{A4265B4E-22FE-EF13-C409-7B0CB6A686A8}"/>
              </a:ext>
            </a:extLst>
          </p:cNvPr>
          <p:cNvSpPr>
            <a:spLocks noChangeArrowheads="1"/>
          </p:cNvSpPr>
          <p:nvPr/>
        </p:nvSpPr>
        <p:spPr bwMode="auto">
          <a:xfrm>
            <a:off x="4200525" y="3429000"/>
            <a:ext cx="4105275" cy="2663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
        <p:nvSpPr>
          <p:cNvPr id="22533" name="Rectangle 1027">
            <a:extLst>
              <a:ext uri="{FF2B5EF4-FFF2-40B4-BE49-F238E27FC236}">
                <a16:creationId xmlns:a16="http://schemas.microsoft.com/office/drawing/2014/main" id="{53F3445F-2AC0-2CB6-4D8A-636D5EEC554B}"/>
              </a:ext>
            </a:extLst>
          </p:cNvPr>
          <p:cNvSpPr>
            <a:spLocks noGrp="1" noChangeArrowheads="1"/>
          </p:cNvSpPr>
          <p:nvPr>
            <p:ph type="title"/>
          </p:nvPr>
        </p:nvSpPr>
        <p:spPr>
          <a:xfrm>
            <a:off x="-36513" y="233363"/>
            <a:ext cx="8418513" cy="1108075"/>
          </a:xfrm>
        </p:spPr>
        <p:txBody>
          <a:bodyPr/>
          <a:lstStyle/>
          <a:p>
            <a:pPr eaLnBrk="1" hangingPunct="1"/>
            <a:r>
              <a:rPr lang="en-GB" altLang="en-US"/>
              <a:t>Requirements Engineering Process</a:t>
            </a:r>
          </a:p>
        </p:txBody>
      </p:sp>
      <p:pic>
        <p:nvPicPr>
          <p:cNvPr id="22534" name="Picture 1028">
            <a:extLst>
              <a:ext uri="{FF2B5EF4-FFF2-40B4-BE49-F238E27FC236}">
                <a16:creationId xmlns:a16="http://schemas.microsoft.com/office/drawing/2014/main" id="{752B366F-87A5-A32C-74B0-10681A468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73238"/>
            <a:ext cx="69850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Line 1029">
            <a:extLst>
              <a:ext uri="{FF2B5EF4-FFF2-40B4-BE49-F238E27FC236}">
                <a16:creationId xmlns:a16="http://schemas.microsoft.com/office/drawing/2014/main" id="{34788598-3664-4CA1-0466-1D9F27636A0A}"/>
              </a:ext>
            </a:extLst>
          </p:cNvPr>
          <p:cNvSpPr>
            <a:spLocks noChangeShapeType="1"/>
          </p:cNvSpPr>
          <p:nvPr/>
        </p:nvSpPr>
        <p:spPr bwMode="auto">
          <a:xfrm>
            <a:off x="395288" y="2492375"/>
            <a:ext cx="8497887" cy="23034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Rectangle 1030">
            <a:extLst>
              <a:ext uri="{FF2B5EF4-FFF2-40B4-BE49-F238E27FC236}">
                <a16:creationId xmlns:a16="http://schemas.microsoft.com/office/drawing/2014/main" id="{F9B1DC55-E750-AF9B-8CE9-94F085633018}"/>
              </a:ext>
            </a:extLst>
          </p:cNvPr>
          <p:cNvSpPr>
            <a:spLocks noChangeArrowheads="1"/>
          </p:cNvSpPr>
          <p:nvPr/>
        </p:nvSpPr>
        <p:spPr bwMode="auto">
          <a:xfrm>
            <a:off x="179388" y="5445125"/>
            <a:ext cx="976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i="1">
                <a:solidFill>
                  <a:srgbClr val="FF0000"/>
                </a:solidFill>
                <a:latin typeface="Verdana" panose="020B0604030504040204" pitchFamily="34" charset="0"/>
              </a:rPr>
              <a:t>Output</a:t>
            </a:r>
            <a:endParaRPr lang="en-US" altLang="en-US" sz="1800" i="1">
              <a:solidFill>
                <a:srgbClr val="FF0000"/>
              </a:solidFill>
              <a:latin typeface="Verdana" panose="020B0604030504040204" pitchFamily="34" charset="0"/>
            </a:endParaRPr>
          </a:p>
        </p:txBody>
      </p:sp>
      <p:sp>
        <p:nvSpPr>
          <p:cNvPr id="22537" name="Line 1031">
            <a:extLst>
              <a:ext uri="{FF2B5EF4-FFF2-40B4-BE49-F238E27FC236}">
                <a16:creationId xmlns:a16="http://schemas.microsoft.com/office/drawing/2014/main" id="{D899883C-CF5F-A6B0-BD2A-783663334D4B}"/>
              </a:ext>
            </a:extLst>
          </p:cNvPr>
          <p:cNvSpPr>
            <a:spLocks noChangeShapeType="1"/>
          </p:cNvSpPr>
          <p:nvPr/>
        </p:nvSpPr>
        <p:spPr bwMode="auto">
          <a:xfrm>
            <a:off x="539750" y="2852738"/>
            <a:ext cx="0" cy="24479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Rectangle 1032">
            <a:extLst>
              <a:ext uri="{FF2B5EF4-FFF2-40B4-BE49-F238E27FC236}">
                <a16:creationId xmlns:a16="http://schemas.microsoft.com/office/drawing/2014/main" id="{53DA72CE-E0C7-0302-DFD5-E00C266054A8}"/>
              </a:ext>
            </a:extLst>
          </p:cNvPr>
          <p:cNvSpPr>
            <a:spLocks noChangeArrowheads="1"/>
          </p:cNvSpPr>
          <p:nvPr/>
        </p:nvSpPr>
        <p:spPr bwMode="auto">
          <a:xfrm>
            <a:off x="179388" y="1268413"/>
            <a:ext cx="1220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i="1">
                <a:solidFill>
                  <a:srgbClr val="FF0000"/>
                </a:solidFill>
                <a:latin typeface="Verdana" panose="020B0604030504040204" pitchFamily="34" charset="0"/>
              </a:rPr>
              <a:t>Activities</a:t>
            </a:r>
            <a:endParaRPr lang="en-US" altLang="en-US" sz="1800" i="1">
              <a:solidFill>
                <a:srgbClr val="FF0000"/>
              </a:solidFill>
              <a:latin typeface="Verdana" panose="020B0604030504040204" pitchFamily="34" charset="0"/>
            </a:endParaRPr>
          </a:p>
        </p:txBody>
      </p:sp>
      <p:sp>
        <p:nvSpPr>
          <p:cNvPr id="22539" name="Line 1033">
            <a:extLst>
              <a:ext uri="{FF2B5EF4-FFF2-40B4-BE49-F238E27FC236}">
                <a16:creationId xmlns:a16="http://schemas.microsoft.com/office/drawing/2014/main" id="{2E124302-6042-5C97-FD51-B1D5454927CA}"/>
              </a:ext>
            </a:extLst>
          </p:cNvPr>
          <p:cNvSpPr>
            <a:spLocks noChangeShapeType="1"/>
          </p:cNvSpPr>
          <p:nvPr/>
        </p:nvSpPr>
        <p:spPr bwMode="auto">
          <a:xfrm>
            <a:off x="1763713" y="1557338"/>
            <a:ext cx="20161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Rectangle 1034">
            <a:extLst>
              <a:ext uri="{FF2B5EF4-FFF2-40B4-BE49-F238E27FC236}">
                <a16:creationId xmlns:a16="http://schemas.microsoft.com/office/drawing/2014/main" id="{CB5A51A2-7463-072A-A173-D7700FEBF427}"/>
              </a:ext>
            </a:extLst>
          </p:cNvPr>
          <p:cNvSpPr>
            <a:spLocks noChangeArrowheads="1"/>
          </p:cNvSpPr>
          <p:nvPr/>
        </p:nvSpPr>
        <p:spPr bwMode="auto">
          <a:xfrm>
            <a:off x="1258888" y="4797425"/>
            <a:ext cx="1546225" cy="376238"/>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i="1">
                <a:solidFill>
                  <a:srgbClr val="FF0000"/>
                </a:solidFill>
                <a:latin typeface="Verdana" panose="020B0604030504040204" pitchFamily="34" charset="0"/>
              </a:rPr>
              <a:t>Coursework</a:t>
            </a:r>
            <a:endParaRPr lang="en-US" altLang="en-US" sz="1800" i="1">
              <a:solidFill>
                <a:srgbClr val="FF0000"/>
              </a:solidFill>
              <a:latin typeface="Verdana" panose="020B0604030504040204" pitchFamily="34" charset="0"/>
            </a:endParaRPr>
          </a:p>
        </p:txBody>
      </p:sp>
    </p:spTree>
    <p:extLst>
      <p:ext uri="{BB962C8B-B14F-4D97-AF65-F5344CB8AC3E}">
        <p14:creationId xmlns:p14="http://schemas.microsoft.com/office/powerpoint/2010/main" val="2504106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1DB9CB9-43AB-45CB-0503-B1B8CF12D79B}"/>
              </a:ext>
            </a:extLst>
          </p:cNvPr>
          <p:cNvSpPr>
            <a:spLocks noGrp="1"/>
          </p:cNvSpPr>
          <p:nvPr>
            <p:ph type="ftr" sz="quarter" idx="10"/>
          </p:nvPr>
        </p:nvSpPr>
        <p:spPr/>
        <p:txBody>
          <a:bodyPr/>
          <a:lstStyle/>
          <a:p>
            <a:pPr>
              <a:defRPr/>
            </a:pPr>
            <a:endParaRPr lang="en-GB" dirty="0"/>
          </a:p>
          <a:p>
            <a:pPr>
              <a:defRPr/>
            </a:pPr>
            <a:r>
              <a:rPr lang="en-GB" dirty="0"/>
              <a:t>Dr R </a:t>
            </a:r>
            <a:r>
              <a:rPr lang="en-GB" dirty="0" err="1"/>
              <a:t>Bahsoon</a:t>
            </a:r>
            <a:endParaRPr lang="en-US" dirty="0"/>
          </a:p>
        </p:txBody>
      </p:sp>
      <p:sp>
        <p:nvSpPr>
          <p:cNvPr id="23555" name="Slide Number Placeholder 4">
            <a:extLst>
              <a:ext uri="{FF2B5EF4-FFF2-40B4-BE49-F238E27FC236}">
                <a16:creationId xmlns:a16="http://schemas.microsoft.com/office/drawing/2014/main" id="{50DD927E-CD16-5C51-6C4B-57EFEF1720FA}"/>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B14E9B42-C041-4F47-A112-FF68B0A61E1A}" type="slidenum">
              <a:rPr lang="en-US" altLang="en-US" sz="1400">
                <a:solidFill>
                  <a:srgbClr val="DDDDDD"/>
                </a:solidFill>
                <a:latin typeface="Arial" panose="020B0604020202020204" pitchFamily="34" charset="0"/>
              </a:rPr>
              <a:pPr>
                <a:spcBef>
                  <a:spcPct val="0"/>
                </a:spcBef>
                <a:buFontTx/>
                <a:buNone/>
              </a:pPr>
              <a:t>32</a:t>
            </a:fld>
            <a:endParaRPr lang="en-US" altLang="en-US" sz="1400">
              <a:solidFill>
                <a:srgbClr val="DDDDDD"/>
              </a:solidFill>
              <a:latin typeface="Arial" panose="020B0604020202020204" pitchFamily="34" charset="0"/>
            </a:endParaRPr>
          </a:p>
        </p:txBody>
      </p:sp>
      <p:sp>
        <p:nvSpPr>
          <p:cNvPr id="23556" name="Rectangle 2">
            <a:extLst>
              <a:ext uri="{FF2B5EF4-FFF2-40B4-BE49-F238E27FC236}">
                <a16:creationId xmlns:a16="http://schemas.microsoft.com/office/drawing/2014/main" id="{91940660-6D0D-9DBD-DFDB-11E9A15E08BB}"/>
              </a:ext>
            </a:extLst>
          </p:cNvPr>
          <p:cNvSpPr>
            <a:spLocks noGrp="1" noChangeArrowheads="1"/>
          </p:cNvSpPr>
          <p:nvPr>
            <p:ph type="title"/>
          </p:nvPr>
        </p:nvSpPr>
        <p:spPr>
          <a:xfrm>
            <a:off x="0" y="228600"/>
            <a:ext cx="6934200" cy="1143000"/>
          </a:xfrm>
        </p:spPr>
        <p:txBody>
          <a:bodyPr/>
          <a:lstStyle/>
          <a:p>
            <a:pPr eaLnBrk="1" hangingPunct="1"/>
            <a:r>
              <a:rPr lang="en-GB" altLang="en-US"/>
              <a:t>Requirements Document</a:t>
            </a:r>
            <a:endParaRPr lang="en-US" altLang="en-US"/>
          </a:p>
        </p:txBody>
      </p:sp>
      <p:sp>
        <p:nvSpPr>
          <p:cNvPr id="23557" name="Rectangle 3">
            <a:extLst>
              <a:ext uri="{FF2B5EF4-FFF2-40B4-BE49-F238E27FC236}">
                <a16:creationId xmlns:a16="http://schemas.microsoft.com/office/drawing/2014/main" id="{93FFA2EA-8306-5D74-FCDD-2B8BC71757A0}"/>
              </a:ext>
            </a:extLst>
          </p:cNvPr>
          <p:cNvSpPr>
            <a:spLocks noGrp="1" noChangeArrowheads="1"/>
          </p:cNvSpPr>
          <p:nvPr>
            <p:ph type="body" idx="1"/>
          </p:nvPr>
        </p:nvSpPr>
        <p:spPr>
          <a:xfrm>
            <a:off x="250825" y="1125538"/>
            <a:ext cx="8642350" cy="5000625"/>
          </a:xfrm>
        </p:spPr>
        <p:txBody>
          <a:bodyPr/>
          <a:lstStyle/>
          <a:p>
            <a:pPr eaLnBrk="1" hangingPunct="1">
              <a:lnSpc>
                <a:spcPct val="90000"/>
              </a:lnSpc>
              <a:buFontTx/>
              <a:buChar char="o"/>
            </a:pPr>
            <a:r>
              <a:rPr lang="en-GB" altLang="en-US" sz="2400" dirty="0"/>
              <a:t>A structured document setting out detailed descriptions of the system’s functions, services and operational constraints.</a:t>
            </a:r>
          </a:p>
          <a:p>
            <a:pPr lvl="1" eaLnBrk="1" hangingPunct="1">
              <a:lnSpc>
                <a:spcPct val="90000"/>
              </a:lnSpc>
              <a:buFontTx/>
              <a:buChar char="o"/>
            </a:pPr>
            <a:r>
              <a:rPr lang="en-GB" altLang="en-US" sz="2400" dirty="0"/>
              <a:t>Should include both a definition of user requirements and a specification of the system requirements.</a:t>
            </a:r>
          </a:p>
          <a:p>
            <a:pPr lvl="1" eaLnBrk="1" hangingPunct="1">
              <a:lnSpc>
                <a:spcPct val="90000"/>
              </a:lnSpc>
              <a:buFontTx/>
              <a:buChar char="o"/>
            </a:pPr>
            <a:r>
              <a:rPr lang="en-GB" altLang="en-US" sz="2400" dirty="0"/>
              <a:t>It is NOT a design document. As far as possible, it should set of </a:t>
            </a:r>
            <a:r>
              <a:rPr lang="en-GB" altLang="en-US" sz="2400" u="sng" dirty="0">
                <a:solidFill>
                  <a:srgbClr val="000099"/>
                </a:solidFill>
              </a:rPr>
              <a:t>WHAT the system</a:t>
            </a:r>
            <a:r>
              <a:rPr lang="en-GB" altLang="en-US" sz="2400" dirty="0">
                <a:solidFill>
                  <a:srgbClr val="000099"/>
                </a:solidFill>
              </a:rPr>
              <a:t> should do rather than HOW it should do it</a:t>
            </a:r>
          </a:p>
          <a:p>
            <a:pPr lvl="2" eaLnBrk="1" hangingPunct="1">
              <a:lnSpc>
                <a:spcPct val="90000"/>
              </a:lnSpc>
              <a:buFontTx/>
              <a:buNone/>
            </a:pPr>
            <a:endParaRPr lang="en-GB" altLang="en-US" sz="2000" dirty="0">
              <a:solidFill>
                <a:srgbClr val="000066"/>
              </a:solidFill>
            </a:endParaRPr>
          </a:p>
          <a:p>
            <a:pPr lvl="1" algn="ctr" eaLnBrk="1" hangingPunct="1">
              <a:lnSpc>
                <a:spcPct val="90000"/>
              </a:lnSpc>
              <a:buFontTx/>
              <a:buNone/>
            </a:pPr>
            <a:endParaRPr lang="en-GB" altLang="en-US" sz="2400" dirty="0">
              <a:solidFill>
                <a:srgbClr val="FF0000"/>
              </a:solidFill>
            </a:endParaRPr>
          </a:p>
          <a:p>
            <a:pPr lvl="1" algn="ctr" eaLnBrk="1" hangingPunct="1">
              <a:lnSpc>
                <a:spcPct val="90000"/>
              </a:lnSpc>
              <a:buFontTx/>
              <a:buNone/>
            </a:pPr>
            <a:endParaRPr lang="en-GB" altLang="en-US" sz="2400" dirty="0">
              <a:solidFill>
                <a:srgbClr val="FF0000"/>
              </a:solidFill>
            </a:endParaRPr>
          </a:p>
          <a:p>
            <a:pPr lvl="1" algn="ctr" eaLnBrk="1" hangingPunct="1">
              <a:lnSpc>
                <a:spcPct val="90000"/>
              </a:lnSpc>
              <a:buFontTx/>
              <a:buNone/>
            </a:pPr>
            <a:endParaRPr lang="en-GB" altLang="en-US" sz="2400" dirty="0">
              <a:solidFill>
                <a:srgbClr val="FF0000"/>
              </a:solidFill>
            </a:endParaRPr>
          </a:p>
          <a:p>
            <a:pPr lvl="1" algn="ctr" eaLnBrk="1" hangingPunct="1">
              <a:lnSpc>
                <a:spcPct val="90000"/>
              </a:lnSpc>
              <a:buFontTx/>
              <a:buNone/>
            </a:pPr>
            <a:r>
              <a:rPr lang="en-GB" altLang="en-US" sz="1800" dirty="0">
                <a:solidFill>
                  <a:srgbClr val="000066"/>
                </a:solidFill>
              </a:rPr>
              <a:t>Defines what should be implemented so may be part of a contract between client and contractor.</a:t>
            </a:r>
          </a:p>
          <a:p>
            <a:pPr eaLnBrk="1" hangingPunct="1">
              <a:lnSpc>
                <a:spcPct val="90000"/>
              </a:lnSpc>
            </a:pPr>
            <a:endParaRPr lang="en-US" altLang="en-US" sz="2400" dirty="0"/>
          </a:p>
        </p:txBody>
      </p:sp>
      <p:pic>
        <p:nvPicPr>
          <p:cNvPr id="23558" name="Picture 4" descr="MCPE02408_0000[1]">
            <a:extLst>
              <a:ext uri="{FF2B5EF4-FFF2-40B4-BE49-F238E27FC236}">
                <a16:creationId xmlns:a16="http://schemas.microsoft.com/office/drawing/2014/main" id="{ABED0264-19FC-E72F-BD83-329BB8BD8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419600"/>
            <a:ext cx="27368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BE757A00-5D40-E5E6-B63A-BBEEC7F688D4}"/>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24579" name="Slide Number Placeholder 4">
            <a:extLst>
              <a:ext uri="{FF2B5EF4-FFF2-40B4-BE49-F238E27FC236}">
                <a16:creationId xmlns:a16="http://schemas.microsoft.com/office/drawing/2014/main" id="{5371E2B0-A066-7C65-8E2C-AB0A071E3471}"/>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87CD9641-4554-E44C-BD4D-5A2625D23B82}" type="slidenum">
              <a:rPr lang="en-US" altLang="en-US" sz="1400">
                <a:solidFill>
                  <a:srgbClr val="DDDDDD"/>
                </a:solidFill>
                <a:latin typeface="Arial" panose="020B0604020202020204" pitchFamily="34" charset="0"/>
              </a:rPr>
              <a:pPr>
                <a:spcBef>
                  <a:spcPct val="0"/>
                </a:spcBef>
                <a:buFontTx/>
                <a:buNone/>
              </a:pPr>
              <a:t>33</a:t>
            </a:fld>
            <a:endParaRPr lang="en-US" altLang="en-US" sz="1400">
              <a:solidFill>
                <a:srgbClr val="DDDDDD"/>
              </a:solidFill>
              <a:latin typeface="Arial" panose="020B0604020202020204" pitchFamily="34" charset="0"/>
            </a:endParaRPr>
          </a:p>
        </p:txBody>
      </p:sp>
      <p:sp>
        <p:nvSpPr>
          <p:cNvPr id="24580" name="Rectangle 2">
            <a:extLst>
              <a:ext uri="{FF2B5EF4-FFF2-40B4-BE49-F238E27FC236}">
                <a16:creationId xmlns:a16="http://schemas.microsoft.com/office/drawing/2014/main" id="{9CD9D162-3983-D792-22BA-7BF07FB78BAF}"/>
              </a:ext>
            </a:extLst>
          </p:cNvPr>
          <p:cNvSpPr>
            <a:spLocks noGrp="1" noChangeArrowheads="1"/>
          </p:cNvSpPr>
          <p:nvPr>
            <p:ph type="title"/>
          </p:nvPr>
        </p:nvSpPr>
        <p:spPr>
          <a:xfrm>
            <a:off x="0" y="228600"/>
            <a:ext cx="6934200" cy="1143000"/>
          </a:xfrm>
        </p:spPr>
        <p:txBody>
          <a:bodyPr/>
          <a:lstStyle/>
          <a:p>
            <a:pPr eaLnBrk="1" hangingPunct="1"/>
            <a:r>
              <a:rPr lang="en-US" altLang="en-US"/>
              <a:t>Users of a Requirements Document</a:t>
            </a:r>
          </a:p>
        </p:txBody>
      </p:sp>
      <p:sp>
        <p:nvSpPr>
          <p:cNvPr id="24581" name="Rectangle 3">
            <a:extLst>
              <a:ext uri="{FF2B5EF4-FFF2-40B4-BE49-F238E27FC236}">
                <a16:creationId xmlns:a16="http://schemas.microsoft.com/office/drawing/2014/main" id="{A374E890-0CFC-C831-0E80-4FEEF3A0B93D}"/>
              </a:ext>
            </a:extLst>
          </p:cNvPr>
          <p:cNvSpPr>
            <a:spLocks noChangeArrowheads="1"/>
          </p:cNvSpPr>
          <p:nvPr/>
        </p:nvSpPr>
        <p:spPr bwMode="auto">
          <a:xfrm>
            <a:off x="1828800" y="1341438"/>
            <a:ext cx="5133975"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pic>
        <p:nvPicPr>
          <p:cNvPr id="24582" name="Picture 4">
            <a:extLst>
              <a:ext uri="{FF2B5EF4-FFF2-40B4-BE49-F238E27FC236}">
                <a16:creationId xmlns:a16="http://schemas.microsoft.com/office/drawing/2014/main" id="{D5B89806-0720-BF02-6707-142B27AF2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557338"/>
            <a:ext cx="29527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descr="MCPE03301A0000[1]">
            <a:extLst>
              <a:ext uri="{FF2B5EF4-FFF2-40B4-BE49-F238E27FC236}">
                <a16:creationId xmlns:a16="http://schemas.microsoft.com/office/drawing/2014/main" id="{3D704F7B-90BF-C676-E431-12D01402D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8" y="1352550"/>
            <a:ext cx="923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8" descr="MCj03325280000[1]">
            <a:extLst>
              <a:ext uri="{FF2B5EF4-FFF2-40B4-BE49-F238E27FC236}">
                <a16:creationId xmlns:a16="http://schemas.microsoft.com/office/drawing/2014/main" id="{B98F2FDE-43CA-CB45-7311-31EA34FDCF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349500"/>
            <a:ext cx="18542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0" descr="MCj02807770000[1]">
            <a:extLst>
              <a:ext uri="{FF2B5EF4-FFF2-40B4-BE49-F238E27FC236}">
                <a16:creationId xmlns:a16="http://schemas.microsoft.com/office/drawing/2014/main" id="{E9534B56-BCED-0112-8DC9-BE74D3AAFA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284538"/>
            <a:ext cx="149542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11" descr="MCj00827510000[1]">
            <a:extLst>
              <a:ext uri="{FF2B5EF4-FFF2-40B4-BE49-F238E27FC236}">
                <a16:creationId xmlns:a16="http://schemas.microsoft.com/office/drawing/2014/main" id="{D1ABE936-07B3-C10E-6EE4-F2B708623A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365625"/>
            <a:ext cx="14954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13" descr="MCj00827490000[1]">
            <a:extLst>
              <a:ext uri="{FF2B5EF4-FFF2-40B4-BE49-F238E27FC236}">
                <a16:creationId xmlns:a16="http://schemas.microsoft.com/office/drawing/2014/main" id="{470EDBCC-EA8F-856A-C145-75C50AA00E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5300663"/>
            <a:ext cx="10937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D8BC618-1F87-B15F-968B-3B0FF5A1D75E}"/>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26627" name="Slide Number Placeholder 4">
            <a:extLst>
              <a:ext uri="{FF2B5EF4-FFF2-40B4-BE49-F238E27FC236}">
                <a16:creationId xmlns:a16="http://schemas.microsoft.com/office/drawing/2014/main" id="{D3ADAD9B-097E-61A4-CB0C-12384236CB3C}"/>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BC8AE1BC-3917-D545-AA60-47E3003FB0CB}" type="slidenum">
              <a:rPr lang="en-US" altLang="en-US" sz="1400">
                <a:solidFill>
                  <a:srgbClr val="DDDDDD"/>
                </a:solidFill>
                <a:latin typeface="Arial" panose="020B0604020202020204" pitchFamily="34" charset="0"/>
              </a:rPr>
              <a:pPr>
                <a:spcBef>
                  <a:spcPct val="0"/>
                </a:spcBef>
                <a:buFontTx/>
                <a:buNone/>
              </a:pPr>
              <a:t>34</a:t>
            </a:fld>
            <a:endParaRPr lang="en-US" altLang="en-US" sz="1400">
              <a:solidFill>
                <a:srgbClr val="DDDDDD"/>
              </a:solidFill>
              <a:latin typeface="Arial" panose="020B0604020202020204" pitchFamily="34" charset="0"/>
            </a:endParaRPr>
          </a:p>
        </p:txBody>
      </p:sp>
      <p:sp>
        <p:nvSpPr>
          <p:cNvPr id="26628" name="Rectangle 2">
            <a:extLst>
              <a:ext uri="{FF2B5EF4-FFF2-40B4-BE49-F238E27FC236}">
                <a16:creationId xmlns:a16="http://schemas.microsoft.com/office/drawing/2014/main" id="{5851038D-3B69-4005-577D-3266F5EB6103}"/>
              </a:ext>
            </a:extLst>
          </p:cNvPr>
          <p:cNvSpPr>
            <a:spLocks noGrp="1" noChangeArrowheads="1"/>
          </p:cNvSpPr>
          <p:nvPr>
            <p:ph type="title"/>
          </p:nvPr>
        </p:nvSpPr>
        <p:spPr>
          <a:xfrm>
            <a:off x="0" y="228600"/>
            <a:ext cx="6934200" cy="1143000"/>
          </a:xfrm>
        </p:spPr>
        <p:txBody>
          <a:bodyPr/>
          <a:lstStyle/>
          <a:p>
            <a:pPr eaLnBrk="1" hangingPunct="1"/>
            <a:r>
              <a:rPr lang="en-GB" altLang="en-US" dirty="0" err="1"/>
              <a:t>MoSCoW</a:t>
            </a:r>
            <a:r>
              <a:rPr lang="en-GB" altLang="en-US" dirty="0"/>
              <a:t> Criteria: Prioritisation</a:t>
            </a:r>
            <a:endParaRPr lang="en-US" altLang="en-US" dirty="0"/>
          </a:p>
        </p:txBody>
      </p:sp>
      <p:sp>
        <p:nvSpPr>
          <p:cNvPr id="26629" name="Rectangle 3">
            <a:extLst>
              <a:ext uri="{FF2B5EF4-FFF2-40B4-BE49-F238E27FC236}">
                <a16:creationId xmlns:a16="http://schemas.microsoft.com/office/drawing/2014/main" id="{00790979-90D5-2561-F71E-21123D93E6B2}"/>
              </a:ext>
            </a:extLst>
          </p:cNvPr>
          <p:cNvSpPr>
            <a:spLocks noGrp="1" noChangeArrowheads="1"/>
          </p:cNvSpPr>
          <p:nvPr>
            <p:ph type="body" idx="1"/>
          </p:nvPr>
        </p:nvSpPr>
        <p:spPr>
          <a:xfrm>
            <a:off x="0" y="1125538"/>
            <a:ext cx="8893175" cy="5000625"/>
          </a:xfrm>
        </p:spPr>
        <p:txBody>
          <a:bodyPr/>
          <a:lstStyle/>
          <a:p>
            <a:pPr eaLnBrk="1" hangingPunct="1">
              <a:buFontTx/>
              <a:buNone/>
            </a:pPr>
            <a:r>
              <a:rPr lang="en-GB" altLang="en-US"/>
              <a:t>Often used in requirements prioritization and as a language for specifying requirements </a:t>
            </a:r>
          </a:p>
          <a:p>
            <a:pPr lvl="1" eaLnBrk="1" hangingPunct="1">
              <a:buFontTx/>
              <a:buChar char="o"/>
            </a:pPr>
            <a:r>
              <a:rPr lang="en-GB" altLang="en-US">
                <a:solidFill>
                  <a:srgbClr val="000099"/>
                </a:solidFill>
              </a:rPr>
              <a:t>M: </a:t>
            </a:r>
            <a:r>
              <a:rPr lang="en-GB" altLang="en-US"/>
              <a:t>Must have- mandatory requirements that are fundamental to the system</a:t>
            </a:r>
          </a:p>
          <a:p>
            <a:pPr lvl="1" eaLnBrk="1" hangingPunct="1">
              <a:buFontTx/>
              <a:buChar char="o"/>
            </a:pPr>
            <a:r>
              <a:rPr lang="en-GB" altLang="en-US">
                <a:solidFill>
                  <a:srgbClr val="000099"/>
                </a:solidFill>
              </a:rPr>
              <a:t>S: </a:t>
            </a:r>
            <a:r>
              <a:rPr lang="en-GB" altLang="en-US"/>
              <a:t>Should have – important requirements that could be omitted</a:t>
            </a:r>
          </a:p>
          <a:p>
            <a:pPr lvl="1" eaLnBrk="1" hangingPunct="1">
              <a:buFontTx/>
              <a:buChar char="o"/>
            </a:pPr>
            <a:r>
              <a:rPr lang="en-GB" altLang="en-US">
                <a:solidFill>
                  <a:srgbClr val="000099"/>
                </a:solidFill>
              </a:rPr>
              <a:t>C: </a:t>
            </a:r>
            <a:r>
              <a:rPr lang="en-GB" altLang="en-US"/>
              <a:t>Could have – optional requirements</a:t>
            </a:r>
          </a:p>
          <a:p>
            <a:pPr lvl="1" eaLnBrk="1" hangingPunct="1">
              <a:buFontTx/>
              <a:buChar char="o"/>
            </a:pPr>
            <a:r>
              <a:rPr lang="en-GB" altLang="en-US">
                <a:solidFill>
                  <a:srgbClr val="000099"/>
                </a:solidFill>
              </a:rPr>
              <a:t>W: </a:t>
            </a:r>
            <a:r>
              <a:rPr lang="en-GB" altLang="en-US"/>
              <a:t>Want to have – these requirements really can wait (i.e. bells and whistles)</a:t>
            </a:r>
          </a:p>
          <a:p>
            <a:pPr eaLnBrk="1" hangingPunct="1">
              <a:buFontTx/>
              <a:buNone/>
            </a:pPr>
            <a:r>
              <a:rPr lang="en-GB" altLang="en-US"/>
              <a:t> </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3">
            <a:extLst>
              <a:ext uri="{FF2B5EF4-FFF2-40B4-BE49-F238E27FC236}">
                <a16:creationId xmlns:a16="http://schemas.microsoft.com/office/drawing/2014/main" id="{340D1CC9-4145-068F-840B-E58E57ED1917}"/>
              </a:ext>
            </a:extLst>
          </p:cNvPr>
          <p:cNvSpPr>
            <a:spLocks noGrp="1"/>
          </p:cNvSpPr>
          <p:nvPr>
            <p:ph type="ftr" sz="quarter" idx="10"/>
          </p:nvPr>
        </p:nvSpPr>
        <p:spPr/>
        <p:txBody>
          <a:bodyPr/>
          <a:lstStyle/>
          <a:p>
            <a:pPr>
              <a:defRPr/>
            </a:pPr>
            <a:r>
              <a:rPr lang="en-GB"/>
              <a:t>Fundamentals of Software Engineering </a:t>
            </a:r>
          </a:p>
          <a:p>
            <a:pPr>
              <a:defRPr/>
            </a:pPr>
            <a:r>
              <a:rPr lang="en-GB"/>
              <a:t>Dr R Bahsoon</a:t>
            </a:r>
            <a:endParaRPr lang="en-US"/>
          </a:p>
        </p:txBody>
      </p:sp>
      <p:sp>
        <p:nvSpPr>
          <p:cNvPr id="27651" name="Slide Number Placeholder 4">
            <a:extLst>
              <a:ext uri="{FF2B5EF4-FFF2-40B4-BE49-F238E27FC236}">
                <a16:creationId xmlns:a16="http://schemas.microsoft.com/office/drawing/2014/main" id="{05D1A9AA-9FBE-224E-8206-CB773AC58A6F}"/>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4E5361D4-17FD-C44C-B17E-9DB042D63105}" type="slidenum">
              <a:rPr lang="en-US" altLang="en-US" sz="1400">
                <a:solidFill>
                  <a:srgbClr val="DDDDDD"/>
                </a:solidFill>
                <a:latin typeface="Arial" panose="020B0604020202020204" pitchFamily="34" charset="0"/>
              </a:rPr>
              <a:pPr>
                <a:spcBef>
                  <a:spcPct val="0"/>
                </a:spcBef>
                <a:buFontTx/>
                <a:buNone/>
              </a:pPr>
              <a:t>35</a:t>
            </a:fld>
            <a:endParaRPr lang="en-US" altLang="en-US" sz="1400">
              <a:solidFill>
                <a:srgbClr val="DDDDDD"/>
              </a:solidFill>
              <a:latin typeface="Arial" panose="020B0604020202020204" pitchFamily="34" charset="0"/>
            </a:endParaRPr>
          </a:p>
        </p:txBody>
      </p:sp>
      <p:sp>
        <p:nvSpPr>
          <p:cNvPr id="27652" name="Rectangle 2">
            <a:extLst>
              <a:ext uri="{FF2B5EF4-FFF2-40B4-BE49-F238E27FC236}">
                <a16:creationId xmlns:a16="http://schemas.microsoft.com/office/drawing/2014/main" id="{9BF67AF3-E785-0BD4-CEDA-3547DF23DDDF}"/>
              </a:ext>
            </a:extLst>
          </p:cNvPr>
          <p:cNvSpPr>
            <a:spLocks noGrp="1" noChangeArrowheads="1"/>
          </p:cNvSpPr>
          <p:nvPr>
            <p:ph type="title"/>
          </p:nvPr>
        </p:nvSpPr>
        <p:spPr>
          <a:xfrm>
            <a:off x="0" y="228600"/>
            <a:ext cx="6934200" cy="1143000"/>
          </a:xfrm>
        </p:spPr>
        <p:txBody>
          <a:bodyPr/>
          <a:lstStyle/>
          <a:p>
            <a:pPr eaLnBrk="1" hangingPunct="1"/>
            <a:r>
              <a:rPr lang="en-GB" altLang="en-US"/>
              <a:t>Example Format</a:t>
            </a:r>
            <a:endParaRPr lang="en-US" altLang="en-US"/>
          </a:p>
        </p:txBody>
      </p:sp>
      <p:graphicFrame>
        <p:nvGraphicFramePr>
          <p:cNvPr id="234554" name="Group 58">
            <a:extLst>
              <a:ext uri="{FF2B5EF4-FFF2-40B4-BE49-F238E27FC236}">
                <a16:creationId xmlns:a16="http://schemas.microsoft.com/office/drawing/2014/main" id="{CC1203DA-8B5A-1721-4E81-AD0FB4077B47}"/>
              </a:ext>
            </a:extLst>
          </p:cNvPr>
          <p:cNvGraphicFramePr>
            <a:graphicFrameLocks noGrp="1"/>
          </p:cNvGraphicFramePr>
          <p:nvPr>
            <p:ph idx="1"/>
          </p:nvPr>
        </p:nvGraphicFramePr>
        <p:xfrm>
          <a:off x="250825" y="1341438"/>
          <a:ext cx="8642350" cy="4319589"/>
        </p:xfrm>
        <a:graphic>
          <a:graphicData uri="http://schemas.openxmlformats.org/drawingml/2006/table">
            <a:tbl>
              <a:tblPr/>
              <a:tblGrid>
                <a:gridCol w="1441450">
                  <a:extLst>
                    <a:ext uri="{9D8B030D-6E8A-4147-A177-3AD203B41FA5}">
                      <a16:colId xmlns:a16="http://schemas.microsoft.com/office/drawing/2014/main" val="20000"/>
                    </a:ext>
                  </a:extLst>
                </a:gridCol>
                <a:gridCol w="4319588">
                  <a:extLst>
                    <a:ext uri="{9D8B030D-6E8A-4147-A177-3AD203B41FA5}">
                      <a16:colId xmlns:a16="http://schemas.microsoft.com/office/drawing/2014/main" val="20001"/>
                    </a:ext>
                  </a:extLst>
                </a:gridCol>
                <a:gridCol w="2881312">
                  <a:extLst>
                    <a:ext uri="{9D8B030D-6E8A-4147-A177-3AD203B41FA5}">
                      <a16:colId xmlns:a16="http://schemas.microsoft.com/office/drawing/2014/main" val="20002"/>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ID</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Functional Requirements </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Priority</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1</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The system shall…</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M</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2</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The system shall ….</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38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7687" name="Text Box 40">
            <a:extLst>
              <a:ext uri="{FF2B5EF4-FFF2-40B4-BE49-F238E27FC236}">
                <a16:creationId xmlns:a16="http://schemas.microsoft.com/office/drawing/2014/main" id="{A37426FB-9D2B-989A-5BA5-20B770629E5B}"/>
              </a:ext>
            </a:extLst>
          </p:cNvPr>
          <p:cNvSpPr txBox="1">
            <a:spLocks noChangeArrowheads="1"/>
          </p:cNvSpPr>
          <p:nvPr/>
        </p:nvSpPr>
        <p:spPr bwMode="auto">
          <a:xfrm>
            <a:off x="323850" y="1916113"/>
            <a:ext cx="8569325"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endParaRPr lang="en-GB" altLang="en-US" sz="1800">
              <a:solidFill>
                <a:srgbClr val="DDDDDD"/>
              </a:solidFill>
              <a:latin typeface="Verdana" panose="020B0604030504040204" pitchFamily="34" charset="0"/>
            </a:endParaRPr>
          </a:p>
        </p:txBody>
      </p:sp>
      <p:sp>
        <p:nvSpPr>
          <p:cNvPr id="27688" name="Text Box 41">
            <a:extLst>
              <a:ext uri="{FF2B5EF4-FFF2-40B4-BE49-F238E27FC236}">
                <a16:creationId xmlns:a16="http://schemas.microsoft.com/office/drawing/2014/main" id="{71F82507-CFA7-8DA5-3945-7F652E3646B4}"/>
              </a:ext>
            </a:extLst>
          </p:cNvPr>
          <p:cNvSpPr txBox="1">
            <a:spLocks noChangeArrowheads="1"/>
          </p:cNvSpPr>
          <p:nvPr/>
        </p:nvSpPr>
        <p:spPr bwMode="auto">
          <a:xfrm>
            <a:off x="808038" y="1931988"/>
            <a:ext cx="1382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Collection </a:t>
            </a:r>
            <a:endParaRPr lang="en-US" altLang="en-US" sz="1800">
              <a:latin typeface="Verdana" panose="020B0604030504040204" pitchFamily="34" charset="0"/>
            </a:endParaRPr>
          </a:p>
        </p:txBody>
      </p:sp>
      <p:sp>
        <p:nvSpPr>
          <p:cNvPr id="27689" name="Text Box 42">
            <a:extLst>
              <a:ext uri="{FF2B5EF4-FFF2-40B4-BE49-F238E27FC236}">
                <a16:creationId xmlns:a16="http://schemas.microsoft.com/office/drawing/2014/main" id="{952E3FCB-FD2A-ECD5-611C-882FBCEF895D}"/>
              </a:ext>
            </a:extLst>
          </p:cNvPr>
          <p:cNvSpPr txBox="1">
            <a:spLocks noChangeArrowheads="1"/>
          </p:cNvSpPr>
          <p:nvPr/>
        </p:nvSpPr>
        <p:spPr bwMode="auto">
          <a:xfrm>
            <a:off x="250825" y="3789363"/>
            <a:ext cx="8569325"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endParaRPr lang="en-GB" altLang="en-US" sz="1800">
              <a:solidFill>
                <a:srgbClr val="DDDDDD"/>
              </a:solidFill>
              <a:latin typeface="Verdana" panose="020B0604030504040204" pitchFamily="34" charset="0"/>
            </a:endParaRPr>
          </a:p>
        </p:txBody>
      </p:sp>
      <p:sp>
        <p:nvSpPr>
          <p:cNvPr id="27690" name="Text Box 43">
            <a:extLst>
              <a:ext uri="{FF2B5EF4-FFF2-40B4-BE49-F238E27FC236}">
                <a16:creationId xmlns:a16="http://schemas.microsoft.com/office/drawing/2014/main" id="{15F24F0B-8F76-6DAF-3485-0D1BE80E144F}"/>
              </a:ext>
            </a:extLst>
          </p:cNvPr>
          <p:cNvSpPr txBox="1">
            <a:spLocks noChangeArrowheads="1"/>
          </p:cNvSpPr>
          <p:nvPr/>
        </p:nvSpPr>
        <p:spPr bwMode="auto">
          <a:xfrm>
            <a:off x="765175" y="3789363"/>
            <a:ext cx="143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Borrowing </a:t>
            </a:r>
            <a:endParaRPr lang="en-US" altLang="en-US" sz="1800">
              <a:latin typeface="Verdana" panose="020B0604030504040204" pitchFamily="34" charset="0"/>
            </a:endParaRPr>
          </a:p>
        </p:txBody>
      </p:sp>
      <p:sp>
        <p:nvSpPr>
          <p:cNvPr id="27691" name="Text Box 55">
            <a:extLst>
              <a:ext uri="{FF2B5EF4-FFF2-40B4-BE49-F238E27FC236}">
                <a16:creationId xmlns:a16="http://schemas.microsoft.com/office/drawing/2014/main" id="{F515AB15-2E77-F227-71CC-2B441FBAF81E}"/>
              </a:ext>
            </a:extLst>
          </p:cNvPr>
          <p:cNvSpPr txBox="1">
            <a:spLocks noChangeArrowheads="1"/>
          </p:cNvSpPr>
          <p:nvPr/>
        </p:nvSpPr>
        <p:spPr bwMode="auto">
          <a:xfrm>
            <a:off x="900113" y="4868863"/>
            <a:ext cx="1430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Borrowing </a:t>
            </a:r>
            <a:endParaRPr lang="en-US" altLang="en-US" sz="1800">
              <a:latin typeface="Verdana" panose="020B0604030504040204" pitchFamily="34" charset="0"/>
            </a:endParaRPr>
          </a:p>
        </p:txBody>
      </p:sp>
      <p:sp>
        <p:nvSpPr>
          <p:cNvPr id="27692" name="Text Box 56">
            <a:extLst>
              <a:ext uri="{FF2B5EF4-FFF2-40B4-BE49-F238E27FC236}">
                <a16:creationId xmlns:a16="http://schemas.microsoft.com/office/drawing/2014/main" id="{2728EBB3-BCA6-4458-4CB7-111010572783}"/>
              </a:ext>
            </a:extLst>
          </p:cNvPr>
          <p:cNvSpPr txBox="1">
            <a:spLocks noChangeArrowheads="1"/>
          </p:cNvSpPr>
          <p:nvPr/>
        </p:nvSpPr>
        <p:spPr bwMode="auto">
          <a:xfrm>
            <a:off x="250825" y="4933950"/>
            <a:ext cx="8569325" cy="366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endParaRPr lang="en-GB" altLang="en-US" sz="1800">
              <a:solidFill>
                <a:srgbClr val="DDDDDD"/>
              </a:solidFill>
              <a:latin typeface="Verdana" panose="020B0604030504040204" pitchFamily="34" charset="0"/>
            </a:endParaRPr>
          </a:p>
        </p:txBody>
      </p:sp>
      <p:sp>
        <p:nvSpPr>
          <p:cNvPr id="27693" name="Text Box 57">
            <a:extLst>
              <a:ext uri="{FF2B5EF4-FFF2-40B4-BE49-F238E27FC236}">
                <a16:creationId xmlns:a16="http://schemas.microsoft.com/office/drawing/2014/main" id="{D5C343DF-C7AB-20B2-45F8-F22AD74AB147}"/>
              </a:ext>
            </a:extLst>
          </p:cNvPr>
          <p:cNvSpPr txBox="1">
            <a:spLocks noChangeArrowheads="1"/>
          </p:cNvSpPr>
          <p:nvPr/>
        </p:nvSpPr>
        <p:spPr bwMode="auto">
          <a:xfrm>
            <a:off x="758825" y="4862513"/>
            <a:ext cx="158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Membership</a:t>
            </a:r>
            <a:endParaRPr lang="en-US" altLang="en-US" sz="1800">
              <a:latin typeface="Verdana" panose="020B0604030504040204" pitchFamily="34" charset="0"/>
            </a:endParaRPr>
          </a:p>
        </p:txBody>
      </p:sp>
      <p:sp>
        <p:nvSpPr>
          <p:cNvPr id="27694" name="Text Box 59">
            <a:extLst>
              <a:ext uri="{FF2B5EF4-FFF2-40B4-BE49-F238E27FC236}">
                <a16:creationId xmlns:a16="http://schemas.microsoft.com/office/drawing/2014/main" id="{D1880E5D-4B80-CC86-A81C-DCAEB0C66DB5}"/>
              </a:ext>
            </a:extLst>
          </p:cNvPr>
          <p:cNvSpPr txBox="1">
            <a:spLocks noChangeArrowheads="1"/>
          </p:cNvSpPr>
          <p:nvPr/>
        </p:nvSpPr>
        <p:spPr bwMode="auto">
          <a:xfrm>
            <a:off x="611188" y="53736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3">
            <a:extLst>
              <a:ext uri="{FF2B5EF4-FFF2-40B4-BE49-F238E27FC236}">
                <a16:creationId xmlns:a16="http://schemas.microsoft.com/office/drawing/2014/main" id="{327F8163-BEBF-846E-AA39-C6D3A66CEAEE}"/>
              </a:ext>
            </a:extLst>
          </p:cNvPr>
          <p:cNvSpPr>
            <a:spLocks noGrp="1"/>
          </p:cNvSpPr>
          <p:nvPr>
            <p:ph type="ftr" sz="quarter" idx="10"/>
          </p:nvPr>
        </p:nvSpPr>
        <p:spPr/>
        <p:txBody>
          <a:bodyPr/>
          <a:lstStyle/>
          <a:p>
            <a:pPr>
              <a:defRPr/>
            </a:pPr>
            <a:r>
              <a:rPr lang="en-GB"/>
              <a:t>Fundamentals of Software Engineering </a:t>
            </a:r>
          </a:p>
          <a:p>
            <a:pPr>
              <a:defRPr/>
            </a:pPr>
            <a:r>
              <a:rPr lang="en-GB"/>
              <a:t>Dr R Bahsoon</a:t>
            </a:r>
            <a:endParaRPr lang="en-US"/>
          </a:p>
        </p:txBody>
      </p:sp>
      <p:sp>
        <p:nvSpPr>
          <p:cNvPr id="28675" name="Slide Number Placeholder 4">
            <a:extLst>
              <a:ext uri="{FF2B5EF4-FFF2-40B4-BE49-F238E27FC236}">
                <a16:creationId xmlns:a16="http://schemas.microsoft.com/office/drawing/2014/main" id="{3BEC04E6-882D-0662-26EB-67AE059E46CD}"/>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4F2291C3-72F0-904C-8C4B-A2B8FAA35EE8}" type="slidenum">
              <a:rPr lang="en-US" altLang="en-US" sz="1400">
                <a:solidFill>
                  <a:srgbClr val="DDDDDD"/>
                </a:solidFill>
                <a:latin typeface="Arial" panose="020B0604020202020204" pitchFamily="34" charset="0"/>
              </a:rPr>
              <a:pPr>
                <a:spcBef>
                  <a:spcPct val="0"/>
                </a:spcBef>
                <a:buFontTx/>
                <a:buNone/>
              </a:pPr>
              <a:t>36</a:t>
            </a:fld>
            <a:endParaRPr lang="en-US" altLang="en-US" sz="1400">
              <a:solidFill>
                <a:srgbClr val="DDDDDD"/>
              </a:solidFill>
              <a:latin typeface="Arial" panose="020B0604020202020204" pitchFamily="34" charset="0"/>
            </a:endParaRPr>
          </a:p>
        </p:txBody>
      </p:sp>
      <p:sp>
        <p:nvSpPr>
          <p:cNvPr id="28676" name="Rectangle 2">
            <a:extLst>
              <a:ext uri="{FF2B5EF4-FFF2-40B4-BE49-F238E27FC236}">
                <a16:creationId xmlns:a16="http://schemas.microsoft.com/office/drawing/2014/main" id="{93D77030-6EDD-AF34-884F-8F1FED137BD4}"/>
              </a:ext>
            </a:extLst>
          </p:cNvPr>
          <p:cNvSpPr>
            <a:spLocks noGrp="1" noChangeArrowheads="1"/>
          </p:cNvSpPr>
          <p:nvPr>
            <p:ph type="title"/>
          </p:nvPr>
        </p:nvSpPr>
        <p:spPr>
          <a:xfrm>
            <a:off x="0" y="228600"/>
            <a:ext cx="6934200" cy="1143000"/>
          </a:xfrm>
        </p:spPr>
        <p:txBody>
          <a:bodyPr/>
          <a:lstStyle/>
          <a:p>
            <a:pPr eaLnBrk="1" hangingPunct="1"/>
            <a:r>
              <a:rPr lang="en-GB" altLang="en-US"/>
              <a:t>Non-functional Requirements </a:t>
            </a:r>
            <a:endParaRPr lang="en-US" altLang="en-US"/>
          </a:p>
        </p:txBody>
      </p:sp>
      <p:graphicFrame>
        <p:nvGraphicFramePr>
          <p:cNvPr id="236590" name="Group 46">
            <a:extLst>
              <a:ext uri="{FF2B5EF4-FFF2-40B4-BE49-F238E27FC236}">
                <a16:creationId xmlns:a16="http://schemas.microsoft.com/office/drawing/2014/main" id="{DDC73280-FCCB-3F1B-EF90-561303FE71E3}"/>
              </a:ext>
            </a:extLst>
          </p:cNvPr>
          <p:cNvGraphicFramePr>
            <a:graphicFrameLocks noGrp="1"/>
          </p:cNvGraphicFramePr>
          <p:nvPr>
            <p:ph idx="1"/>
          </p:nvPr>
        </p:nvGraphicFramePr>
        <p:xfrm>
          <a:off x="250825" y="1341438"/>
          <a:ext cx="8642350" cy="4319589"/>
        </p:xfrm>
        <a:graphic>
          <a:graphicData uri="http://schemas.openxmlformats.org/drawingml/2006/table">
            <a:tbl>
              <a:tblPr/>
              <a:tblGrid>
                <a:gridCol w="1441450">
                  <a:extLst>
                    <a:ext uri="{9D8B030D-6E8A-4147-A177-3AD203B41FA5}">
                      <a16:colId xmlns:a16="http://schemas.microsoft.com/office/drawing/2014/main" val="20000"/>
                    </a:ext>
                  </a:extLst>
                </a:gridCol>
                <a:gridCol w="4319588">
                  <a:extLst>
                    <a:ext uri="{9D8B030D-6E8A-4147-A177-3AD203B41FA5}">
                      <a16:colId xmlns:a16="http://schemas.microsoft.com/office/drawing/2014/main" val="20001"/>
                    </a:ext>
                  </a:extLst>
                </a:gridCol>
                <a:gridCol w="2881312">
                  <a:extLst>
                    <a:ext uri="{9D8B030D-6E8A-4147-A177-3AD203B41FA5}">
                      <a16:colId xmlns:a16="http://schemas.microsoft.com/office/drawing/2014/main" val="20002"/>
                    </a:ext>
                  </a:extLst>
                </a:gridCol>
              </a:tblGrid>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dirty="0">
                          <a:ln>
                            <a:noFill/>
                          </a:ln>
                          <a:solidFill>
                            <a:schemeClr val="tx1"/>
                          </a:solidFill>
                          <a:effectLst/>
                          <a:latin typeface="Comic Sans MS" pitchFamily="66" charset="0"/>
                          <a:cs typeface="Arial" charset="0"/>
                        </a:rPr>
                        <a:t>ID</a:t>
                      </a:r>
                      <a:endParaRPr kumimoji="0" lang="en-US" sz="2600" b="0" i="0" u="none" strike="noStrike" cap="none" normalizeH="0" baseline="0" dirty="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200" b="1" i="0" u="none" strike="noStrike" cap="none" normalizeH="0" baseline="0" dirty="0">
                          <a:ln>
                            <a:noFill/>
                          </a:ln>
                          <a:solidFill>
                            <a:schemeClr val="tx1"/>
                          </a:solidFill>
                          <a:effectLst/>
                          <a:latin typeface="Comic Sans MS" pitchFamily="66" charset="0"/>
                          <a:cs typeface="Arial" charset="0"/>
                        </a:rPr>
                        <a:t>Non-functional Requirements</a:t>
                      </a:r>
                      <a:r>
                        <a:rPr kumimoji="0" lang="en-GB" sz="2600" b="1" i="0" u="none" strike="noStrike" cap="none" normalizeH="0" baseline="0" dirty="0">
                          <a:ln>
                            <a:noFill/>
                          </a:ln>
                          <a:solidFill>
                            <a:schemeClr val="tx1"/>
                          </a:solidFill>
                          <a:effectLst/>
                          <a:latin typeface="Comic Sans MS" pitchFamily="66" charset="0"/>
                          <a:cs typeface="Arial" charset="0"/>
                        </a:rPr>
                        <a:t> </a:t>
                      </a:r>
                      <a:endParaRPr kumimoji="0" lang="en-US" sz="2600" b="1" i="0" u="none" strike="noStrike" cap="none" normalizeH="0" baseline="0" dirty="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Priority</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1</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The system shall…</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M</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2</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The system shall ….</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3</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38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600" b="0" i="0" u="none" strike="noStrike" cap="none" normalizeH="0" baseline="0">
                          <a:ln>
                            <a:noFill/>
                          </a:ln>
                          <a:solidFill>
                            <a:schemeClr val="tx1"/>
                          </a:solidFill>
                          <a:effectLst/>
                          <a:latin typeface="Comic Sans MS" pitchFamily="66" charset="0"/>
                          <a:cs typeface="Arial" charset="0"/>
                        </a:rPr>
                        <a:t>4</a:t>
                      </a:r>
                      <a:endParaRPr kumimoji="0" lang="en-US" sz="2600" b="0" i="0" u="none" strike="noStrike" cap="none" normalizeH="0" baseline="0">
                        <a:ln>
                          <a:noFill/>
                        </a:ln>
                        <a:solidFill>
                          <a:schemeClr val="tx1"/>
                        </a:solidFill>
                        <a:effectLst/>
                        <a:latin typeface="Comic Sans MS" pitchFamily="66"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600" b="0" i="0" u="none" strike="noStrike" cap="none" normalizeH="0" baseline="0">
                        <a:ln>
                          <a:noFill/>
                        </a:ln>
                        <a:solidFill>
                          <a:schemeClr val="tx1"/>
                        </a:solidFill>
                        <a:effectLst/>
                        <a:latin typeface="Comic Sans MS" pitchFamily="66"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8711" name="Text Box 37">
            <a:extLst>
              <a:ext uri="{FF2B5EF4-FFF2-40B4-BE49-F238E27FC236}">
                <a16:creationId xmlns:a16="http://schemas.microsoft.com/office/drawing/2014/main" id="{1E691B43-3A19-C39C-B097-7AD618E5743A}"/>
              </a:ext>
            </a:extLst>
          </p:cNvPr>
          <p:cNvSpPr txBox="1">
            <a:spLocks noChangeArrowheads="1"/>
          </p:cNvSpPr>
          <p:nvPr/>
        </p:nvSpPr>
        <p:spPr bwMode="auto">
          <a:xfrm>
            <a:off x="323850" y="1916113"/>
            <a:ext cx="8569325"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endParaRPr lang="en-GB" altLang="en-US" sz="1800">
              <a:solidFill>
                <a:srgbClr val="DDDDDD"/>
              </a:solidFill>
              <a:latin typeface="Verdana" panose="020B0604030504040204" pitchFamily="34" charset="0"/>
            </a:endParaRPr>
          </a:p>
        </p:txBody>
      </p:sp>
      <p:sp>
        <p:nvSpPr>
          <p:cNvPr id="28712" name="Text Box 38">
            <a:extLst>
              <a:ext uri="{FF2B5EF4-FFF2-40B4-BE49-F238E27FC236}">
                <a16:creationId xmlns:a16="http://schemas.microsoft.com/office/drawing/2014/main" id="{5FA1F0F0-A80E-34A2-FBF1-C2C179A6868A}"/>
              </a:ext>
            </a:extLst>
          </p:cNvPr>
          <p:cNvSpPr txBox="1">
            <a:spLocks noChangeArrowheads="1"/>
          </p:cNvSpPr>
          <p:nvPr/>
        </p:nvSpPr>
        <p:spPr bwMode="auto">
          <a:xfrm>
            <a:off x="808038" y="1931988"/>
            <a:ext cx="1330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Capacity  </a:t>
            </a:r>
            <a:endParaRPr lang="en-US" altLang="en-US" sz="1800">
              <a:latin typeface="Verdana" panose="020B0604030504040204" pitchFamily="34" charset="0"/>
            </a:endParaRPr>
          </a:p>
        </p:txBody>
      </p:sp>
      <p:sp>
        <p:nvSpPr>
          <p:cNvPr id="28713" name="Text Box 39">
            <a:extLst>
              <a:ext uri="{FF2B5EF4-FFF2-40B4-BE49-F238E27FC236}">
                <a16:creationId xmlns:a16="http://schemas.microsoft.com/office/drawing/2014/main" id="{C54AA282-0994-66FD-BD0C-C9103935E5A6}"/>
              </a:ext>
            </a:extLst>
          </p:cNvPr>
          <p:cNvSpPr txBox="1">
            <a:spLocks noChangeArrowheads="1"/>
          </p:cNvSpPr>
          <p:nvPr/>
        </p:nvSpPr>
        <p:spPr bwMode="auto">
          <a:xfrm>
            <a:off x="250825" y="3789363"/>
            <a:ext cx="8569325"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endParaRPr lang="en-GB" altLang="en-US" sz="1800">
              <a:solidFill>
                <a:srgbClr val="DDDDDD"/>
              </a:solidFill>
              <a:latin typeface="Verdana" panose="020B0604030504040204" pitchFamily="34" charset="0"/>
            </a:endParaRPr>
          </a:p>
        </p:txBody>
      </p:sp>
      <p:sp>
        <p:nvSpPr>
          <p:cNvPr id="28714" name="Text Box 40">
            <a:extLst>
              <a:ext uri="{FF2B5EF4-FFF2-40B4-BE49-F238E27FC236}">
                <a16:creationId xmlns:a16="http://schemas.microsoft.com/office/drawing/2014/main" id="{859484C8-11FC-4268-D2E7-3201962D9691}"/>
              </a:ext>
            </a:extLst>
          </p:cNvPr>
          <p:cNvSpPr txBox="1">
            <a:spLocks noChangeArrowheads="1"/>
          </p:cNvSpPr>
          <p:nvPr/>
        </p:nvSpPr>
        <p:spPr bwMode="auto">
          <a:xfrm>
            <a:off x="755650" y="3789363"/>
            <a:ext cx="1382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Reliability </a:t>
            </a:r>
            <a:endParaRPr lang="en-US" altLang="en-US" sz="1800">
              <a:latin typeface="Verdana" panose="020B0604030504040204" pitchFamily="34" charset="0"/>
            </a:endParaRPr>
          </a:p>
        </p:txBody>
      </p:sp>
      <p:sp>
        <p:nvSpPr>
          <p:cNvPr id="28715" name="Text Box 41">
            <a:extLst>
              <a:ext uri="{FF2B5EF4-FFF2-40B4-BE49-F238E27FC236}">
                <a16:creationId xmlns:a16="http://schemas.microsoft.com/office/drawing/2014/main" id="{3B07FDA8-2E3D-463F-BC46-1197AF7C162C}"/>
              </a:ext>
            </a:extLst>
          </p:cNvPr>
          <p:cNvSpPr txBox="1">
            <a:spLocks noChangeArrowheads="1"/>
          </p:cNvSpPr>
          <p:nvPr/>
        </p:nvSpPr>
        <p:spPr bwMode="auto">
          <a:xfrm>
            <a:off x="900113" y="4868863"/>
            <a:ext cx="1430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Borrowing </a:t>
            </a:r>
            <a:endParaRPr lang="en-US" altLang="en-US" sz="1800">
              <a:latin typeface="Verdana" panose="020B0604030504040204" pitchFamily="34" charset="0"/>
            </a:endParaRPr>
          </a:p>
        </p:txBody>
      </p:sp>
      <p:sp>
        <p:nvSpPr>
          <p:cNvPr id="28716" name="Text Box 42">
            <a:extLst>
              <a:ext uri="{FF2B5EF4-FFF2-40B4-BE49-F238E27FC236}">
                <a16:creationId xmlns:a16="http://schemas.microsoft.com/office/drawing/2014/main" id="{4EAD7080-FC15-825B-393B-B05F7D9404D9}"/>
              </a:ext>
            </a:extLst>
          </p:cNvPr>
          <p:cNvSpPr txBox="1">
            <a:spLocks noChangeArrowheads="1"/>
          </p:cNvSpPr>
          <p:nvPr/>
        </p:nvSpPr>
        <p:spPr bwMode="auto">
          <a:xfrm>
            <a:off x="250825" y="4941888"/>
            <a:ext cx="8569325"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50000"/>
              </a:spcBef>
              <a:buFontTx/>
              <a:buNone/>
            </a:pPr>
            <a:endParaRPr lang="en-GB" altLang="en-US" sz="1800">
              <a:solidFill>
                <a:srgbClr val="DDDDDD"/>
              </a:solidFill>
              <a:latin typeface="Verdana" panose="020B0604030504040204" pitchFamily="34" charset="0"/>
            </a:endParaRPr>
          </a:p>
        </p:txBody>
      </p:sp>
      <p:sp>
        <p:nvSpPr>
          <p:cNvPr id="28717" name="Text Box 43">
            <a:extLst>
              <a:ext uri="{FF2B5EF4-FFF2-40B4-BE49-F238E27FC236}">
                <a16:creationId xmlns:a16="http://schemas.microsoft.com/office/drawing/2014/main" id="{305C0207-E07F-AAD5-55E7-99CCE4EB043F}"/>
              </a:ext>
            </a:extLst>
          </p:cNvPr>
          <p:cNvSpPr txBox="1">
            <a:spLocks noChangeArrowheads="1"/>
          </p:cNvSpPr>
          <p:nvPr/>
        </p:nvSpPr>
        <p:spPr bwMode="auto">
          <a:xfrm>
            <a:off x="638175" y="4933950"/>
            <a:ext cx="163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a:latin typeface="Verdana" panose="020B0604030504040204" pitchFamily="34" charset="0"/>
              </a:rPr>
              <a:t>Performance</a:t>
            </a:r>
            <a:endParaRPr lang="en-US" altLang="en-US" sz="1800">
              <a:latin typeface="Verdana" panose="020B0604030504040204" pitchFamily="34" charset="0"/>
            </a:endParaRPr>
          </a:p>
        </p:txBody>
      </p:sp>
      <p:sp>
        <p:nvSpPr>
          <p:cNvPr id="28718" name="Text Box 44">
            <a:extLst>
              <a:ext uri="{FF2B5EF4-FFF2-40B4-BE49-F238E27FC236}">
                <a16:creationId xmlns:a16="http://schemas.microsoft.com/office/drawing/2014/main" id="{849DEB94-2F89-DA0C-FD26-BBE301899B38}"/>
              </a:ext>
            </a:extLst>
          </p:cNvPr>
          <p:cNvSpPr txBox="1">
            <a:spLocks noChangeArrowheads="1"/>
          </p:cNvSpPr>
          <p:nvPr/>
        </p:nvSpPr>
        <p:spPr bwMode="auto">
          <a:xfrm>
            <a:off x="611188" y="53736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EAF2-941F-C968-6A36-97D81555F275}"/>
              </a:ext>
            </a:extLst>
          </p:cNvPr>
          <p:cNvSpPr>
            <a:spLocks noGrp="1"/>
          </p:cNvSpPr>
          <p:nvPr>
            <p:ph type="title"/>
          </p:nvPr>
        </p:nvSpPr>
        <p:spPr/>
        <p:txBody>
          <a:bodyPr/>
          <a:lstStyle/>
          <a:p>
            <a:br>
              <a:rPr lang="en-US" dirty="0"/>
            </a:br>
            <a:r>
              <a:rPr lang="en-US" dirty="0"/>
              <a:t>Requirements Management and Change</a:t>
            </a:r>
          </a:p>
        </p:txBody>
      </p:sp>
      <p:sp>
        <p:nvSpPr>
          <p:cNvPr id="3" name="Content Placeholder 2">
            <a:extLst>
              <a:ext uri="{FF2B5EF4-FFF2-40B4-BE49-F238E27FC236}">
                <a16:creationId xmlns:a16="http://schemas.microsoft.com/office/drawing/2014/main" id="{E394F371-B4D0-D95C-E439-BD4EBF24E308}"/>
              </a:ext>
            </a:extLst>
          </p:cNvPr>
          <p:cNvSpPr>
            <a:spLocks noGrp="1"/>
          </p:cNvSpPr>
          <p:nvPr>
            <p:ph idx="1"/>
          </p:nvPr>
        </p:nvSpPr>
        <p:spPr>
          <a:xfrm>
            <a:off x="107504" y="1196752"/>
            <a:ext cx="9001695" cy="4784725"/>
          </a:xfrm>
        </p:spPr>
        <p:txBody>
          <a:bodyPr/>
          <a:lstStyle/>
          <a:p>
            <a:pPr marL="0" indent="0">
              <a:buNone/>
            </a:pPr>
            <a:r>
              <a:rPr lang="en-GB" sz="2400" dirty="0"/>
              <a:t>The process of managing changing requirements during the requirements engineering process and system development.</a:t>
            </a:r>
          </a:p>
          <a:p>
            <a:pPr marL="0" indent="0">
              <a:buNone/>
            </a:pPr>
            <a:endParaRPr lang="en-GB" sz="2400" dirty="0"/>
          </a:p>
          <a:p>
            <a:pPr marL="0" indent="0">
              <a:buNone/>
            </a:pPr>
            <a:r>
              <a:rPr lang="en-GB" sz="2400" dirty="0"/>
              <a:t>Change is inevitable, especially for large systems:</a:t>
            </a:r>
          </a:p>
          <a:p>
            <a:r>
              <a:rPr lang="en-US" sz="2400" dirty="0"/>
              <a:t>The business and technical environment of the system always changes </a:t>
            </a:r>
          </a:p>
          <a:p>
            <a:r>
              <a:rPr lang="en-US" sz="2400" dirty="0"/>
              <a:t>Large systems usually have a diverse user community, with many users having different requirements and priorities that may be conflicting or contradictory. It can change overtime</a:t>
            </a:r>
          </a:p>
          <a:p>
            <a:endParaRPr lang="en-US" dirty="0"/>
          </a:p>
        </p:txBody>
      </p:sp>
      <p:sp>
        <p:nvSpPr>
          <p:cNvPr id="4" name="Footer Placeholder 3">
            <a:extLst>
              <a:ext uri="{FF2B5EF4-FFF2-40B4-BE49-F238E27FC236}">
                <a16:creationId xmlns:a16="http://schemas.microsoft.com/office/drawing/2014/main" id="{A63FFEFC-90ED-D5F3-607F-193D35020814}"/>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6B2483ED-40A7-E248-043C-A25BC763A894}"/>
              </a:ext>
            </a:extLst>
          </p:cNvPr>
          <p:cNvSpPr>
            <a:spLocks noGrp="1"/>
          </p:cNvSpPr>
          <p:nvPr>
            <p:ph type="sldNum" sz="quarter" idx="11"/>
          </p:nvPr>
        </p:nvSpPr>
        <p:spPr/>
        <p:txBody>
          <a:bodyPr/>
          <a:lstStyle/>
          <a:p>
            <a:fld id="{4F6695ED-B5D4-C64C-9DD5-0B2AD7DB2B65}" type="slidenum">
              <a:rPr lang="en-US" altLang="en-US" smtClean="0"/>
              <a:pPr/>
              <a:t>37</a:t>
            </a:fld>
            <a:endParaRPr lang="en-US" altLang="en-US"/>
          </a:p>
        </p:txBody>
      </p:sp>
    </p:spTree>
    <p:extLst>
      <p:ext uri="{BB962C8B-B14F-4D97-AF65-F5344CB8AC3E}">
        <p14:creationId xmlns:p14="http://schemas.microsoft.com/office/powerpoint/2010/main" val="28027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9C91F-6CCC-5D12-4F4C-E494ADFAECAD}"/>
              </a:ext>
            </a:extLst>
          </p:cNvPr>
          <p:cNvSpPr>
            <a:spLocks noGrp="1"/>
          </p:cNvSpPr>
          <p:nvPr>
            <p:ph type="title"/>
          </p:nvPr>
        </p:nvSpPr>
        <p:spPr>
          <a:xfrm>
            <a:off x="-20638" y="197768"/>
            <a:ext cx="6969126" cy="1143000"/>
          </a:xfrm>
        </p:spPr>
        <p:txBody>
          <a:bodyPr/>
          <a:lstStyle/>
          <a:p>
            <a:r>
              <a:rPr lang="en-US" dirty="0"/>
              <a:t>How to Manage Change in Requirements?</a:t>
            </a:r>
          </a:p>
        </p:txBody>
      </p:sp>
      <p:sp>
        <p:nvSpPr>
          <p:cNvPr id="3" name="Content Placeholder 2">
            <a:extLst>
              <a:ext uri="{FF2B5EF4-FFF2-40B4-BE49-F238E27FC236}">
                <a16:creationId xmlns:a16="http://schemas.microsoft.com/office/drawing/2014/main" id="{6290659D-49A2-DC05-47A3-EFD5FE41A748}"/>
              </a:ext>
            </a:extLst>
          </p:cNvPr>
          <p:cNvSpPr>
            <a:spLocks noGrp="1"/>
          </p:cNvSpPr>
          <p:nvPr>
            <p:ph idx="1"/>
          </p:nvPr>
        </p:nvSpPr>
        <p:spPr>
          <a:xfrm>
            <a:off x="179512" y="1341438"/>
            <a:ext cx="8713663" cy="4784725"/>
          </a:xfrm>
        </p:spPr>
        <p:txBody>
          <a:bodyPr/>
          <a:lstStyle/>
          <a:p>
            <a:r>
              <a:rPr lang="en-US" sz="2400" dirty="0"/>
              <a:t>Traceability: keep track of individual requirements</a:t>
            </a:r>
          </a:p>
          <a:p>
            <a:r>
              <a:rPr lang="en-US" sz="2400" dirty="0"/>
              <a:t>Dependency: maintain links between dependent requirements</a:t>
            </a:r>
          </a:p>
          <a:p>
            <a:r>
              <a:rPr lang="en-US" sz="2400" dirty="0"/>
              <a:t>Change impact analysis: assess the impact of requirements changes</a:t>
            </a:r>
          </a:p>
          <a:p>
            <a:r>
              <a:rPr lang="en-US" sz="2400" dirty="0"/>
              <a:t>Establish a formal process for making change proposals and linking these to system requirements.</a:t>
            </a:r>
            <a:endParaRPr lang="en-GB" sz="2400" dirty="0"/>
          </a:p>
          <a:p>
            <a:pPr marL="0" indent="0">
              <a:buNone/>
            </a:pPr>
            <a:endParaRPr lang="en-US" dirty="0"/>
          </a:p>
        </p:txBody>
      </p:sp>
      <p:sp>
        <p:nvSpPr>
          <p:cNvPr id="4" name="Footer Placeholder 3">
            <a:extLst>
              <a:ext uri="{FF2B5EF4-FFF2-40B4-BE49-F238E27FC236}">
                <a16:creationId xmlns:a16="http://schemas.microsoft.com/office/drawing/2014/main" id="{B0D2C19E-13D9-8866-6A78-B22A46BD5E4F}"/>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FDCBA08E-FD0B-33AB-314E-401D0C62FA2B}"/>
              </a:ext>
            </a:extLst>
          </p:cNvPr>
          <p:cNvSpPr>
            <a:spLocks noGrp="1"/>
          </p:cNvSpPr>
          <p:nvPr>
            <p:ph type="sldNum" sz="quarter" idx="11"/>
          </p:nvPr>
        </p:nvSpPr>
        <p:spPr/>
        <p:txBody>
          <a:bodyPr/>
          <a:lstStyle/>
          <a:p>
            <a:fld id="{4F6695ED-B5D4-C64C-9DD5-0B2AD7DB2B65}" type="slidenum">
              <a:rPr lang="en-US" altLang="en-US" smtClean="0"/>
              <a:pPr/>
              <a:t>38</a:t>
            </a:fld>
            <a:endParaRPr lang="en-US" altLang="en-US"/>
          </a:p>
        </p:txBody>
      </p:sp>
    </p:spTree>
    <p:extLst>
      <p:ext uri="{BB962C8B-B14F-4D97-AF65-F5344CB8AC3E}">
        <p14:creationId xmlns:p14="http://schemas.microsoft.com/office/powerpoint/2010/main" val="2161791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A4D5DB6-ED1C-8F55-10A4-E16E9F86BFD5}"/>
              </a:ext>
            </a:extLst>
          </p:cNvPr>
          <p:cNvSpPr>
            <a:spLocks noGrp="1"/>
          </p:cNvSpPr>
          <p:nvPr>
            <p:ph type="ftr" sz="quarter" idx="10"/>
          </p:nvPr>
        </p:nvSpPr>
        <p:spPr/>
        <p:txBody>
          <a:bodyPr/>
          <a:lstStyle/>
          <a:p>
            <a:pPr>
              <a:defRPr/>
            </a:pPr>
            <a:r>
              <a:rPr lang="en-GB"/>
              <a:t>Fundamentals of Software Engineering </a:t>
            </a:r>
          </a:p>
          <a:p>
            <a:pPr>
              <a:defRPr/>
            </a:pPr>
            <a:r>
              <a:rPr lang="en-GB"/>
              <a:t>Dr R Bahsoon</a:t>
            </a:r>
            <a:endParaRPr lang="en-US"/>
          </a:p>
        </p:txBody>
      </p:sp>
      <p:sp>
        <p:nvSpPr>
          <p:cNvPr id="29699" name="Slide Number Placeholder 4">
            <a:extLst>
              <a:ext uri="{FF2B5EF4-FFF2-40B4-BE49-F238E27FC236}">
                <a16:creationId xmlns:a16="http://schemas.microsoft.com/office/drawing/2014/main" id="{92EE0393-DEAD-3972-AE29-31F2D1FBBE9B}"/>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2FE84084-F703-FE46-978F-5EFE5CEA7AE2}" type="slidenum">
              <a:rPr lang="en-US" altLang="en-US" sz="1400">
                <a:solidFill>
                  <a:srgbClr val="DDDDDD"/>
                </a:solidFill>
                <a:latin typeface="Arial" panose="020B0604020202020204" pitchFamily="34" charset="0"/>
              </a:rPr>
              <a:pPr>
                <a:spcBef>
                  <a:spcPct val="0"/>
                </a:spcBef>
                <a:buFontTx/>
                <a:buNone/>
              </a:pPr>
              <a:t>39</a:t>
            </a:fld>
            <a:endParaRPr lang="en-US" altLang="en-US" sz="1400">
              <a:solidFill>
                <a:srgbClr val="DDDDDD"/>
              </a:solidFill>
              <a:latin typeface="Arial" panose="020B0604020202020204" pitchFamily="34" charset="0"/>
            </a:endParaRPr>
          </a:p>
        </p:txBody>
      </p:sp>
      <p:sp>
        <p:nvSpPr>
          <p:cNvPr id="29700" name="Rectangle 2">
            <a:extLst>
              <a:ext uri="{FF2B5EF4-FFF2-40B4-BE49-F238E27FC236}">
                <a16:creationId xmlns:a16="http://schemas.microsoft.com/office/drawing/2014/main" id="{C15B2696-83B7-CFF3-881E-D9CAA1C543EB}"/>
              </a:ext>
            </a:extLst>
          </p:cNvPr>
          <p:cNvSpPr>
            <a:spLocks noGrp="1" noChangeArrowheads="1"/>
          </p:cNvSpPr>
          <p:nvPr>
            <p:ph type="title"/>
          </p:nvPr>
        </p:nvSpPr>
        <p:spPr>
          <a:xfrm>
            <a:off x="0" y="228600"/>
            <a:ext cx="6934200" cy="1143000"/>
          </a:xfrm>
        </p:spPr>
        <p:txBody>
          <a:bodyPr/>
          <a:lstStyle/>
          <a:p>
            <a:pPr eaLnBrk="1" hangingPunct="1"/>
            <a:r>
              <a:rPr lang="en-GB" altLang="en-US"/>
              <a:t>Why are Requirements Important?</a:t>
            </a:r>
            <a:endParaRPr lang="en-US" altLang="en-US"/>
          </a:p>
        </p:txBody>
      </p:sp>
      <p:sp>
        <p:nvSpPr>
          <p:cNvPr id="29701" name="Rectangle 3">
            <a:extLst>
              <a:ext uri="{FF2B5EF4-FFF2-40B4-BE49-F238E27FC236}">
                <a16:creationId xmlns:a16="http://schemas.microsoft.com/office/drawing/2014/main" id="{471BC563-4DB2-F296-E58A-7C6FE8ADF284}"/>
              </a:ext>
            </a:extLst>
          </p:cNvPr>
          <p:cNvSpPr>
            <a:spLocks noGrp="1" noChangeArrowheads="1"/>
          </p:cNvSpPr>
          <p:nvPr>
            <p:ph type="body" idx="1"/>
          </p:nvPr>
        </p:nvSpPr>
        <p:spPr/>
        <p:txBody>
          <a:bodyPr/>
          <a:lstStyle/>
          <a:p>
            <a:pPr eaLnBrk="1" hangingPunct="1">
              <a:lnSpc>
                <a:spcPct val="90000"/>
              </a:lnSpc>
            </a:pPr>
            <a:r>
              <a:rPr lang="en-GB" altLang="en-US"/>
              <a:t>“</a:t>
            </a:r>
            <a:r>
              <a:rPr lang="en-GB" altLang="en-US" sz="2600"/>
              <a:t>The hardest single part of building a software system is deciding precisely </a:t>
            </a:r>
            <a:r>
              <a:rPr lang="en-GB" altLang="en-US" sz="2600">
                <a:solidFill>
                  <a:srgbClr val="000099"/>
                </a:solidFill>
              </a:rPr>
              <a:t>what to build</a:t>
            </a:r>
            <a:r>
              <a:rPr lang="en-GB" altLang="en-US" sz="2600"/>
              <a:t>. No other part of the conceptual work is as difficult as establishing the detailed technical </a:t>
            </a:r>
            <a:r>
              <a:rPr lang="en-GB" altLang="en-US" sz="2600" u="sng">
                <a:solidFill>
                  <a:srgbClr val="000099"/>
                </a:solidFill>
              </a:rPr>
              <a:t>requirements, including all the interfaces to people, to machines, and to other software systems. No other part of the work so cripples the resulting system if done wrong. No other part is more difficult to rectify later</a:t>
            </a:r>
            <a:r>
              <a:rPr lang="en-GB" altLang="en-US" sz="2600">
                <a:solidFill>
                  <a:srgbClr val="000099"/>
                </a:solidFill>
              </a:rPr>
              <a:t>”</a:t>
            </a:r>
          </a:p>
          <a:p>
            <a:pPr lvl="4" eaLnBrk="1" hangingPunct="1">
              <a:lnSpc>
                <a:spcPct val="90000"/>
              </a:lnSpc>
              <a:buFontTx/>
              <a:buNone/>
            </a:pPr>
            <a:r>
              <a:rPr lang="en-GB" altLang="en-US">
                <a:solidFill>
                  <a:srgbClr val="000099"/>
                </a:solidFill>
              </a:rPr>
              <a:t>[Fred Brooks in the “Mythical Man Month”]</a:t>
            </a:r>
          </a:p>
          <a:p>
            <a:pPr lvl="4" eaLnBrk="1" hangingPunct="1">
              <a:lnSpc>
                <a:spcPct val="90000"/>
              </a:lnSpc>
              <a:buFontTx/>
              <a:buNone/>
            </a:pPr>
            <a:endParaRPr lang="en-GB" altLang="en-US">
              <a:solidFill>
                <a:srgbClr val="000099"/>
              </a:solidFill>
            </a:endParaRPr>
          </a:p>
          <a:p>
            <a:pPr lvl="2" eaLnBrk="1" hangingPunct="1">
              <a:lnSpc>
                <a:spcPct val="90000"/>
              </a:lnSpc>
              <a:buFontTx/>
              <a:buNone/>
            </a:pPr>
            <a:r>
              <a:rPr lang="en-GB" altLang="en-US" i="1">
                <a:solidFill>
                  <a:srgbClr val="000099"/>
                </a:solidFill>
              </a:rPr>
              <a:t>Read this article!</a:t>
            </a:r>
            <a:endParaRPr lang="en-US" altLang="en-US" i="1">
              <a:solidFill>
                <a:srgbClr val="0000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BAF2123-E355-EC5B-3FED-EC8027402AA1}"/>
              </a:ext>
            </a:extLst>
          </p:cNvPr>
          <p:cNvSpPr>
            <a:spLocks noGrp="1"/>
          </p:cNvSpPr>
          <p:nvPr>
            <p:ph type="ftr" sz="quarter" idx="10"/>
          </p:nvPr>
        </p:nvSpPr>
        <p:spPr>
          <a:xfrm>
            <a:off x="2667000" y="6286500"/>
            <a:ext cx="3810000" cy="476250"/>
          </a:xfrm>
        </p:spPr>
        <p:txBody>
          <a:bodyPr/>
          <a:lstStyle/>
          <a:p>
            <a:pPr>
              <a:defRPr/>
            </a:pPr>
            <a:r>
              <a:rPr lang="en-GB" dirty="0"/>
              <a:t>Dr R </a:t>
            </a:r>
            <a:r>
              <a:rPr lang="en-GB" dirty="0" err="1"/>
              <a:t>Bahsoon</a:t>
            </a:r>
            <a:endParaRPr lang="en-US" dirty="0"/>
          </a:p>
        </p:txBody>
      </p:sp>
      <p:sp>
        <p:nvSpPr>
          <p:cNvPr id="5123" name="Slide Number Placeholder 4">
            <a:extLst>
              <a:ext uri="{FF2B5EF4-FFF2-40B4-BE49-F238E27FC236}">
                <a16:creationId xmlns:a16="http://schemas.microsoft.com/office/drawing/2014/main" id="{8D962482-87DD-8B07-D854-9D4B64EE9722}"/>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E6CD3ECF-5E13-CD4E-BC37-3ABB2C996A8E}" type="slidenum">
              <a:rPr lang="en-US" altLang="en-US" sz="1400">
                <a:solidFill>
                  <a:srgbClr val="DDDDDD"/>
                </a:solidFill>
                <a:latin typeface="Arial" panose="020B0604020202020204" pitchFamily="34" charset="0"/>
              </a:rPr>
              <a:pPr>
                <a:spcBef>
                  <a:spcPct val="0"/>
                </a:spcBef>
                <a:buFontTx/>
                <a:buNone/>
              </a:pPr>
              <a:t>4</a:t>
            </a:fld>
            <a:endParaRPr lang="en-US" altLang="en-US" sz="1400">
              <a:solidFill>
                <a:srgbClr val="DDDDDD"/>
              </a:solidFill>
              <a:latin typeface="Arial" panose="020B0604020202020204" pitchFamily="34" charset="0"/>
            </a:endParaRPr>
          </a:p>
        </p:txBody>
      </p:sp>
      <p:sp>
        <p:nvSpPr>
          <p:cNvPr id="5124" name="Rectangle 2">
            <a:extLst>
              <a:ext uri="{FF2B5EF4-FFF2-40B4-BE49-F238E27FC236}">
                <a16:creationId xmlns:a16="http://schemas.microsoft.com/office/drawing/2014/main" id="{3FEA341D-B154-1B35-6E17-AA7B31303626}"/>
              </a:ext>
            </a:extLst>
          </p:cNvPr>
          <p:cNvSpPr>
            <a:spLocks noGrp="1" noChangeArrowheads="1"/>
          </p:cNvSpPr>
          <p:nvPr>
            <p:ph type="title"/>
          </p:nvPr>
        </p:nvSpPr>
        <p:spPr>
          <a:xfrm>
            <a:off x="0" y="333375"/>
            <a:ext cx="86106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840" tIns="44623" rIns="90840" bIns="44623" anchor="b"/>
          <a:lstStyle/>
          <a:p>
            <a:pPr eaLnBrk="1" hangingPunct="1"/>
            <a:br>
              <a:rPr lang="en-GB" altLang="en-US" b="0">
                <a:solidFill>
                  <a:schemeClr val="tx1"/>
                </a:solidFill>
              </a:rPr>
            </a:br>
            <a:br>
              <a:rPr lang="en-GB" altLang="en-US" b="0">
                <a:solidFill>
                  <a:schemeClr val="tx1"/>
                </a:solidFill>
              </a:rPr>
            </a:br>
            <a:r>
              <a:rPr lang="en-GB" altLang="en-US"/>
              <a:t>Requirements analysis and definition</a:t>
            </a:r>
            <a:br>
              <a:rPr lang="en-GB" altLang="en-US">
                <a:solidFill>
                  <a:schemeClr val="tx1"/>
                </a:solidFill>
              </a:rPr>
            </a:br>
            <a:endParaRPr lang="en-GB" altLang="en-US">
              <a:solidFill>
                <a:schemeClr val="tx1"/>
              </a:solidFill>
            </a:endParaRPr>
          </a:p>
        </p:txBody>
      </p:sp>
      <p:sp>
        <p:nvSpPr>
          <p:cNvPr id="5125" name="Rectangle 3">
            <a:extLst>
              <a:ext uri="{FF2B5EF4-FFF2-40B4-BE49-F238E27FC236}">
                <a16:creationId xmlns:a16="http://schemas.microsoft.com/office/drawing/2014/main" id="{A694C32D-2FD0-2B8E-F9D6-9C76C02405F2}"/>
              </a:ext>
            </a:extLst>
          </p:cNvPr>
          <p:cNvSpPr>
            <a:spLocks noGrp="1" noChangeArrowheads="1"/>
          </p:cNvSpPr>
          <p:nvPr>
            <p:ph type="body" idx="1"/>
          </p:nvPr>
        </p:nvSpPr>
        <p:spPr>
          <a:xfrm>
            <a:off x="-36513" y="1052513"/>
            <a:ext cx="9036051" cy="5040312"/>
          </a:xfrm>
          <a:noFill/>
          <a:extLst>
            <a:ext uri="{91240B29-F687-4F45-9708-019B960494DF}">
              <a14:hiddenLine xmlns:a14="http://schemas.microsoft.com/office/drawing/2010/main" w="12700">
                <a:solidFill>
                  <a:schemeClr val="tx1"/>
                </a:solidFill>
                <a:miter lim="800000"/>
                <a:headEnd/>
                <a:tailEnd/>
              </a14:hiddenLine>
            </a:ext>
          </a:extLst>
        </p:spPr>
        <p:txBody>
          <a:bodyPr lIns="90840" tIns="44623" rIns="90840" bIns="44623"/>
          <a:lstStyle/>
          <a:p>
            <a:pPr lvl="1" eaLnBrk="1" hangingPunct="1"/>
            <a:r>
              <a:rPr lang="en-GB" altLang="en-US" sz="2400" dirty="0"/>
              <a:t>The process of establishing </a:t>
            </a:r>
            <a:r>
              <a:rPr lang="en-GB" altLang="en-US" sz="2400" dirty="0">
                <a:solidFill>
                  <a:srgbClr val="000099"/>
                </a:solidFill>
              </a:rPr>
              <a:t>what services are required</a:t>
            </a:r>
            <a:r>
              <a:rPr lang="en-GB" altLang="en-US" sz="2400" dirty="0"/>
              <a:t> and </a:t>
            </a:r>
            <a:r>
              <a:rPr lang="en-GB" altLang="en-US" sz="2400" dirty="0">
                <a:solidFill>
                  <a:srgbClr val="000099"/>
                </a:solidFill>
              </a:rPr>
              <a:t>the constraints</a:t>
            </a:r>
            <a:r>
              <a:rPr lang="en-GB" altLang="en-US" sz="2400" dirty="0"/>
              <a:t> on the system’s operation and development.</a:t>
            </a:r>
          </a:p>
          <a:p>
            <a:pPr lvl="2" eaLnBrk="1" hangingPunct="1"/>
            <a:r>
              <a:rPr lang="en-GB" altLang="en-US" dirty="0"/>
              <a:t> </a:t>
            </a:r>
            <a:r>
              <a:rPr lang="en-GB" altLang="en-US" b="1" u="sng" dirty="0">
                <a:solidFill>
                  <a:srgbClr val="002060"/>
                </a:solidFill>
              </a:rPr>
              <a:t>What</a:t>
            </a:r>
            <a:r>
              <a:rPr lang="en-GB" altLang="en-US" dirty="0">
                <a:solidFill>
                  <a:srgbClr val="002060"/>
                </a:solidFill>
              </a:rPr>
              <a:t> </a:t>
            </a:r>
            <a:r>
              <a:rPr lang="en-GB" altLang="en-US" dirty="0"/>
              <a:t>is the system about? </a:t>
            </a:r>
          </a:p>
          <a:p>
            <a:pPr lvl="1" eaLnBrk="1" hangingPunct="1"/>
            <a:r>
              <a:rPr lang="en-GB" altLang="en-US" sz="2400" dirty="0"/>
              <a:t>Requirements engineering process</a:t>
            </a:r>
          </a:p>
          <a:p>
            <a:pPr lvl="2" eaLnBrk="1" hangingPunct="1"/>
            <a:r>
              <a:rPr lang="en-GB" altLang="en-US" dirty="0"/>
              <a:t>Feasibility study (often done by business analysts)</a:t>
            </a:r>
          </a:p>
          <a:p>
            <a:pPr lvl="2" eaLnBrk="1" hangingPunct="1"/>
            <a:r>
              <a:rPr lang="en-GB" altLang="en-US" u="sng" dirty="0">
                <a:solidFill>
                  <a:srgbClr val="002060"/>
                </a:solidFill>
              </a:rPr>
              <a:t>Requirements elicitation and analysis;</a:t>
            </a:r>
          </a:p>
          <a:p>
            <a:pPr lvl="2" eaLnBrk="1" hangingPunct="1"/>
            <a:r>
              <a:rPr lang="en-GB" altLang="en-US" u="sng" dirty="0">
                <a:solidFill>
                  <a:srgbClr val="002060"/>
                </a:solidFill>
              </a:rPr>
              <a:t>Requirements specification;</a:t>
            </a:r>
          </a:p>
          <a:p>
            <a:pPr lvl="2" eaLnBrk="1" hangingPunct="1"/>
            <a:r>
              <a:rPr lang="en-GB" altLang="en-US" u="sng" dirty="0">
                <a:solidFill>
                  <a:srgbClr val="002060"/>
                </a:solidFill>
              </a:rPr>
              <a:t>Requirements validation.</a:t>
            </a:r>
          </a:p>
          <a:p>
            <a:pPr marL="457200" lvl="1" indent="0" eaLnBrk="1" hangingPunct="1">
              <a:buNone/>
            </a:pPr>
            <a:endParaRPr lang="en-GB" altLang="en-US" sz="24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C8EE6D-FD2A-7BEF-CA29-B7C1B22B4401}"/>
              </a:ext>
            </a:extLst>
          </p:cNvPr>
          <p:cNvSpPr>
            <a:spLocks noGrp="1"/>
          </p:cNvSpPr>
          <p:nvPr>
            <p:ph type="ftr" sz="quarter" idx="10"/>
          </p:nvPr>
        </p:nvSpPr>
        <p:spPr/>
        <p:txBody>
          <a:bodyPr/>
          <a:lstStyle/>
          <a:p>
            <a:pPr>
              <a:defRPr/>
            </a:pPr>
            <a:r>
              <a:rPr lang="en-GB"/>
              <a:t>Fundamentals of Software Engineering </a:t>
            </a:r>
          </a:p>
          <a:p>
            <a:pPr>
              <a:defRPr/>
            </a:pPr>
            <a:r>
              <a:rPr lang="en-GB"/>
              <a:t>Dr R Bahsoon</a:t>
            </a:r>
            <a:endParaRPr lang="en-US"/>
          </a:p>
        </p:txBody>
      </p:sp>
      <p:sp>
        <p:nvSpPr>
          <p:cNvPr id="30723" name="Slide Number Placeholder 4">
            <a:extLst>
              <a:ext uri="{FF2B5EF4-FFF2-40B4-BE49-F238E27FC236}">
                <a16:creationId xmlns:a16="http://schemas.microsoft.com/office/drawing/2014/main" id="{CEBE723E-9598-D323-E0D1-B87436689E07}"/>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79CA53C7-C073-E242-9CD7-EBAEB6A1FA13}" type="slidenum">
              <a:rPr lang="en-US" altLang="en-US" sz="1400">
                <a:solidFill>
                  <a:srgbClr val="DDDDDD"/>
                </a:solidFill>
                <a:latin typeface="Arial" panose="020B0604020202020204" pitchFamily="34" charset="0"/>
              </a:rPr>
              <a:pPr>
                <a:spcBef>
                  <a:spcPct val="0"/>
                </a:spcBef>
                <a:buFontTx/>
                <a:buNone/>
              </a:pPr>
              <a:t>40</a:t>
            </a:fld>
            <a:endParaRPr lang="en-US" altLang="en-US" sz="1400">
              <a:solidFill>
                <a:srgbClr val="DDDDDD"/>
              </a:solidFill>
              <a:latin typeface="Arial" panose="020B0604020202020204" pitchFamily="34" charset="0"/>
            </a:endParaRPr>
          </a:p>
        </p:txBody>
      </p:sp>
      <p:sp>
        <p:nvSpPr>
          <p:cNvPr id="30724" name="Rectangle 2">
            <a:extLst>
              <a:ext uri="{FF2B5EF4-FFF2-40B4-BE49-F238E27FC236}">
                <a16:creationId xmlns:a16="http://schemas.microsoft.com/office/drawing/2014/main" id="{41BFE794-FB9E-AA7A-71A1-7292BFBE8E7F}"/>
              </a:ext>
            </a:extLst>
          </p:cNvPr>
          <p:cNvSpPr>
            <a:spLocks noGrp="1" noChangeArrowheads="1"/>
          </p:cNvSpPr>
          <p:nvPr>
            <p:ph type="title"/>
          </p:nvPr>
        </p:nvSpPr>
        <p:spPr>
          <a:xfrm>
            <a:off x="0" y="228600"/>
            <a:ext cx="6934200" cy="1143000"/>
          </a:xfrm>
        </p:spPr>
        <p:txBody>
          <a:bodyPr/>
          <a:lstStyle/>
          <a:p>
            <a:pPr eaLnBrk="1" hangingPunct="1"/>
            <a:r>
              <a:rPr lang="en-GB" altLang="en-US"/>
              <a:t>Exercise</a:t>
            </a:r>
            <a:endParaRPr lang="en-US" altLang="en-US"/>
          </a:p>
        </p:txBody>
      </p:sp>
      <p:sp>
        <p:nvSpPr>
          <p:cNvPr id="30725" name="Rectangle 3">
            <a:extLst>
              <a:ext uri="{FF2B5EF4-FFF2-40B4-BE49-F238E27FC236}">
                <a16:creationId xmlns:a16="http://schemas.microsoft.com/office/drawing/2014/main" id="{DD94AC91-040C-84A7-277B-4579ACD5BB61}"/>
              </a:ext>
            </a:extLst>
          </p:cNvPr>
          <p:cNvSpPr>
            <a:spLocks noGrp="1" noChangeArrowheads="1"/>
          </p:cNvSpPr>
          <p:nvPr>
            <p:ph type="body" idx="1"/>
          </p:nvPr>
        </p:nvSpPr>
        <p:spPr>
          <a:xfrm>
            <a:off x="0" y="1143000"/>
            <a:ext cx="8893175" cy="4983163"/>
          </a:xfrm>
        </p:spPr>
        <p:txBody>
          <a:bodyPr/>
          <a:lstStyle/>
          <a:p>
            <a:pPr eaLnBrk="1" hangingPunct="1">
              <a:buFontTx/>
              <a:buChar char="o"/>
            </a:pPr>
            <a:r>
              <a:rPr lang="en-GB" altLang="en-US" sz="2800"/>
              <a:t>Determine a set of functional and non-functional requirements for facebook</a:t>
            </a:r>
          </a:p>
          <a:p>
            <a:pPr lvl="1" eaLnBrk="1" hangingPunct="1">
              <a:buFontTx/>
              <a:buChar char="o"/>
            </a:pPr>
            <a:r>
              <a:rPr lang="en-GB" altLang="en-US"/>
              <a:t>Work in a group of two… </a:t>
            </a:r>
          </a:p>
          <a:p>
            <a:pPr eaLnBrk="1" hangingPunct="1">
              <a:buFontTx/>
              <a:buChar char="o"/>
            </a:pPr>
            <a:r>
              <a:rPr lang="en-GB" altLang="en-US" sz="2800"/>
              <a:t>What you have to do</a:t>
            </a:r>
          </a:p>
          <a:p>
            <a:pPr lvl="1" eaLnBrk="1" hangingPunct="1">
              <a:buFontTx/>
              <a:buChar char="o"/>
            </a:pPr>
            <a:r>
              <a:rPr lang="en-GB" altLang="en-US"/>
              <a:t>Express the functional &amp; non-functional requirements with a unique ID for  traceability  </a:t>
            </a:r>
          </a:p>
          <a:p>
            <a:pPr lvl="1" eaLnBrk="1" hangingPunct="1">
              <a:buFontTx/>
              <a:buChar char="o"/>
            </a:pPr>
            <a:r>
              <a:rPr lang="en-GB" altLang="en-US"/>
              <a:t>Group your requirements into sensible sets (e.g., user interface, profile, posting, friends, customising etc)</a:t>
            </a:r>
          </a:p>
          <a:p>
            <a:pPr lvl="1" eaLnBrk="1" hangingPunct="1">
              <a:buFontTx/>
              <a:buChar char="o"/>
            </a:pPr>
            <a:r>
              <a:rPr lang="en-GB" altLang="en-US"/>
              <a:t>Prioritise your requirements </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B985A207-BFD0-E10B-0673-8F7A3B084221}"/>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6147" name="Slide Number Placeholder 4">
            <a:extLst>
              <a:ext uri="{FF2B5EF4-FFF2-40B4-BE49-F238E27FC236}">
                <a16:creationId xmlns:a16="http://schemas.microsoft.com/office/drawing/2014/main" id="{F5A2C32D-3EBC-D5E2-23DC-AEA94ABBB501}"/>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4AE7AB25-E95D-6E45-AC2F-5D659C42FD0D}" type="slidenum">
              <a:rPr lang="en-US" altLang="en-US" sz="1400">
                <a:solidFill>
                  <a:srgbClr val="DDDDDD"/>
                </a:solidFill>
                <a:latin typeface="Arial" panose="020B0604020202020204" pitchFamily="34" charset="0"/>
              </a:rPr>
              <a:pPr>
                <a:spcBef>
                  <a:spcPct val="0"/>
                </a:spcBef>
                <a:buFontTx/>
                <a:buNone/>
              </a:pPr>
              <a:t>5</a:t>
            </a:fld>
            <a:endParaRPr lang="en-US" altLang="en-US" sz="1400">
              <a:solidFill>
                <a:srgbClr val="DDDDDD"/>
              </a:solidFill>
              <a:latin typeface="Arial" panose="020B0604020202020204" pitchFamily="34" charset="0"/>
            </a:endParaRPr>
          </a:p>
        </p:txBody>
      </p:sp>
      <p:sp>
        <p:nvSpPr>
          <p:cNvPr id="6148" name="Oval 13">
            <a:extLst>
              <a:ext uri="{FF2B5EF4-FFF2-40B4-BE49-F238E27FC236}">
                <a16:creationId xmlns:a16="http://schemas.microsoft.com/office/drawing/2014/main" id="{8804B69E-A48A-88B2-286F-031E3180BF06}"/>
              </a:ext>
            </a:extLst>
          </p:cNvPr>
          <p:cNvSpPr>
            <a:spLocks noChangeArrowheads="1"/>
          </p:cNvSpPr>
          <p:nvPr/>
        </p:nvSpPr>
        <p:spPr bwMode="auto">
          <a:xfrm>
            <a:off x="2268538" y="1052513"/>
            <a:ext cx="3743325" cy="2663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endParaRPr lang="en-GB" altLang="en-US" sz="1800">
              <a:latin typeface="Verdana" panose="020B0604030504040204" pitchFamily="34" charset="0"/>
            </a:endParaRPr>
          </a:p>
        </p:txBody>
      </p:sp>
      <p:sp>
        <p:nvSpPr>
          <p:cNvPr id="6149" name="Rectangle 2">
            <a:extLst>
              <a:ext uri="{FF2B5EF4-FFF2-40B4-BE49-F238E27FC236}">
                <a16:creationId xmlns:a16="http://schemas.microsoft.com/office/drawing/2014/main" id="{FB2E6CAC-AEBB-232C-8B2A-6FE06DAA20D2}"/>
              </a:ext>
            </a:extLst>
          </p:cNvPr>
          <p:cNvSpPr>
            <a:spLocks noGrp="1" noChangeArrowheads="1"/>
          </p:cNvSpPr>
          <p:nvPr>
            <p:ph type="title"/>
          </p:nvPr>
        </p:nvSpPr>
        <p:spPr>
          <a:xfrm>
            <a:off x="-36513" y="233363"/>
            <a:ext cx="8418513" cy="1108075"/>
          </a:xfrm>
        </p:spPr>
        <p:txBody>
          <a:bodyPr/>
          <a:lstStyle/>
          <a:p>
            <a:pPr eaLnBrk="1" hangingPunct="1"/>
            <a:r>
              <a:rPr lang="en-GB" altLang="en-US"/>
              <a:t>Requirements Engineering Process</a:t>
            </a:r>
          </a:p>
        </p:txBody>
      </p:sp>
      <p:pic>
        <p:nvPicPr>
          <p:cNvPr id="6150" name="Picture 4">
            <a:extLst>
              <a:ext uri="{FF2B5EF4-FFF2-40B4-BE49-F238E27FC236}">
                <a16:creationId xmlns:a16="http://schemas.microsoft.com/office/drawing/2014/main" id="{69AE51F2-AFE9-2967-C00B-D5AD63396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73238"/>
            <a:ext cx="69024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Line 6">
            <a:extLst>
              <a:ext uri="{FF2B5EF4-FFF2-40B4-BE49-F238E27FC236}">
                <a16:creationId xmlns:a16="http://schemas.microsoft.com/office/drawing/2014/main" id="{80841949-9B8B-7854-FC20-9F0FC0DAACFC}"/>
              </a:ext>
            </a:extLst>
          </p:cNvPr>
          <p:cNvSpPr>
            <a:spLocks noChangeShapeType="1"/>
          </p:cNvSpPr>
          <p:nvPr/>
        </p:nvSpPr>
        <p:spPr bwMode="auto">
          <a:xfrm>
            <a:off x="395288" y="2492375"/>
            <a:ext cx="8497887" cy="2303463"/>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Rectangle 7">
            <a:extLst>
              <a:ext uri="{FF2B5EF4-FFF2-40B4-BE49-F238E27FC236}">
                <a16:creationId xmlns:a16="http://schemas.microsoft.com/office/drawing/2014/main" id="{CB1D316F-FA97-A40E-9BDF-CB8737D76C35}"/>
              </a:ext>
            </a:extLst>
          </p:cNvPr>
          <p:cNvSpPr>
            <a:spLocks noChangeArrowheads="1"/>
          </p:cNvSpPr>
          <p:nvPr/>
        </p:nvSpPr>
        <p:spPr bwMode="auto">
          <a:xfrm>
            <a:off x="179388" y="5445125"/>
            <a:ext cx="976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i="1">
                <a:solidFill>
                  <a:srgbClr val="FF0000"/>
                </a:solidFill>
                <a:latin typeface="Verdana" panose="020B0604030504040204" pitchFamily="34" charset="0"/>
              </a:rPr>
              <a:t>Output</a:t>
            </a:r>
            <a:endParaRPr lang="en-US" altLang="en-US" sz="1800" i="1">
              <a:solidFill>
                <a:srgbClr val="FF0000"/>
              </a:solidFill>
              <a:latin typeface="Verdana" panose="020B0604030504040204" pitchFamily="34" charset="0"/>
            </a:endParaRPr>
          </a:p>
        </p:txBody>
      </p:sp>
      <p:sp>
        <p:nvSpPr>
          <p:cNvPr id="6153" name="Line 8">
            <a:extLst>
              <a:ext uri="{FF2B5EF4-FFF2-40B4-BE49-F238E27FC236}">
                <a16:creationId xmlns:a16="http://schemas.microsoft.com/office/drawing/2014/main" id="{AD641BB8-304F-F30C-E907-CB623480D6E9}"/>
              </a:ext>
            </a:extLst>
          </p:cNvPr>
          <p:cNvSpPr>
            <a:spLocks noChangeShapeType="1"/>
          </p:cNvSpPr>
          <p:nvPr/>
        </p:nvSpPr>
        <p:spPr bwMode="auto">
          <a:xfrm>
            <a:off x="539750" y="2852738"/>
            <a:ext cx="0" cy="24479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Rectangle 9">
            <a:extLst>
              <a:ext uri="{FF2B5EF4-FFF2-40B4-BE49-F238E27FC236}">
                <a16:creationId xmlns:a16="http://schemas.microsoft.com/office/drawing/2014/main" id="{7C787C81-9F2F-2825-5290-D3E4D9A2A0B3}"/>
              </a:ext>
            </a:extLst>
          </p:cNvPr>
          <p:cNvSpPr>
            <a:spLocks noChangeArrowheads="1"/>
          </p:cNvSpPr>
          <p:nvPr/>
        </p:nvSpPr>
        <p:spPr bwMode="auto">
          <a:xfrm>
            <a:off x="179388" y="1268413"/>
            <a:ext cx="1220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i="1">
                <a:solidFill>
                  <a:srgbClr val="FF0000"/>
                </a:solidFill>
                <a:latin typeface="Verdana" panose="020B0604030504040204" pitchFamily="34" charset="0"/>
              </a:rPr>
              <a:t>Activities</a:t>
            </a:r>
            <a:endParaRPr lang="en-US" altLang="en-US" sz="1800" i="1">
              <a:solidFill>
                <a:srgbClr val="FF0000"/>
              </a:solidFill>
              <a:latin typeface="Verdana" panose="020B0604030504040204" pitchFamily="34" charset="0"/>
            </a:endParaRPr>
          </a:p>
        </p:txBody>
      </p:sp>
      <p:sp>
        <p:nvSpPr>
          <p:cNvPr id="6155" name="Line 10">
            <a:extLst>
              <a:ext uri="{FF2B5EF4-FFF2-40B4-BE49-F238E27FC236}">
                <a16:creationId xmlns:a16="http://schemas.microsoft.com/office/drawing/2014/main" id="{B659EDCA-D47F-1D46-60D5-557E29DFDE90}"/>
              </a:ext>
            </a:extLst>
          </p:cNvPr>
          <p:cNvSpPr>
            <a:spLocks noChangeShapeType="1"/>
          </p:cNvSpPr>
          <p:nvPr/>
        </p:nvSpPr>
        <p:spPr bwMode="auto">
          <a:xfrm>
            <a:off x="1763713" y="1557338"/>
            <a:ext cx="20161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Rectangle 12">
            <a:extLst>
              <a:ext uri="{FF2B5EF4-FFF2-40B4-BE49-F238E27FC236}">
                <a16:creationId xmlns:a16="http://schemas.microsoft.com/office/drawing/2014/main" id="{77685FE0-EA69-4BE7-6517-048CB4D7FB63}"/>
              </a:ext>
            </a:extLst>
          </p:cNvPr>
          <p:cNvSpPr>
            <a:spLocks noChangeArrowheads="1"/>
          </p:cNvSpPr>
          <p:nvPr/>
        </p:nvSpPr>
        <p:spPr bwMode="auto">
          <a:xfrm>
            <a:off x="1258888" y="4797425"/>
            <a:ext cx="1546225" cy="3762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i="1">
                <a:solidFill>
                  <a:srgbClr val="FF0000"/>
                </a:solidFill>
                <a:latin typeface="Verdana" panose="020B0604030504040204" pitchFamily="34" charset="0"/>
              </a:rPr>
              <a:t>Coursework</a:t>
            </a:r>
            <a:endParaRPr lang="en-US" altLang="en-US" sz="1800" i="1">
              <a:solidFill>
                <a:srgbClr val="FF0000"/>
              </a:solidFill>
              <a:latin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9ABB-9CE0-011A-C811-CFF0CB03402E}"/>
              </a:ext>
            </a:extLst>
          </p:cNvPr>
          <p:cNvSpPr>
            <a:spLocks noGrp="1"/>
          </p:cNvSpPr>
          <p:nvPr>
            <p:ph type="title"/>
          </p:nvPr>
        </p:nvSpPr>
        <p:spPr>
          <a:xfrm>
            <a:off x="-20638" y="197768"/>
            <a:ext cx="6969126" cy="1143000"/>
          </a:xfrm>
        </p:spPr>
        <p:txBody>
          <a:bodyPr/>
          <a:lstStyle/>
          <a:p>
            <a:r>
              <a:rPr lang="en-US" dirty="0"/>
              <a:t>Brainstorming: What are requirements?</a:t>
            </a:r>
          </a:p>
        </p:txBody>
      </p:sp>
      <p:sp>
        <p:nvSpPr>
          <p:cNvPr id="3" name="Content Placeholder 2">
            <a:extLst>
              <a:ext uri="{FF2B5EF4-FFF2-40B4-BE49-F238E27FC236}">
                <a16:creationId xmlns:a16="http://schemas.microsoft.com/office/drawing/2014/main" id="{ECE2C19B-22B3-5FBC-767C-70247D862142}"/>
              </a:ext>
            </a:extLst>
          </p:cNvPr>
          <p:cNvSpPr>
            <a:spLocks noGrp="1"/>
          </p:cNvSpPr>
          <p:nvPr>
            <p:ph idx="1"/>
          </p:nvPr>
        </p:nvSpPr>
        <p:spPr/>
        <p:txBody>
          <a:bodyPr/>
          <a:lstStyle/>
          <a:p>
            <a:r>
              <a:rPr lang="en-US" sz="2400" dirty="0"/>
              <a:t>Consider you are developing Canvas system from scratch:</a:t>
            </a:r>
          </a:p>
          <a:p>
            <a:pPr lvl="1"/>
            <a:r>
              <a:rPr lang="en-US" sz="2400" dirty="0"/>
              <a:t>Users?</a:t>
            </a:r>
          </a:p>
          <a:p>
            <a:pPr lvl="1"/>
            <a:r>
              <a:rPr lang="en-US" sz="2400" dirty="0"/>
              <a:t>System/Environment?</a:t>
            </a:r>
          </a:p>
          <a:p>
            <a:pPr lvl="1"/>
            <a:r>
              <a:rPr lang="en-US" sz="2400" dirty="0"/>
              <a:t>Brainstorm the requirements of this system?</a:t>
            </a:r>
          </a:p>
        </p:txBody>
      </p:sp>
      <p:sp>
        <p:nvSpPr>
          <p:cNvPr id="4" name="Footer Placeholder 3">
            <a:extLst>
              <a:ext uri="{FF2B5EF4-FFF2-40B4-BE49-F238E27FC236}">
                <a16:creationId xmlns:a16="http://schemas.microsoft.com/office/drawing/2014/main" id="{AD1582F3-BA5F-8A27-4452-C3E2311D231E}"/>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5" name="Slide Number Placeholder 4">
            <a:extLst>
              <a:ext uri="{FF2B5EF4-FFF2-40B4-BE49-F238E27FC236}">
                <a16:creationId xmlns:a16="http://schemas.microsoft.com/office/drawing/2014/main" id="{70B13879-961E-EBFB-4470-BD69FD7FA416}"/>
              </a:ext>
            </a:extLst>
          </p:cNvPr>
          <p:cNvSpPr>
            <a:spLocks noGrp="1"/>
          </p:cNvSpPr>
          <p:nvPr>
            <p:ph type="sldNum" sz="quarter" idx="11"/>
          </p:nvPr>
        </p:nvSpPr>
        <p:spPr/>
        <p:txBody>
          <a:bodyPr/>
          <a:lstStyle/>
          <a:p>
            <a:fld id="{4F6695ED-B5D4-C64C-9DD5-0B2AD7DB2B65}" type="slidenum">
              <a:rPr lang="en-US" altLang="en-US" smtClean="0"/>
              <a:pPr/>
              <a:t>6</a:t>
            </a:fld>
            <a:endParaRPr lang="en-US" altLang="en-US"/>
          </a:p>
        </p:txBody>
      </p:sp>
    </p:spTree>
    <p:extLst>
      <p:ext uri="{BB962C8B-B14F-4D97-AF65-F5344CB8AC3E}">
        <p14:creationId xmlns:p14="http://schemas.microsoft.com/office/powerpoint/2010/main" val="3599881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CEA3191B-1B3F-60C4-6885-0A7235CB5606}"/>
              </a:ext>
            </a:extLst>
          </p:cNvPr>
          <p:cNvSpPr>
            <a:spLocks noGrp="1"/>
          </p:cNvSpPr>
          <p:nvPr>
            <p:ph type="ftr" sz="quarter" idx="10"/>
          </p:nvPr>
        </p:nvSpPr>
        <p:spPr/>
        <p:txBody>
          <a:bodyPr/>
          <a:lstStyle/>
          <a:p>
            <a:pPr>
              <a:defRPr/>
            </a:pPr>
            <a:endParaRPr lang="en-GB" dirty="0"/>
          </a:p>
          <a:p>
            <a:pPr>
              <a:defRPr/>
            </a:pPr>
            <a:r>
              <a:rPr lang="en-GB" dirty="0"/>
              <a:t>Dr R </a:t>
            </a:r>
            <a:r>
              <a:rPr lang="en-GB" dirty="0" err="1"/>
              <a:t>Bahsoon</a:t>
            </a:r>
            <a:endParaRPr lang="en-US" dirty="0"/>
          </a:p>
        </p:txBody>
      </p:sp>
      <p:sp>
        <p:nvSpPr>
          <p:cNvPr id="8195" name="Slide Number Placeholder 4">
            <a:extLst>
              <a:ext uri="{FF2B5EF4-FFF2-40B4-BE49-F238E27FC236}">
                <a16:creationId xmlns:a16="http://schemas.microsoft.com/office/drawing/2014/main" id="{CB4ACA0A-BB52-A92C-2F22-68BA6E5E12AB}"/>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14001195-6A6E-FF44-9142-5FCE141151AD}" type="slidenum">
              <a:rPr lang="en-US" altLang="en-US" sz="1400">
                <a:solidFill>
                  <a:srgbClr val="DDDDDD"/>
                </a:solidFill>
                <a:latin typeface="Arial" panose="020B0604020202020204" pitchFamily="34" charset="0"/>
              </a:rPr>
              <a:pPr>
                <a:spcBef>
                  <a:spcPct val="0"/>
                </a:spcBef>
                <a:buFontTx/>
                <a:buNone/>
              </a:pPr>
              <a:t>7</a:t>
            </a:fld>
            <a:endParaRPr lang="en-US" altLang="en-US" sz="1400">
              <a:solidFill>
                <a:srgbClr val="DDDDDD"/>
              </a:solidFill>
              <a:latin typeface="Arial" panose="020B0604020202020204" pitchFamily="34" charset="0"/>
            </a:endParaRPr>
          </a:p>
        </p:txBody>
      </p:sp>
      <p:sp>
        <p:nvSpPr>
          <p:cNvPr id="8196" name="Rectangle 1026">
            <a:extLst>
              <a:ext uri="{FF2B5EF4-FFF2-40B4-BE49-F238E27FC236}">
                <a16:creationId xmlns:a16="http://schemas.microsoft.com/office/drawing/2014/main" id="{00BD13AE-FC57-3D42-BCCF-0F07C3235E09}"/>
              </a:ext>
            </a:extLst>
          </p:cNvPr>
          <p:cNvSpPr>
            <a:spLocks noGrp="1" noChangeArrowheads="1"/>
          </p:cNvSpPr>
          <p:nvPr>
            <p:ph type="title"/>
          </p:nvPr>
        </p:nvSpPr>
        <p:spPr>
          <a:xfrm>
            <a:off x="0" y="228600"/>
            <a:ext cx="7740650" cy="1143000"/>
          </a:xfrm>
        </p:spPr>
        <p:txBody>
          <a:bodyPr/>
          <a:lstStyle/>
          <a:p>
            <a:pPr eaLnBrk="1" hangingPunct="1"/>
            <a:r>
              <a:rPr lang="en-GB" altLang="en-US" dirty="0"/>
              <a:t>Requirements: “General” Statement</a:t>
            </a:r>
            <a:endParaRPr lang="en-US" altLang="en-US" dirty="0"/>
          </a:p>
        </p:txBody>
      </p:sp>
      <p:sp>
        <p:nvSpPr>
          <p:cNvPr id="8197" name="Rectangle 1027">
            <a:extLst>
              <a:ext uri="{FF2B5EF4-FFF2-40B4-BE49-F238E27FC236}">
                <a16:creationId xmlns:a16="http://schemas.microsoft.com/office/drawing/2014/main" id="{E01EE3B4-415F-8848-B906-6872999E583B}"/>
              </a:ext>
            </a:extLst>
          </p:cNvPr>
          <p:cNvSpPr>
            <a:spLocks noGrp="1" noChangeArrowheads="1"/>
          </p:cNvSpPr>
          <p:nvPr>
            <p:ph type="body" idx="1"/>
          </p:nvPr>
        </p:nvSpPr>
        <p:spPr>
          <a:xfrm>
            <a:off x="76200" y="1066800"/>
            <a:ext cx="8991600" cy="4784725"/>
          </a:xfrm>
        </p:spPr>
        <p:txBody>
          <a:bodyPr/>
          <a:lstStyle/>
          <a:p>
            <a:pPr eaLnBrk="1" hangingPunct="1">
              <a:buFontTx/>
              <a:buChar char="o"/>
            </a:pPr>
            <a:r>
              <a:rPr lang="en-GB" altLang="en-US" sz="2400" dirty="0"/>
              <a:t>The system will maintain records of all library items including books, serials, newspapers, magazines, video and audio tapes, </a:t>
            </a:r>
          </a:p>
          <a:p>
            <a:pPr eaLnBrk="1" hangingPunct="1">
              <a:buFontTx/>
              <a:buChar char="o"/>
            </a:pPr>
            <a:r>
              <a:rPr lang="en-GB" altLang="en-US" sz="2400" dirty="0"/>
              <a:t>No item shall be removed from the library without the details of its borrowing being recorded in the system</a:t>
            </a:r>
          </a:p>
          <a:p>
            <a:pPr eaLnBrk="1" hangingPunct="1">
              <a:buFontTx/>
              <a:buChar char="o"/>
            </a:pPr>
            <a:r>
              <a:rPr lang="en-GB" altLang="en-US" sz="2400" dirty="0"/>
              <a:t>All items shall have a digital barcode containing a unique reference number</a:t>
            </a:r>
            <a:endParaRPr lang="en-US" altLang="en-US" sz="2400" dirty="0"/>
          </a:p>
        </p:txBody>
      </p:sp>
      <p:sp>
        <p:nvSpPr>
          <p:cNvPr id="8198" name="AutoShape 1028">
            <a:extLst>
              <a:ext uri="{FF2B5EF4-FFF2-40B4-BE49-F238E27FC236}">
                <a16:creationId xmlns:a16="http://schemas.microsoft.com/office/drawing/2014/main" id="{E63BB423-83C2-CC85-28CB-C4A43194AFD6}"/>
              </a:ext>
            </a:extLst>
          </p:cNvPr>
          <p:cNvSpPr>
            <a:spLocks noChangeArrowheads="1"/>
          </p:cNvSpPr>
          <p:nvPr/>
        </p:nvSpPr>
        <p:spPr bwMode="auto">
          <a:xfrm>
            <a:off x="3051175" y="4495800"/>
            <a:ext cx="6092825" cy="1676400"/>
          </a:xfrm>
          <a:prstGeom prst="cloudCallout">
            <a:avLst>
              <a:gd name="adj1" fmla="val -75667"/>
              <a:gd name="adj2" fmla="val 20361"/>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lgn="ctr" eaLnBrk="1" hangingPunct="1">
              <a:spcBef>
                <a:spcPct val="0"/>
              </a:spcBef>
              <a:buFontTx/>
              <a:buNone/>
            </a:pPr>
            <a:endParaRPr lang="en-GB" altLang="en-US" sz="1800">
              <a:latin typeface="Verdana" panose="020B0604030504040204" pitchFamily="34" charset="0"/>
            </a:endParaRPr>
          </a:p>
        </p:txBody>
      </p:sp>
      <p:sp>
        <p:nvSpPr>
          <p:cNvPr id="8199" name="Text Box 1029">
            <a:extLst>
              <a:ext uri="{FF2B5EF4-FFF2-40B4-BE49-F238E27FC236}">
                <a16:creationId xmlns:a16="http://schemas.microsoft.com/office/drawing/2014/main" id="{766C1673-8A22-F49D-08AF-4CCEE6709724}"/>
              </a:ext>
            </a:extLst>
          </p:cNvPr>
          <p:cNvSpPr txBox="1">
            <a:spLocks noChangeArrowheads="1"/>
          </p:cNvSpPr>
          <p:nvPr/>
        </p:nvSpPr>
        <p:spPr bwMode="auto">
          <a:xfrm>
            <a:off x="3990975" y="4724400"/>
            <a:ext cx="50006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eaLnBrk="1" hangingPunct="1">
              <a:spcBef>
                <a:spcPct val="0"/>
              </a:spcBef>
              <a:buFontTx/>
              <a:buNone/>
            </a:pPr>
            <a:r>
              <a:rPr lang="en-GB" altLang="en-US" sz="1800" dirty="0">
                <a:solidFill>
                  <a:srgbClr val="000099"/>
                </a:solidFill>
                <a:latin typeface="Verdana" panose="020B0604030504040204" pitchFamily="34" charset="0"/>
              </a:rPr>
              <a:t>Could be “general” statements showing </a:t>
            </a:r>
          </a:p>
          <a:p>
            <a:pPr eaLnBrk="1" hangingPunct="1">
              <a:spcBef>
                <a:spcPct val="0"/>
              </a:spcBef>
              <a:buFontTx/>
              <a:buNone/>
            </a:pPr>
            <a:r>
              <a:rPr lang="en-GB" altLang="en-US" sz="1800" dirty="0">
                <a:solidFill>
                  <a:srgbClr val="000099"/>
                </a:solidFill>
                <a:latin typeface="Verdana" panose="020B0604030504040204" pitchFamily="34" charset="0"/>
              </a:rPr>
              <a:t>how the system should maintain, monitor, achieve, interact with the user, other systems, and environment….</a:t>
            </a:r>
            <a:r>
              <a:rPr lang="en-GB" altLang="en-US" sz="1800" dirty="0">
                <a:solidFill>
                  <a:srgbClr val="FF0000"/>
                </a:solidFill>
                <a:latin typeface="Verdana" panose="020B0604030504040204" pitchFamily="34" charset="0"/>
              </a:rPr>
              <a:t>  </a:t>
            </a:r>
            <a:endParaRPr lang="en-US" altLang="en-US" sz="1800" dirty="0">
              <a:solidFill>
                <a:srgbClr val="FF0000"/>
              </a:solidFill>
              <a:latin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53E3532-DC1F-4CC2-4543-405BA00F54A2}"/>
              </a:ext>
            </a:extLst>
          </p:cNvPr>
          <p:cNvSpPr>
            <a:spLocks noGrp="1"/>
          </p:cNvSpPr>
          <p:nvPr>
            <p:ph type="ftr" sz="quarter" idx="10"/>
          </p:nvPr>
        </p:nvSpPr>
        <p:spPr/>
        <p:txBody>
          <a:bodyPr/>
          <a:lstStyle/>
          <a:p>
            <a:pPr>
              <a:defRPr/>
            </a:pPr>
            <a:r>
              <a:rPr lang="en-GB" dirty="0"/>
              <a:t> </a:t>
            </a:r>
          </a:p>
          <a:p>
            <a:pPr>
              <a:defRPr/>
            </a:pPr>
            <a:r>
              <a:rPr lang="en-GB" dirty="0"/>
              <a:t>Dr R </a:t>
            </a:r>
            <a:r>
              <a:rPr lang="en-GB" dirty="0" err="1"/>
              <a:t>Bahsoon</a:t>
            </a:r>
            <a:endParaRPr lang="en-US" dirty="0"/>
          </a:p>
        </p:txBody>
      </p:sp>
      <p:sp>
        <p:nvSpPr>
          <p:cNvPr id="9219" name="Slide Number Placeholder 4">
            <a:extLst>
              <a:ext uri="{FF2B5EF4-FFF2-40B4-BE49-F238E27FC236}">
                <a16:creationId xmlns:a16="http://schemas.microsoft.com/office/drawing/2014/main" id="{AB105C2B-BB22-FD97-F02E-ECCCB7619CDF}"/>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6DFE43C0-579F-AA48-BC0F-F2EB951A01DF}" type="slidenum">
              <a:rPr lang="en-US" altLang="en-US" sz="1400">
                <a:solidFill>
                  <a:srgbClr val="DDDDDD"/>
                </a:solidFill>
                <a:latin typeface="Arial" panose="020B0604020202020204" pitchFamily="34" charset="0"/>
              </a:rPr>
              <a:pPr>
                <a:spcBef>
                  <a:spcPct val="0"/>
                </a:spcBef>
                <a:buFontTx/>
                <a:buNone/>
              </a:pPr>
              <a:t>8</a:t>
            </a:fld>
            <a:endParaRPr lang="en-US" altLang="en-US" sz="1400" dirty="0">
              <a:solidFill>
                <a:srgbClr val="DDDDDD"/>
              </a:solidFill>
              <a:latin typeface="Arial" panose="020B0604020202020204" pitchFamily="34" charset="0"/>
            </a:endParaRPr>
          </a:p>
        </p:txBody>
      </p:sp>
      <p:sp>
        <p:nvSpPr>
          <p:cNvPr id="9220" name="Rectangle 2">
            <a:extLst>
              <a:ext uri="{FF2B5EF4-FFF2-40B4-BE49-F238E27FC236}">
                <a16:creationId xmlns:a16="http://schemas.microsoft.com/office/drawing/2014/main" id="{CC03D996-29FC-E034-1BF2-3897707E21B2}"/>
              </a:ext>
            </a:extLst>
          </p:cNvPr>
          <p:cNvSpPr>
            <a:spLocks noGrp="1" noChangeArrowheads="1"/>
          </p:cNvSpPr>
          <p:nvPr>
            <p:ph type="title"/>
          </p:nvPr>
        </p:nvSpPr>
        <p:spPr>
          <a:xfrm>
            <a:off x="0" y="228600"/>
            <a:ext cx="7467600" cy="1143000"/>
          </a:xfrm>
        </p:spPr>
        <p:txBody>
          <a:bodyPr/>
          <a:lstStyle/>
          <a:p>
            <a:pPr eaLnBrk="1" hangingPunct="1"/>
            <a:r>
              <a:rPr lang="en-GB" altLang="en-US" dirty="0"/>
              <a:t>Requirements: “Detailed” Statements </a:t>
            </a:r>
            <a:endParaRPr lang="en-US" altLang="en-US" dirty="0"/>
          </a:p>
        </p:txBody>
      </p:sp>
      <p:sp>
        <p:nvSpPr>
          <p:cNvPr id="9221" name="Rectangle 3">
            <a:extLst>
              <a:ext uri="{FF2B5EF4-FFF2-40B4-BE49-F238E27FC236}">
                <a16:creationId xmlns:a16="http://schemas.microsoft.com/office/drawing/2014/main" id="{63640637-FB93-BA0D-7F39-29C7E5DC4756}"/>
              </a:ext>
            </a:extLst>
          </p:cNvPr>
          <p:cNvSpPr>
            <a:spLocks noGrp="1" noChangeArrowheads="1"/>
          </p:cNvSpPr>
          <p:nvPr>
            <p:ph type="body" idx="1"/>
          </p:nvPr>
        </p:nvSpPr>
        <p:spPr>
          <a:xfrm>
            <a:off x="0" y="768896"/>
            <a:ext cx="9144000" cy="4343400"/>
          </a:xfrm>
        </p:spPr>
        <p:txBody>
          <a:bodyPr/>
          <a:lstStyle/>
          <a:p>
            <a:pPr eaLnBrk="1" hangingPunct="1">
              <a:spcBef>
                <a:spcPct val="0"/>
              </a:spcBef>
              <a:buFontTx/>
              <a:buNone/>
            </a:pPr>
            <a:endParaRPr lang="en-GB" altLang="en-US" sz="2200" dirty="0"/>
          </a:p>
          <a:p>
            <a:pPr eaLnBrk="1" hangingPunct="1">
              <a:lnSpc>
                <a:spcPct val="90000"/>
              </a:lnSpc>
              <a:buFontTx/>
              <a:buChar char="o"/>
            </a:pPr>
            <a:r>
              <a:rPr lang="en-GB" altLang="en-US" sz="2400" dirty="0">
                <a:solidFill>
                  <a:srgbClr val="003399"/>
                </a:solidFill>
              </a:rPr>
              <a:t>Could be “detailed” statements of </a:t>
            </a:r>
            <a:r>
              <a:rPr lang="en-GB" altLang="en-US" sz="2400" u="sng" dirty="0">
                <a:solidFill>
                  <a:srgbClr val="003399"/>
                </a:solidFill>
              </a:rPr>
              <a:t>the system’s functionality</a:t>
            </a:r>
            <a:r>
              <a:rPr lang="en-GB" altLang="en-US" sz="2400" dirty="0">
                <a:solidFill>
                  <a:srgbClr val="003399"/>
                </a:solidFill>
              </a:rPr>
              <a:t> FUNCTIONAL REQUIREMENTS</a:t>
            </a:r>
          </a:p>
          <a:p>
            <a:pPr lvl="1" eaLnBrk="1" hangingPunct="1">
              <a:lnSpc>
                <a:spcPct val="90000"/>
              </a:lnSpc>
              <a:buFontTx/>
              <a:buChar char="o"/>
            </a:pPr>
            <a:r>
              <a:rPr lang="en-GB" altLang="en-US" sz="2000" dirty="0"/>
              <a:t>The system shall permit all users to search for an item by title, by author, by ISBN</a:t>
            </a:r>
          </a:p>
          <a:p>
            <a:pPr lvl="1" eaLnBrk="1" hangingPunct="1">
              <a:lnSpc>
                <a:spcPct val="90000"/>
              </a:lnSpc>
              <a:buFontTx/>
              <a:buChar char="o"/>
            </a:pPr>
            <a:r>
              <a:rPr lang="en-GB" altLang="en-US" sz="2000" dirty="0"/>
              <a:t>Borrowed items that are one day overdue shall cause a reminder e-mail to the borrower</a:t>
            </a:r>
          </a:p>
          <a:p>
            <a:pPr eaLnBrk="1" hangingPunct="1">
              <a:lnSpc>
                <a:spcPct val="90000"/>
              </a:lnSpc>
              <a:buFontTx/>
              <a:buChar char="o"/>
            </a:pPr>
            <a:r>
              <a:rPr lang="en-GB" altLang="en-US" sz="2400" dirty="0">
                <a:solidFill>
                  <a:srgbClr val="003399"/>
                </a:solidFill>
              </a:rPr>
              <a:t>Could be statements of the </a:t>
            </a:r>
            <a:r>
              <a:rPr lang="en-GB" altLang="en-US" sz="2400" u="sng" dirty="0">
                <a:solidFill>
                  <a:srgbClr val="003399"/>
                </a:solidFill>
              </a:rPr>
              <a:t>practical constraints or limitations</a:t>
            </a:r>
            <a:r>
              <a:rPr lang="en-GB" altLang="en-US" sz="2400" dirty="0">
                <a:solidFill>
                  <a:srgbClr val="003399"/>
                </a:solidFill>
              </a:rPr>
              <a:t> within which the system must operate --- </a:t>
            </a:r>
            <a:r>
              <a:rPr lang="en-GB" altLang="en-US" sz="2400" dirty="0" err="1">
                <a:solidFill>
                  <a:srgbClr val="003399"/>
                </a:solidFill>
              </a:rPr>
              <a:t>Non-FUNCTIONAL</a:t>
            </a:r>
            <a:r>
              <a:rPr lang="en-GB" altLang="en-US" sz="2400" dirty="0">
                <a:solidFill>
                  <a:srgbClr val="003399"/>
                </a:solidFill>
              </a:rPr>
              <a:t> REQUIREMENTS</a:t>
            </a:r>
          </a:p>
          <a:p>
            <a:pPr lvl="1" eaLnBrk="1" hangingPunct="1">
              <a:lnSpc>
                <a:spcPct val="90000"/>
              </a:lnSpc>
              <a:buFontTx/>
              <a:buChar char="o"/>
            </a:pPr>
            <a:r>
              <a:rPr lang="en-GB" altLang="en-US" sz="2000" dirty="0"/>
              <a:t>The system shall respond to a transaction requests from a user within 1.5 seconds</a:t>
            </a:r>
          </a:p>
          <a:p>
            <a:pPr eaLnBrk="1" hangingPunct="1">
              <a:lnSpc>
                <a:spcPct val="90000"/>
              </a:lnSpc>
              <a:buFontTx/>
              <a:buChar char="o"/>
            </a:pPr>
            <a:r>
              <a:rPr lang="en-GB" altLang="en-US" sz="2400" dirty="0">
                <a:solidFill>
                  <a:srgbClr val="003399"/>
                </a:solidFill>
              </a:rPr>
              <a:t>Could be statements on how </a:t>
            </a:r>
            <a:r>
              <a:rPr lang="en-GB" altLang="en-US" sz="2400" u="sng" dirty="0">
                <a:solidFill>
                  <a:srgbClr val="003399"/>
                </a:solidFill>
              </a:rPr>
              <a:t>the system to be implemented</a:t>
            </a:r>
            <a:r>
              <a:rPr lang="en-GB" altLang="en-US" sz="2400" dirty="0">
                <a:solidFill>
                  <a:srgbClr val="003399"/>
                </a:solidFill>
              </a:rPr>
              <a:t>  --- Implementation REQUIREMENTS</a:t>
            </a:r>
          </a:p>
          <a:p>
            <a:pPr lvl="1" eaLnBrk="1" hangingPunct="1">
              <a:lnSpc>
                <a:spcPct val="90000"/>
              </a:lnSpc>
              <a:buFontTx/>
              <a:buChar char="o"/>
            </a:pPr>
            <a:r>
              <a:rPr lang="en-GB" altLang="en-US" sz="2000" dirty="0"/>
              <a:t>When an item is borrowed or returned, it should be scanned through a card reader</a:t>
            </a:r>
          </a:p>
          <a:p>
            <a:pPr eaLnBrk="1" hangingPunct="1">
              <a:lnSpc>
                <a:spcPct val="90000"/>
              </a:lnSpc>
              <a:buFontTx/>
              <a:buNone/>
            </a:pPr>
            <a:endParaRPr lang="en-US" altLang="en-US" sz="2400" dirty="0"/>
          </a:p>
        </p:txBody>
      </p:sp>
      <p:pic>
        <p:nvPicPr>
          <p:cNvPr id="9222" name="Picture 9" descr="xv4">
            <a:extLst>
              <a:ext uri="{FF2B5EF4-FFF2-40B4-BE49-F238E27FC236}">
                <a16:creationId xmlns:a16="http://schemas.microsoft.com/office/drawing/2014/main" id="{C94BFC03-F0FD-9577-0933-686FAEBF4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89104"/>
            <a:ext cx="1835150" cy="76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C8000E-6F81-7F2F-D023-6DE93B4009EE}"/>
              </a:ext>
            </a:extLst>
          </p:cNvPr>
          <p:cNvSpPr>
            <a:spLocks noGrp="1"/>
          </p:cNvSpPr>
          <p:nvPr>
            <p:ph type="ftr" sz="quarter" idx="10"/>
          </p:nvPr>
        </p:nvSpPr>
        <p:spPr/>
        <p:txBody>
          <a:bodyPr/>
          <a:lstStyle/>
          <a:p>
            <a:pPr>
              <a:defRPr/>
            </a:pPr>
            <a:r>
              <a:rPr lang="en-GB" dirty="0"/>
              <a:t>Dr R </a:t>
            </a:r>
            <a:r>
              <a:rPr lang="en-GB" dirty="0" err="1"/>
              <a:t>Bahsoon</a:t>
            </a:r>
            <a:endParaRPr lang="en-US" dirty="0"/>
          </a:p>
        </p:txBody>
      </p:sp>
      <p:sp>
        <p:nvSpPr>
          <p:cNvPr id="10243" name="Slide Number Placeholder 4">
            <a:extLst>
              <a:ext uri="{FF2B5EF4-FFF2-40B4-BE49-F238E27FC236}">
                <a16:creationId xmlns:a16="http://schemas.microsoft.com/office/drawing/2014/main" id="{52C23677-5078-535B-9DD5-046B546563BC}"/>
              </a:ext>
            </a:extLst>
          </p:cNvPr>
          <p:cNvSpPr>
            <a:spLocks noGrp="1"/>
          </p:cNvSpPr>
          <p:nvPr>
            <p:ph type="sldNum" sz="quarter" idx="11"/>
          </p:nvPr>
        </p:nvSpPr>
        <p:spPr>
          <a:noFill/>
        </p:spPr>
        <p:txBody>
          <a:bodyPr/>
          <a:lstStyle>
            <a:lvl1pPr>
              <a:spcBef>
                <a:spcPct val="20000"/>
              </a:spcBef>
              <a:buChar char="•"/>
              <a:defRPr sz="3000">
                <a:solidFill>
                  <a:schemeClr val="tx1"/>
                </a:solidFill>
                <a:latin typeface="Comic Sans MS" panose="030F0902030302020204" pitchFamily="66" charset="0"/>
                <a:cs typeface="Arial" panose="020B0604020202020204" pitchFamily="34" charset="0"/>
              </a:defRPr>
            </a:lvl1pPr>
            <a:lvl2pPr marL="742950" indent="-285750">
              <a:spcBef>
                <a:spcPct val="20000"/>
              </a:spcBef>
              <a:buChar char="–"/>
              <a:defRPr sz="2800">
                <a:solidFill>
                  <a:schemeClr val="tx1"/>
                </a:solidFill>
                <a:latin typeface="Comic Sans MS" panose="030F0902030302020204" pitchFamily="66" charset="0"/>
                <a:cs typeface="Arial" panose="020B0604020202020204" pitchFamily="34" charset="0"/>
              </a:defRPr>
            </a:lvl2pPr>
            <a:lvl3pPr marL="1143000" indent="-228600">
              <a:spcBef>
                <a:spcPct val="20000"/>
              </a:spcBef>
              <a:buChar char="•"/>
              <a:defRPr sz="2400">
                <a:solidFill>
                  <a:schemeClr val="tx1"/>
                </a:solidFill>
                <a:latin typeface="Comic Sans MS" panose="030F0902030302020204" pitchFamily="66" charset="0"/>
                <a:cs typeface="Arial" panose="020B0604020202020204" pitchFamily="34" charset="0"/>
              </a:defRPr>
            </a:lvl3pPr>
            <a:lvl4pPr marL="1600200" indent="-228600">
              <a:spcBef>
                <a:spcPct val="20000"/>
              </a:spcBef>
              <a:buChar char="–"/>
              <a:defRPr sz="2000">
                <a:solidFill>
                  <a:schemeClr val="tx1"/>
                </a:solidFill>
                <a:latin typeface="Comic Sans MS" panose="030F0902030302020204" pitchFamily="66" charset="0"/>
                <a:cs typeface="Arial" panose="020B0604020202020204" pitchFamily="34" charset="0"/>
              </a:defRPr>
            </a:lvl4pPr>
            <a:lvl5pPr marL="2057400" indent="-228600">
              <a:spcBef>
                <a:spcPct val="20000"/>
              </a:spcBef>
              <a:buChar char="»"/>
              <a:defRPr sz="2000">
                <a:solidFill>
                  <a:schemeClr val="tx1"/>
                </a:solidFill>
                <a:latin typeface="Comic Sans MS" panose="030F0902030302020204" pitchFamily="66"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Comic Sans MS" panose="030F0902030302020204" pitchFamily="66" charset="0"/>
                <a:cs typeface="Arial" panose="020B0604020202020204" pitchFamily="34" charset="0"/>
              </a:defRPr>
            </a:lvl9pPr>
          </a:lstStyle>
          <a:p>
            <a:pPr>
              <a:spcBef>
                <a:spcPct val="0"/>
              </a:spcBef>
              <a:buFontTx/>
              <a:buNone/>
            </a:pPr>
            <a:fld id="{50DEF6C2-8187-2841-9F2C-77C69339F68C}" type="slidenum">
              <a:rPr lang="en-US" altLang="en-US" sz="1400">
                <a:solidFill>
                  <a:srgbClr val="DDDDDD"/>
                </a:solidFill>
                <a:latin typeface="Arial" panose="020B0604020202020204" pitchFamily="34" charset="0"/>
              </a:rPr>
              <a:pPr>
                <a:spcBef>
                  <a:spcPct val="0"/>
                </a:spcBef>
                <a:buFontTx/>
                <a:buNone/>
              </a:pPr>
              <a:t>9</a:t>
            </a:fld>
            <a:endParaRPr lang="en-US" altLang="en-US" sz="1400">
              <a:solidFill>
                <a:srgbClr val="DDDDDD"/>
              </a:solidFill>
              <a:latin typeface="Arial" panose="020B0604020202020204" pitchFamily="34" charset="0"/>
            </a:endParaRPr>
          </a:p>
        </p:txBody>
      </p:sp>
      <p:sp>
        <p:nvSpPr>
          <p:cNvPr id="10244" name="Rectangle 2">
            <a:extLst>
              <a:ext uri="{FF2B5EF4-FFF2-40B4-BE49-F238E27FC236}">
                <a16:creationId xmlns:a16="http://schemas.microsoft.com/office/drawing/2014/main" id="{4BBAE69C-B407-1E94-CCA0-DCC079C02C85}"/>
              </a:ext>
            </a:extLst>
          </p:cNvPr>
          <p:cNvSpPr>
            <a:spLocks noGrp="1" noChangeArrowheads="1"/>
          </p:cNvSpPr>
          <p:nvPr>
            <p:ph type="title"/>
          </p:nvPr>
        </p:nvSpPr>
        <p:spPr>
          <a:xfrm>
            <a:off x="0" y="228600"/>
            <a:ext cx="7524328" cy="1143000"/>
          </a:xfrm>
        </p:spPr>
        <p:txBody>
          <a:bodyPr/>
          <a:lstStyle/>
          <a:p>
            <a:pPr eaLnBrk="1" hangingPunct="1"/>
            <a:r>
              <a:rPr lang="en-GB" altLang="en-US" dirty="0"/>
              <a:t>Eliciting/Discovering  Requirements</a:t>
            </a:r>
            <a:endParaRPr lang="en-US" altLang="en-US" dirty="0"/>
          </a:p>
        </p:txBody>
      </p:sp>
      <p:sp>
        <p:nvSpPr>
          <p:cNvPr id="10245" name="Rectangle 3">
            <a:extLst>
              <a:ext uri="{FF2B5EF4-FFF2-40B4-BE49-F238E27FC236}">
                <a16:creationId xmlns:a16="http://schemas.microsoft.com/office/drawing/2014/main" id="{6F1D059A-1C06-8920-F6BE-E75F5C35A808}"/>
              </a:ext>
            </a:extLst>
          </p:cNvPr>
          <p:cNvSpPr>
            <a:spLocks noGrp="1" noChangeArrowheads="1"/>
          </p:cNvSpPr>
          <p:nvPr>
            <p:ph type="body" idx="1"/>
          </p:nvPr>
        </p:nvSpPr>
        <p:spPr>
          <a:xfrm>
            <a:off x="250825" y="1341438"/>
            <a:ext cx="5329287" cy="4784725"/>
          </a:xfrm>
        </p:spPr>
        <p:txBody>
          <a:bodyPr/>
          <a:lstStyle/>
          <a:p>
            <a:pPr eaLnBrk="1" hangingPunct="1">
              <a:buFontTx/>
              <a:buChar char="o"/>
            </a:pPr>
            <a:r>
              <a:rPr lang="en-GB" altLang="en-US" sz="2400" dirty="0"/>
              <a:t>Process of “capturing” or “discovering” requirements</a:t>
            </a:r>
            <a:r>
              <a:rPr lang="en-GB" altLang="en-US" sz="2400" dirty="0">
                <a:solidFill>
                  <a:srgbClr val="000066"/>
                </a:solidFill>
              </a:rPr>
              <a:t> </a:t>
            </a:r>
          </a:p>
          <a:p>
            <a:pPr lvl="1" eaLnBrk="1" hangingPunct="1">
              <a:buFontTx/>
              <a:buChar char="o"/>
            </a:pPr>
            <a:r>
              <a:rPr lang="en-GB" altLang="en-US" sz="2400" dirty="0"/>
              <a:t>Stakeholder consultations (interviews)</a:t>
            </a:r>
          </a:p>
          <a:p>
            <a:pPr lvl="1" eaLnBrk="1" hangingPunct="1">
              <a:buFontTx/>
              <a:buChar char="o"/>
            </a:pPr>
            <a:r>
              <a:rPr lang="en-GB" altLang="en-US" sz="2400" dirty="0"/>
              <a:t>Scenarios (i.e., showing state of the system and flow of activities and events)</a:t>
            </a:r>
          </a:p>
          <a:p>
            <a:pPr lvl="1" eaLnBrk="1" hangingPunct="1">
              <a:buFontTx/>
              <a:buChar char="o"/>
            </a:pPr>
            <a:r>
              <a:rPr lang="en-GB" altLang="en-US" sz="2400" dirty="0"/>
              <a:t>Observations </a:t>
            </a:r>
          </a:p>
          <a:p>
            <a:pPr lvl="1" eaLnBrk="1" hangingPunct="1">
              <a:buFontTx/>
              <a:buChar char="o"/>
            </a:pPr>
            <a:r>
              <a:rPr lang="en-GB" altLang="en-US" sz="2400" dirty="0"/>
              <a:t>Revising existing documentations, manual system etc.  </a:t>
            </a:r>
            <a:endParaRPr lang="en-US" altLang="en-US" sz="2400" dirty="0"/>
          </a:p>
        </p:txBody>
      </p:sp>
      <p:pic>
        <p:nvPicPr>
          <p:cNvPr id="2" name="Picture 1">
            <a:extLst>
              <a:ext uri="{FF2B5EF4-FFF2-40B4-BE49-F238E27FC236}">
                <a16:creationId xmlns:a16="http://schemas.microsoft.com/office/drawing/2014/main" id="{1736A45A-73A5-7086-42CC-67C3E7DB745A}"/>
              </a:ext>
            </a:extLst>
          </p:cNvPr>
          <p:cNvPicPr>
            <a:picLocks noChangeAspect="1"/>
          </p:cNvPicPr>
          <p:nvPr/>
        </p:nvPicPr>
        <p:blipFill>
          <a:blip r:embed="rId2"/>
          <a:stretch>
            <a:fillRect/>
          </a:stretch>
        </p:blipFill>
        <p:spPr>
          <a:xfrm>
            <a:off x="5292080" y="1473200"/>
            <a:ext cx="3986262" cy="39116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Arial"/>
      </a:majorFont>
      <a:minorFont>
        <a:latin typeface="Comic Sans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1945</Words>
  <Application>Microsoft Macintosh PowerPoint</Application>
  <PresentationFormat>On-screen Show (4:3)</PresentationFormat>
  <Paragraphs>315</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Verdana</vt:lpstr>
      <vt:lpstr>Arial</vt:lpstr>
      <vt:lpstr>Comic Sans MS</vt:lpstr>
      <vt:lpstr>Default Design</vt:lpstr>
      <vt:lpstr>Software Engineering and Professional Practice  &amp;  Building Usable Software    Dr Rami Bahsoon School of Computer Science University of Birmingham r.bahsoon@cs.bham.ac.uk</vt:lpstr>
      <vt:lpstr>Objectives</vt:lpstr>
      <vt:lpstr>Last lectures</vt:lpstr>
      <vt:lpstr>  Requirements analysis and definition </vt:lpstr>
      <vt:lpstr>Requirements Engineering Process</vt:lpstr>
      <vt:lpstr>Brainstorming: What are requirements?</vt:lpstr>
      <vt:lpstr>Requirements: “General” Statement</vt:lpstr>
      <vt:lpstr>Requirements: “Detailed” Statements </vt:lpstr>
      <vt:lpstr>Eliciting/Discovering  Requirements</vt:lpstr>
      <vt:lpstr>Eliciting and Discovering Requirements </vt:lpstr>
      <vt:lpstr>Functional &amp; Non-Functional Requirements</vt:lpstr>
      <vt:lpstr>Examples of Functional Requirements</vt:lpstr>
      <vt:lpstr>Examples: Non-functional Requirements </vt:lpstr>
      <vt:lpstr>More about Non-functional Requirements</vt:lpstr>
      <vt:lpstr>Non-functional Requirement Types</vt:lpstr>
      <vt:lpstr>Non-functional Classifications</vt:lpstr>
      <vt:lpstr>Non-functional Requirements:  Dimensions of Dependability</vt:lpstr>
      <vt:lpstr>Other Dependability Properties</vt:lpstr>
      <vt:lpstr>Definitions and Specifications</vt:lpstr>
      <vt:lpstr>Definitions and Specifications</vt:lpstr>
      <vt:lpstr> Use Cases Diagram (more details in following weeks) </vt:lpstr>
      <vt:lpstr> Requirements specification </vt:lpstr>
      <vt:lpstr>Example of User Story</vt:lpstr>
      <vt:lpstr>PowerPoint Presentation</vt:lpstr>
      <vt:lpstr>Requirements Engineering Process</vt:lpstr>
      <vt:lpstr>Requirements Validation </vt:lpstr>
      <vt:lpstr> Why to Validate Requirements?</vt:lpstr>
      <vt:lpstr>Issues in Requirements and Need for Validation</vt:lpstr>
      <vt:lpstr>Examples of Validation</vt:lpstr>
      <vt:lpstr>Requirements Validation Techniques </vt:lpstr>
      <vt:lpstr>Requirements Engineering Process</vt:lpstr>
      <vt:lpstr>Requirements Document</vt:lpstr>
      <vt:lpstr>Users of a Requirements Document</vt:lpstr>
      <vt:lpstr>MoSCoW Criteria: Prioritisation</vt:lpstr>
      <vt:lpstr>Example Format</vt:lpstr>
      <vt:lpstr>Non-functional Requirements </vt:lpstr>
      <vt:lpstr> Requirements Management and Change</vt:lpstr>
      <vt:lpstr>How to Manage Change in Requirements?</vt:lpstr>
      <vt:lpstr>Why are Requirements Important?</vt:lpstr>
      <vt:lpstr>Exercise</vt:lpstr>
    </vt:vector>
  </TitlesOfParts>
  <Company>Aston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Rami Bahsoon</dc:creator>
  <cp:lastModifiedBy>Rami Bahsoon (Computer Science)</cp:lastModifiedBy>
  <cp:revision>176</cp:revision>
  <cp:lastPrinted>2013-01-22T10:54:19Z</cp:lastPrinted>
  <dcterms:created xsi:type="dcterms:W3CDTF">2006-09-27T15:30:16Z</dcterms:created>
  <dcterms:modified xsi:type="dcterms:W3CDTF">2022-10-03T00:15:55Z</dcterms:modified>
</cp:coreProperties>
</file>