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0" r:id="rId4"/>
    <p:sldId id="261" r:id="rId5"/>
    <p:sldId id="262" r:id="rId6"/>
    <p:sldId id="263" r:id="rId7"/>
    <p:sldId id="277" r:id="rId8"/>
    <p:sldId id="280" r:id="rId9"/>
    <p:sldId id="285" r:id="rId10"/>
    <p:sldId id="264" r:id="rId11"/>
    <p:sldId id="272" r:id="rId12"/>
    <p:sldId id="273" r:id="rId13"/>
    <p:sldId id="274" r:id="rId14"/>
    <p:sldId id="271" r:id="rId15"/>
    <p:sldId id="275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1" autoAdjust="0"/>
    <p:restoredTop sz="89081" autoAdjust="0"/>
  </p:normalViewPr>
  <p:slideViewPr>
    <p:cSldViewPr snapToGrid="0">
      <p:cViewPr varScale="1">
        <p:scale>
          <a:sx n="102" d="100"/>
          <a:sy n="102" d="100"/>
        </p:scale>
        <p:origin x="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72E79-5876-4693-B7DF-C2BB793056A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5B149-7D6C-4407-89B1-A1CB8FBE8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49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5B149-7D6C-4407-89B1-A1CB8FBE897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27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5B149-7D6C-4407-89B1-A1CB8FBE897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959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</a:t>
            </a:r>
            <a:r>
              <a:rPr lang="en-GB" dirty="0" err="1"/>
              <a:t>Sommerville</a:t>
            </a:r>
            <a:r>
              <a:rPr lang="en-GB" dirty="0"/>
              <a:t> Chapter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7261D-4B50-4E20-8766-B4E466D1FE9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422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5B149-7D6C-4407-89B1-A1CB8FBE897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304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Wikipedia UML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7261D-4B50-4E20-8766-B4E466D1FE9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28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7261D-4B50-4E20-8766-B4E466D1FE9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336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7261D-4B50-4E20-8766-B4E466D1FE9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14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6D26-9957-4148-9855-6CD359265AD6}" type="datetime1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Rami Bahsoon, University of Birmingham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9CB9-DED4-4057-A476-B5D888E2B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39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6395-37A9-2A47-95B9-372EEE8B5C22}" type="datetime1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Rami Bahsoon, University of Birmingham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9CB9-DED4-4057-A476-B5D888E2B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13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3806-7625-1541-BE22-BCEC727439C3}" type="datetime1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Rami Bahsoon, University of Birmingham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9CB9-DED4-4057-A476-B5D888E2B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98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8B11-BCAE-D042-B479-FA0578B8B1AF}" type="datetime1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Rami Bahsoon, University of Birmingham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9CB9-DED4-4057-A476-B5D888E2B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86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53F9-AAE2-DA43-8E06-6A16EB2EB92B}" type="datetime1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Rami Bahsoon, University of Birmingham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9CB9-DED4-4057-A476-B5D888E2B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8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309C-9F13-AC42-AF87-D8C6EC7CD1DD}" type="datetime1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Rami Bahsoon, University of Birmingham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9CB9-DED4-4057-A476-B5D888E2B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89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DE0-2539-9E41-84D5-2C677B91CD73}" type="datetime1">
              <a:rPr lang="en-GB" smtClean="0"/>
              <a:t>09/10/2022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Rami Bahsoon, University of Birmingham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9CB9-DED4-4057-A476-B5D888E2B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6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278B-40F6-2340-8A2A-C70CFCCFC89C}" type="datetime1">
              <a:rPr lang="en-GB" smtClean="0"/>
              <a:t>09/10/2022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Rami Bahsoon, University of Birmingham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9CB9-DED4-4057-A476-B5D888E2B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86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42B1-F191-524E-89A1-5CBBDF1528AB}" type="datetime1">
              <a:rPr lang="en-GB" smtClean="0"/>
              <a:t>09/10/2022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Rami Bahsoon, University of Birmingham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9CB9-DED4-4057-A476-B5D888E2B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45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22C6-74E0-F443-8A5F-9367A12CBD90}" type="datetime1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Rami Bahsoon, University of Birmingham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9CB9-DED4-4057-A476-B5D888E2B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1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E104-CA66-5846-A903-70E4158A8613}" type="datetime1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Rami Bahsoon, University of Birmingham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9CB9-DED4-4057-A476-B5D888E2B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56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DB402-899D-EF41-BA55-C20EDC2A6CEA}" type="datetime1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Dr Rami Bahsoon, University of Birmingham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69CB9-DED4-4057-A476-B5D888E2B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86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Object_Management_Grou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System Modelling and </a:t>
            </a:r>
            <a:r>
              <a:rPr lang="en-GB"/>
              <a:t>Intro to UML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Rami </a:t>
            </a:r>
            <a:r>
              <a:rPr lang="en-GB" dirty="0" err="1"/>
              <a:t>Bahsoon</a:t>
            </a:r>
            <a:endParaRPr lang="en-GB" dirty="0"/>
          </a:p>
          <a:p>
            <a:r>
              <a:rPr lang="en-GB" dirty="0"/>
              <a:t>School of Computer Science, University of Birmingham</a:t>
            </a:r>
          </a:p>
          <a:p>
            <a:r>
              <a:rPr lang="en-GB" dirty="0" err="1"/>
              <a:t>r.bahsoon@bham.ac.uk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Dr Rami </a:t>
            </a:r>
            <a:r>
              <a:rPr lang="en-GB" dirty="0" err="1"/>
              <a:t>Bahsoon</a:t>
            </a:r>
            <a:r>
              <a:rPr lang="en-GB" dirty="0"/>
              <a:t>, University of Birmingham</a:t>
            </a:r>
          </a:p>
        </p:txBody>
      </p:sp>
      <p:pic>
        <p:nvPicPr>
          <p:cNvPr id="5" name="Picture 2" descr="Image result for university of birmingham,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87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DFF5-E472-5F46-AAAF-59306178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and when models are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DA459-0B7E-234C-B500-EAB16014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6" y="1847849"/>
            <a:ext cx="10515600" cy="4645025"/>
          </a:xfrm>
        </p:spPr>
        <p:txBody>
          <a:bodyPr>
            <a:normAutofit/>
          </a:bodyPr>
          <a:lstStyle/>
          <a:p>
            <a:r>
              <a:rPr lang="en-US" dirty="0"/>
              <a:t>Models are used during </a:t>
            </a:r>
            <a:r>
              <a:rPr lang="en-US" u="sng" dirty="0"/>
              <a:t>requirements engineering: </a:t>
            </a:r>
          </a:p>
          <a:p>
            <a:pPr lvl="1"/>
            <a:r>
              <a:rPr lang="en-US" sz="2800" dirty="0"/>
              <a:t>Elicit, verify, specify, elaborate and refine requirements </a:t>
            </a:r>
          </a:p>
          <a:p>
            <a:r>
              <a:rPr lang="en-US" dirty="0"/>
              <a:t>Models are used during architecture and design stages:</a:t>
            </a:r>
          </a:p>
          <a:p>
            <a:pPr lvl="1"/>
            <a:r>
              <a:rPr lang="en-US" sz="2800" dirty="0"/>
              <a:t> Architect and Design structure, behavior, interactions etc.</a:t>
            </a:r>
          </a:p>
          <a:p>
            <a:r>
              <a:rPr lang="en-US" dirty="0"/>
              <a:t>Models can be used by developers: model-driven engineering process, it is possible to generate a complete or partial system implementation from the system model. </a:t>
            </a:r>
          </a:p>
          <a:p>
            <a:r>
              <a:rPr lang="en-US" dirty="0"/>
              <a:t>Models can be used for testing: generate test cases, verification, model checking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Models can be used by managers: planning resources 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B4EBB-AEED-C64E-9821-C4F93CC2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Rami Bahsoon, University of Birmingham</a:t>
            </a:r>
          </a:p>
        </p:txBody>
      </p:sp>
      <p:pic>
        <p:nvPicPr>
          <p:cNvPr id="5" name="Picture 2" descr="Image result for university of birmingham, logo">
            <a:extLst>
              <a:ext uri="{FF2B5EF4-FFF2-40B4-BE49-F238E27FC236}">
                <a16:creationId xmlns:a16="http://schemas.microsoft.com/office/drawing/2014/main" id="{F9B5D69D-3CDA-F045-9BFA-49696884B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4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– Unified </a:t>
            </a:r>
            <a:r>
              <a:rPr lang="en-GB" dirty="0" err="1"/>
              <a:t>Modeling</a:t>
            </a:r>
            <a:r>
              <a:rPr lang="en-GB" dirty="0"/>
              <a:t>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Unified </a:t>
            </a:r>
            <a:r>
              <a:rPr lang="en-GB" dirty="0" err="1"/>
              <a:t>Modeling</a:t>
            </a:r>
            <a:r>
              <a:rPr lang="en-GB" dirty="0"/>
              <a:t> Language (UML)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General purpose </a:t>
            </a:r>
            <a:r>
              <a:rPr lang="en-GB" dirty="0" err="1"/>
              <a:t>modeling</a:t>
            </a:r>
            <a:r>
              <a:rPr lang="en-GB" dirty="0"/>
              <a:t> language (for [OO software] systems)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Today’s de-facto standard in Industry </a:t>
            </a:r>
          </a:p>
          <a:p>
            <a:r>
              <a:rPr lang="en-GB" dirty="0"/>
              <a:t>Some history</a:t>
            </a:r>
          </a:p>
          <a:p>
            <a:pPr lvl="1"/>
            <a:r>
              <a:rPr lang="en-GB" dirty="0"/>
              <a:t>In 1997, UML was adopted as a standard by the </a:t>
            </a:r>
            <a:r>
              <a:rPr lang="en-GB" dirty="0">
                <a:hlinkClick r:id="rId2" tooltip="Object Management Group"/>
              </a:rPr>
              <a:t>Object Management Group</a:t>
            </a:r>
            <a:r>
              <a:rPr lang="en-GB" dirty="0"/>
              <a:t> (OMG).</a:t>
            </a:r>
          </a:p>
          <a:p>
            <a:pPr lvl="1"/>
            <a:r>
              <a:rPr lang="en-GB" dirty="0"/>
              <a:t>In 2005, UML was also published by ISO as an approved ISO standard.</a:t>
            </a:r>
          </a:p>
          <a:p>
            <a:pPr lvl="1"/>
            <a:r>
              <a:rPr lang="en-GB" dirty="0"/>
              <a:t>Microsoft joined 2008. </a:t>
            </a:r>
          </a:p>
          <a:p>
            <a:pPr lvl="1"/>
            <a:r>
              <a:rPr lang="en-GB" dirty="0"/>
              <a:t>Current version is UML 2.5.  </a:t>
            </a:r>
          </a:p>
          <a:p>
            <a:endParaRPr lang="en-GB" dirty="0"/>
          </a:p>
        </p:txBody>
      </p:sp>
      <p:pic>
        <p:nvPicPr>
          <p:cNvPr id="1026" name="Picture 2" descr="Image result for university of birmingham,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Rami Bahsoon, University of Birmingham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8749" y="1825625"/>
            <a:ext cx="1075275" cy="12458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8573" y="3378377"/>
            <a:ext cx="995625" cy="12458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8573" y="4883151"/>
            <a:ext cx="1062498" cy="16007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439400" y="1487500"/>
            <a:ext cx="1581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Grady </a:t>
            </a:r>
            <a:r>
              <a:rPr lang="en-GB" dirty="0" err="1"/>
              <a:t>Booch</a:t>
            </a:r>
            <a:r>
              <a:rPr lang="en-GB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267950" y="3040251"/>
            <a:ext cx="1924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James </a:t>
            </a:r>
            <a:r>
              <a:rPr lang="en-GB" dirty="0" err="1"/>
              <a:t>Rumbaugh</a:t>
            </a:r>
            <a:r>
              <a:rPr lang="en-GB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9400" y="4574481"/>
            <a:ext cx="1581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Ivar Jacobson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725" y="1156601"/>
            <a:ext cx="1647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Three Amigos </a:t>
            </a:r>
          </a:p>
        </p:txBody>
      </p:sp>
    </p:spTree>
    <p:extLst>
      <p:ext uri="{BB962C8B-B14F-4D97-AF65-F5344CB8AC3E}">
        <p14:creationId xmlns:p14="http://schemas.microsoft.com/office/powerpoint/2010/main" val="399737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“Unified” </a:t>
            </a:r>
            <a:r>
              <a:rPr lang="en-GB" dirty="0" err="1"/>
              <a:t>Modeling</a:t>
            </a:r>
            <a:r>
              <a:rPr lang="en-GB" dirty="0"/>
              <a:t> Language?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Image result for university of birmingham,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Rami Bahsoon, University of Birmingham</a:t>
            </a:r>
          </a:p>
        </p:txBody>
      </p:sp>
      <p:pic>
        <p:nvPicPr>
          <p:cNvPr id="5" name="Picture 2" descr="https://upload.wikimedia.org/wikipedia/commons/d/d1/OO_Modeling_languages_histor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67" y="1381124"/>
            <a:ext cx="7577155" cy="537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45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UML?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6100"/>
            <a:ext cx="10515600" cy="3090863"/>
          </a:xfrm>
        </p:spPr>
        <p:txBody>
          <a:bodyPr>
            <a:normAutofit fontScale="92500" lnSpcReduction="10000"/>
          </a:bodyPr>
          <a:lstStyle/>
          <a:p>
            <a:r>
              <a:rPr lang="en-GB" u="sng" dirty="0"/>
              <a:t>Specification</a:t>
            </a:r>
            <a:r>
              <a:rPr lang="en-GB" dirty="0"/>
              <a:t>: the language is supposed to be </a:t>
            </a:r>
            <a:r>
              <a:rPr lang="en-GB" dirty="0">
                <a:solidFill>
                  <a:srgbClr val="FF0000"/>
                </a:solidFill>
              </a:rPr>
              <a:t>simple</a:t>
            </a:r>
            <a:r>
              <a:rPr lang="en-GB" dirty="0"/>
              <a:t> enough to be understood by the clients, requirements engineers, designers, developers </a:t>
            </a:r>
          </a:p>
          <a:p>
            <a:r>
              <a:rPr lang="en-GB" u="sng" dirty="0"/>
              <a:t>Visualization</a:t>
            </a:r>
            <a:r>
              <a:rPr lang="en-GB" dirty="0"/>
              <a:t>: models can be represented </a:t>
            </a:r>
            <a:r>
              <a:rPr lang="en-GB" dirty="0">
                <a:solidFill>
                  <a:srgbClr val="FF0000"/>
                </a:solidFill>
              </a:rPr>
              <a:t>graphically</a:t>
            </a:r>
            <a:r>
              <a:rPr lang="en-GB" dirty="0"/>
              <a:t> </a:t>
            </a:r>
          </a:p>
          <a:p>
            <a:r>
              <a:rPr lang="en-GB" u="sng" dirty="0"/>
              <a:t>Construction</a:t>
            </a:r>
            <a:r>
              <a:rPr lang="en-GB" dirty="0"/>
              <a:t>: the language is supposed to be </a:t>
            </a:r>
            <a:r>
              <a:rPr lang="en-GB" dirty="0">
                <a:solidFill>
                  <a:srgbClr val="FF0000"/>
                </a:solidFill>
              </a:rPr>
              <a:t>precise</a:t>
            </a:r>
            <a:r>
              <a:rPr lang="en-GB" dirty="0"/>
              <a:t> enough to make code generation possible and to enable analysis on constructs Model Driven Engineering and Generative</a:t>
            </a:r>
          </a:p>
          <a:p>
            <a:r>
              <a:rPr lang="en-GB" u="sng" dirty="0"/>
              <a:t>Documentation</a:t>
            </a:r>
            <a:r>
              <a:rPr lang="en-GB" dirty="0"/>
              <a:t>: the language is supposed to be widely used and understandable by other developers </a:t>
            </a:r>
          </a:p>
          <a:p>
            <a:endParaRPr lang="en-GB" dirty="0"/>
          </a:p>
        </p:txBody>
      </p:sp>
      <p:pic>
        <p:nvPicPr>
          <p:cNvPr id="1026" name="Picture 2" descr="Image result for university of birmingham,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Rami Bahsoon, University of Birmingham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1526096"/>
            <a:ext cx="69056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omic Sans MS" panose="030F0702030302020204" pitchFamily="66" charset="0"/>
              </a:rPr>
              <a:t>UML is a standardized language for </a:t>
            </a:r>
            <a:r>
              <a:rPr lang="en-GB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specifying, visualizing, constructing</a:t>
            </a:r>
            <a:r>
              <a:rPr lang="en-GB" sz="2400" dirty="0">
                <a:latin typeface="Comic Sans MS" panose="030F0702030302020204" pitchFamily="66" charset="0"/>
              </a:rPr>
              <a:t> and </a:t>
            </a:r>
            <a:r>
              <a:rPr lang="en-GB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documenting</a:t>
            </a:r>
            <a:r>
              <a:rPr lang="en-GB" sz="2400" dirty="0">
                <a:latin typeface="Comic Sans MS" panose="030F0702030302020204" pitchFamily="66" charset="0"/>
              </a:rPr>
              <a:t> (software) systems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16425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CB46-0E67-EC45-AE0E-4EC15355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011326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Example: Unified Modelling Language(UML)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6C89A-C8D3-D743-B86E-A6F1699A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5448" y="6429502"/>
            <a:ext cx="4114800" cy="365125"/>
          </a:xfrm>
        </p:spPr>
        <p:txBody>
          <a:bodyPr/>
          <a:lstStyle/>
          <a:p>
            <a:r>
              <a:rPr lang="en-GB"/>
              <a:t>Dr Rami Bahsoon, University of Birmingham</a:t>
            </a:r>
          </a:p>
        </p:txBody>
      </p:sp>
      <p:pic>
        <p:nvPicPr>
          <p:cNvPr id="5" name="Picture 2" descr="Image result for university of birmingham, logo">
            <a:extLst>
              <a:ext uri="{FF2B5EF4-FFF2-40B4-BE49-F238E27FC236}">
                <a16:creationId xmlns:a16="http://schemas.microsoft.com/office/drawing/2014/main" id="{C3A92A9B-D7ED-8F41-9AE1-BF206FDB0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MP_USE">
            <a:extLst>
              <a:ext uri="{FF2B5EF4-FFF2-40B4-BE49-F238E27FC236}">
                <a16:creationId xmlns:a16="http://schemas.microsoft.com/office/drawing/2014/main" id="{D4D17BE0-C2E0-4279-21EF-84ADA54A9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7632" y="1600327"/>
            <a:ext cx="3240088" cy="208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6" descr="Entities">
            <a:extLst>
              <a:ext uri="{FF2B5EF4-FFF2-40B4-BE49-F238E27FC236}">
                <a16:creationId xmlns:a16="http://schemas.microsoft.com/office/drawing/2014/main" id="{6EF7990A-9FFE-4E44-A071-1C77CFE75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70" y="1600327"/>
            <a:ext cx="33115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classdiagram">
            <a:extLst>
              <a:ext uri="{FF2B5EF4-FFF2-40B4-BE49-F238E27FC236}">
                <a16:creationId xmlns:a16="http://schemas.microsoft.com/office/drawing/2014/main" id="{6D7BF2C7-FE9C-A1E4-F55C-984370CD1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207" y="4191127"/>
            <a:ext cx="180022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0506Sanderfer_f10">
            <a:extLst>
              <a:ext uri="{FF2B5EF4-FFF2-40B4-BE49-F238E27FC236}">
                <a16:creationId xmlns:a16="http://schemas.microsoft.com/office/drawing/2014/main" id="{B81EFED2-42FD-959A-C653-C7CD1649F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482" y="3903789"/>
            <a:ext cx="2663825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UI%20Activity%20Diagram">
            <a:extLst>
              <a:ext uri="{FF2B5EF4-FFF2-40B4-BE49-F238E27FC236}">
                <a16:creationId xmlns:a16="http://schemas.microsoft.com/office/drawing/2014/main" id="{5B4813C9-378F-494B-9B2D-3B52DBF0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220" y="1671764"/>
            <a:ext cx="201612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sequence">
            <a:extLst>
              <a:ext uri="{FF2B5EF4-FFF2-40B4-BE49-F238E27FC236}">
                <a16:creationId xmlns:a16="http://schemas.microsoft.com/office/drawing/2014/main" id="{E4F730C5-721E-6DED-2242-6EECC241F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895" y="4408614"/>
            <a:ext cx="18002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5">
            <a:extLst>
              <a:ext uri="{FF2B5EF4-FFF2-40B4-BE49-F238E27FC236}">
                <a16:creationId xmlns:a16="http://schemas.microsoft.com/office/drawing/2014/main" id="{B2A77074-7F01-79B2-A165-013472491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282" y="5559552"/>
            <a:ext cx="165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Verdana" panose="020B0604030504040204" pitchFamily="34" charset="0"/>
              </a:rPr>
              <a:t>Deployment </a:t>
            </a: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7285E9F4-3514-0C41-0236-B4D6074DB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745" y="3398964"/>
            <a:ext cx="1398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Verdana" panose="020B0604030504040204" pitchFamily="34" charset="0"/>
              </a:rPr>
              <a:t>Use cases </a:t>
            </a: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727ED520-F84A-F8AA-0119-3DA376FC2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257" y="6135814"/>
            <a:ext cx="1381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Verdana" panose="020B0604030504040204" pitchFamily="34" charset="0"/>
              </a:rPr>
              <a:t>Sequence </a:t>
            </a: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4BCD4C9E-290B-ED9F-5BF0-ADBED0872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9357" y="3975227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Verdana" panose="020B0604030504040204" pitchFamily="34" charset="0"/>
              </a:rPr>
              <a:t>activity </a:t>
            </a: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205C047F-2636-DAAE-41B1-A117129AD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5170" y="3759327"/>
            <a:ext cx="188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Verdana" panose="020B0604030504040204" pitchFamily="34" charset="0"/>
              </a:rPr>
              <a:t>Class diagram </a:t>
            </a:r>
            <a:endParaRPr lang="en-US" altLang="en-US" sz="1800">
              <a:latin typeface="Verdana" panose="020B0604030504040204" pitchFamily="34" charset="0"/>
            </a:endParaRPr>
          </a:p>
        </p:txBody>
      </p:sp>
      <p:pic>
        <p:nvPicPr>
          <p:cNvPr id="19" name="Picture 21" descr="0506Sanderfer_f7">
            <a:extLst>
              <a:ext uri="{FF2B5EF4-FFF2-40B4-BE49-F238E27FC236}">
                <a16:creationId xmlns:a16="http://schemas.microsoft.com/office/drawing/2014/main" id="{F751B050-928E-D7D2-50AE-45DAEB5D0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582" y="4480052"/>
            <a:ext cx="1820863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3" descr="uml">
            <a:extLst>
              <a:ext uri="{FF2B5EF4-FFF2-40B4-BE49-F238E27FC236}">
                <a16:creationId xmlns:a16="http://schemas.microsoft.com/office/drawing/2014/main" id="{E8C63918-36A7-3209-64AC-591B12494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845" y="5991352"/>
            <a:ext cx="129698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8166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UML include?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Image result for university of birmingham,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Rami Bahsoon, University of Birmingham</a:t>
            </a:r>
          </a:p>
        </p:txBody>
      </p:sp>
      <p:pic>
        <p:nvPicPr>
          <p:cNvPr id="2050" name="Picture 2" descr="Hierarchy of UML 2.2 Diagrams, shown as a class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44" y="1601590"/>
            <a:ext cx="8867781" cy="493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973051" y="1825625"/>
            <a:ext cx="1073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UML 2.X</a:t>
            </a:r>
            <a:endParaRPr lang="en-GB" dirty="0"/>
          </a:p>
        </p:txBody>
      </p:sp>
      <p:sp>
        <p:nvSpPr>
          <p:cNvPr id="6" name="5-Point Star 5"/>
          <p:cNvSpPr/>
          <p:nvPr/>
        </p:nvSpPr>
        <p:spPr>
          <a:xfrm>
            <a:off x="4743450" y="4648200"/>
            <a:ext cx="200025" cy="1905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5-Point Star 8"/>
          <p:cNvSpPr/>
          <p:nvPr/>
        </p:nvSpPr>
        <p:spPr>
          <a:xfrm>
            <a:off x="6873038" y="3829844"/>
            <a:ext cx="200025" cy="1905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5-Point Star 9"/>
          <p:cNvSpPr/>
          <p:nvPr/>
        </p:nvSpPr>
        <p:spPr>
          <a:xfrm>
            <a:off x="9334500" y="3829844"/>
            <a:ext cx="200025" cy="1905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5-Point Star 10"/>
          <p:cNvSpPr/>
          <p:nvPr/>
        </p:nvSpPr>
        <p:spPr>
          <a:xfrm>
            <a:off x="8215312" y="3810794"/>
            <a:ext cx="200025" cy="1905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5-Point Star 11"/>
          <p:cNvSpPr/>
          <p:nvPr/>
        </p:nvSpPr>
        <p:spPr>
          <a:xfrm>
            <a:off x="7629525" y="4589463"/>
            <a:ext cx="200025" cy="1905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5-Point Star 12"/>
          <p:cNvSpPr/>
          <p:nvPr/>
        </p:nvSpPr>
        <p:spPr>
          <a:xfrm>
            <a:off x="4038600" y="3829844"/>
            <a:ext cx="200025" cy="1905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5-Point Star 13"/>
          <p:cNvSpPr/>
          <p:nvPr/>
        </p:nvSpPr>
        <p:spPr>
          <a:xfrm>
            <a:off x="2707856" y="3829844"/>
            <a:ext cx="200025" cy="1905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5-Point Star 14"/>
          <p:cNvSpPr/>
          <p:nvPr/>
        </p:nvSpPr>
        <p:spPr>
          <a:xfrm>
            <a:off x="5076825" y="5642868"/>
            <a:ext cx="200025" cy="1905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38119" y="5695256"/>
            <a:ext cx="1352556" cy="524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Collaboration Diagram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3400" y="1871791"/>
            <a:ext cx="3667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</a:rPr>
              <a:t>Use What You Need. You Probably Don’t Need Everything.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328486C6-0EEE-2C45-81F0-AB4B853E2600}"/>
              </a:ext>
            </a:extLst>
          </p:cNvPr>
          <p:cNvSpPr/>
          <p:nvPr/>
        </p:nvSpPr>
        <p:spPr>
          <a:xfrm>
            <a:off x="1390650" y="5600006"/>
            <a:ext cx="200025" cy="1905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643312" y="4553845"/>
            <a:ext cx="1533525" cy="7254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09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 model is an abstract view of a system that ignores system details. </a:t>
            </a:r>
          </a:p>
          <a:p>
            <a:r>
              <a:rPr lang="en-GB" dirty="0"/>
              <a:t>System models can be developed to show the system’s environment, interactions, structure and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r>
              <a:rPr lang="en-GB" dirty="0"/>
              <a:t>For the environment (external): </a:t>
            </a:r>
          </a:p>
          <a:p>
            <a:pPr lvl="1"/>
            <a:r>
              <a:rPr lang="en-GB" dirty="0"/>
              <a:t>Context models show how a system </a:t>
            </a:r>
            <a:r>
              <a:rPr lang="en-US" dirty="0"/>
              <a:t>is positioned in an environment with other systems and processes. </a:t>
            </a:r>
          </a:p>
          <a:p>
            <a:pPr lvl="1"/>
            <a:r>
              <a:rPr lang="en-US" dirty="0"/>
              <a:t>Process models show how the system is used.</a:t>
            </a:r>
          </a:p>
          <a:p>
            <a:r>
              <a:rPr lang="en-GB" dirty="0"/>
              <a:t>For the interaction: </a:t>
            </a:r>
          </a:p>
          <a:p>
            <a:pPr lvl="1"/>
            <a:r>
              <a:rPr lang="en-GB" dirty="0"/>
              <a:t>Interaction models How the system interacts with its environment, users, or components</a:t>
            </a:r>
          </a:p>
          <a:p>
            <a:r>
              <a:rPr lang="en-GB" dirty="0"/>
              <a:t>For structure and behaviour: </a:t>
            </a:r>
          </a:p>
          <a:p>
            <a:pPr lvl="1"/>
            <a:r>
              <a:rPr lang="en-US" dirty="0"/>
              <a:t>Structural models show the organization and architecture of a system.</a:t>
            </a:r>
          </a:p>
          <a:p>
            <a:pPr lvl="1"/>
            <a:r>
              <a:rPr lang="en-US" dirty="0"/>
              <a:t>Behavioral models are used to describe the dynamic behavior of an executing system.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Rami Bahsoon, University of Birmingham</a:t>
            </a:r>
          </a:p>
        </p:txBody>
      </p:sp>
      <p:pic>
        <p:nvPicPr>
          <p:cNvPr id="5" name="Picture 2" descr="Image result for university of birmingham, logo">
            <a:extLst>
              <a:ext uri="{FF2B5EF4-FFF2-40B4-BE49-F238E27FC236}">
                <a16:creationId xmlns:a16="http://schemas.microsoft.com/office/drawing/2014/main" id="{8BB9D2A7-7144-5847-A9E3-CD6E87378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82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To describe system modelling and abstraction </a:t>
            </a:r>
          </a:p>
          <a:p>
            <a:r>
              <a:rPr lang="en-GB" altLang="en-US" dirty="0"/>
              <a:t>To introduce various models that can be used to describe an object-oriented analysis and design</a:t>
            </a:r>
          </a:p>
          <a:p>
            <a:r>
              <a:rPr lang="en-GB" altLang="en-US" dirty="0"/>
              <a:t>To show how the Unified Modelling Language (UML) may be used in software systems</a:t>
            </a:r>
          </a:p>
          <a:p>
            <a:endParaRPr lang="en-GB" dirty="0"/>
          </a:p>
        </p:txBody>
      </p:sp>
      <p:pic>
        <p:nvPicPr>
          <p:cNvPr id="1026" name="Picture 2" descr="Image result for university of birmingham,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Rami Bahsoon, University of Birmingham</a:t>
            </a:r>
          </a:p>
        </p:txBody>
      </p:sp>
    </p:spTree>
    <p:extLst>
      <p:ext uri="{BB962C8B-B14F-4D97-AF65-F5344CB8AC3E}">
        <p14:creationId xmlns:p14="http://schemas.microsoft.com/office/powerpoint/2010/main" val="103034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need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Why is code itself not a good model? </a:t>
            </a:r>
          </a:p>
          <a:p>
            <a:r>
              <a:rPr lang="en-GB" dirty="0"/>
              <a:t>Software is getting increasingly more complex </a:t>
            </a:r>
          </a:p>
          <a:p>
            <a:pPr lvl="1"/>
            <a:r>
              <a:rPr lang="en-GB" dirty="0"/>
              <a:t>Windows XP: ~40 millions lines of code </a:t>
            </a:r>
          </a:p>
          <a:p>
            <a:pPr lvl="1"/>
            <a:r>
              <a:rPr lang="en-GB" dirty="0"/>
              <a:t>A single programmer </a:t>
            </a:r>
            <a:r>
              <a:rPr lang="en-GB" b="1" dirty="0"/>
              <a:t>cannot manage </a:t>
            </a:r>
            <a:r>
              <a:rPr lang="en-GB" dirty="0"/>
              <a:t>this amount of code in its entirety </a:t>
            </a:r>
          </a:p>
          <a:p>
            <a:r>
              <a:rPr lang="en-GB" dirty="0"/>
              <a:t>Code is </a:t>
            </a:r>
            <a:r>
              <a:rPr lang="en-GB" b="1" dirty="0">
                <a:solidFill>
                  <a:srgbClr val="0070C0"/>
                </a:solidFill>
              </a:rPr>
              <a:t>not easily understandable </a:t>
            </a:r>
            <a:r>
              <a:rPr lang="en-GB" dirty="0"/>
              <a:t>by developers who did not write it </a:t>
            </a:r>
          </a:p>
          <a:p>
            <a:r>
              <a:rPr lang="en-GB" dirty="0"/>
              <a:t>We need </a:t>
            </a:r>
            <a:r>
              <a:rPr lang="en-GB" b="1" dirty="0">
                <a:solidFill>
                  <a:srgbClr val="0070C0"/>
                </a:solidFill>
              </a:rPr>
              <a:t>simpler representations </a:t>
            </a:r>
            <a:r>
              <a:rPr lang="en-GB" dirty="0"/>
              <a:t>for complex systems </a:t>
            </a:r>
          </a:p>
          <a:p>
            <a:r>
              <a:rPr lang="en-GB" dirty="0" err="1"/>
              <a:t>Modeling</a:t>
            </a:r>
            <a:r>
              <a:rPr lang="en-GB" dirty="0"/>
              <a:t> is a mean for </a:t>
            </a:r>
            <a:r>
              <a:rPr lang="en-GB" b="1" dirty="0">
                <a:solidFill>
                  <a:srgbClr val="0070C0"/>
                </a:solidFill>
              </a:rPr>
              <a:t>dealing with complexity </a:t>
            </a: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1026" name="Picture 2" descr="Image result for university of birmingham,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Rami Bahsoon, University of Birmingham</a:t>
            </a:r>
          </a:p>
        </p:txBody>
      </p:sp>
    </p:spTree>
    <p:extLst>
      <p:ext uri="{BB962C8B-B14F-4D97-AF65-F5344CB8AC3E}">
        <p14:creationId xmlns:p14="http://schemas.microsoft.com/office/powerpoint/2010/main" val="219000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812" y="1466385"/>
            <a:ext cx="2615975" cy="5072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need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55302" cy="4351338"/>
          </a:xfrm>
        </p:spPr>
        <p:txBody>
          <a:bodyPr>
            <a:normAutofit/>
          </a:bodyPr>
          <a:lstStyle/>
          <a:p>
            <a:r>
              <a:rPr lang="en-GB" dirty="0"/>
              <a:t>Models are </a:t>
            </a:r>
            <a:r>
              <a:rPr lang="en-GB" dirty="0">
                <a:solidFill>
                  <a:srgbClr val="0070C0"/>
                </a:solidFill>
              </a:rPr>
              <a:t>abstractions</a:t>
            </a:r>
            <a:r>
              <a:rPr lang="en-GB" dirty="0"/>
              <a:t> of “the real thing“ </a:t>
            </a:r>
          </a:p>
          <a:p>
            <a:r>
              <a:rPr lang="en-GB" dirty="0"/>
              <a:t>They hide complexity by looking at a problem from a certain perspective.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Focus on relevant parts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Ignoring irrelevant details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What is relevant depends on the model </a:t>
            </a:r>
          </a:p>
          <a:p>
            <a:r>
              <a:rPr lang="en-GB" dirty="0"/>
              <a:t>Example: to model the main components of a car, we do not need internal details of the engine.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 descr="Image result for university of birmingham,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Rami Bahsoon, University of Birmingham</a:t>
            </a:r>
          </a:p>
        </p:txBody>
      </p:sp>
    </p:spTree>
    <p:extLst>
      <p:ext uri="{BB962C8B-B14F-4D97-AF65-F5344CB8AC3E}">
        <p14:creationId xmlns:p14="http://schemas.microsoft.com/office/powerpoint/2010/main" val="334830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Rami Bahsoon, University of Birmingham</a:t>
            </a:r>
            <a:endParaRPr lang="en-GB" dirty="0"/>
          </a:p>
        </p:txBody>
      </p:sp>
      <p:pic>
        <p:nvPicPr>
          <p:cNvPr id="5" name="Picture 2" descr="Image result for university of birmingham,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75" y="1870075"/>
            <a:ext cx="4448071" cy="332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644" y="2729629"/>
            <a:ext cx="4557591" cy="22116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90152" y="5332412"/>
            <a:ext cx="2448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800" dirty="0">
              <a:latin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</a:rPr>
              <a:t>Concrete Object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8153400" y="5455522"/>
            <a:ext cx="2549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</a:rPr>
              <a:t>General Principle</a:t>
            </a:r>
            <a:endParaRPr lang="en-GB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271" y="3277293"/>
            <a:ext cx="1495634" cy="14480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E57C0A-B251-A846-A07F-5BA321D66967}"/>
              </a:ext>
            </a:extLst>
          </p:cNvPr>
          <p:cNvSpPr/>
          <p:nvPr/>
        </p:nvSpPr>
        <p:spPr>
          <a:xfrm>
            <a:off x="5348235" y="18026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Highlights </a:t>
            </a:r>
            <a:r>
              <a:rPr lang="en-GB" i="1" dirty="0"/>
              <a:t>common properties </a:t>
            </a:r>
            <a:r>
              <a:rPr lang="en-GB" dirty="0"/>
              <a:t>of objects</a:t>
            </a:r>
          </a:p>
          <a:p>
            <a:r>
              <a:rPr lang="en-GB" dirty="0"/>
              <a:t>Distinguishes </a:t>
            </a:r>
            <a:r>
              <a:rPr lang="en-GB" i="1" dirty="0"/>
              <a:t>important </a:t>
            </a:r>
            <a:r>
              <a:rPr lang="en-GB" dirty="0"/>
              <a:t>and </a:t>
            </a:r>
            <a:r>
              <a:rPr lang="en-GB" i="1" dirty="0"/>
              <a:t>unimportant </a:t>
            </a:r>
            <a:r>
              <a:rPr lang="en-GB" dirty="0"/>
              <a:t>properties</a:t>
            </a:r>
          </a:p>
          <a:p>
            <a:r>
              <a:rPr lang="en-GB" dirty="0"/>
              <a:t>Must be understood even without a concrete object</a:t>
            </a:r>
          </a:p>
        </p:txBody>
      </p:sp>
    </p:spTree>
    <p:extLst>
      <p:ext uri="{BB962C8B-B14F-4D97-AF65-F5344CB8AC3E}">
        <p14:creationId xmlns:p14="http://schemas.microsoft.com/office/powerpoint/2010/main" val="6880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3FBB-C41A-1745-AFC8-C1DB5A1F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C27D9-72E5-5046-821D-9C42CDAAF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55695" cy="4351338"/>
          </a:xfrm>
        </p:spPr>
        <p:txBody>
          <a:bodyPr>
            <a:noAutofit/>
          </a:bodyPr>
          <a:lstStyle/>
          <a:p>
            <a:r>
              <a:rPr lang="en-US" sz="2400" dirty="0"/>
              <a:t>System modeling is the process of </a:t>
            </a:r>
            <a:r>
              <a:rPr lang="en-US" sz="2400" u="sng" dirty="0"/>
              <a:t>developing abstract models </a:t>
            </a:r>
            <a:r>
              <a:rPr lang="en-US" sz="2400" dirty="0"/>
              <a:t>of a system, with each model </a:t>
            </a:r>
            <a:r>
              <a:rPr lang="en-US" sz="2400" u="sng" dirty="0"/>
              <a:t>presenting a different view or perspective </a:t>
            </a:r>
            <a:r>
              <a:rPr lang="en-US" sz="2400" dirty="0"/>
              <a:t>of that system. </a:t>
            </a:r>
          </a:p>
          <a:p>
            <a:r>
              <a:rPr lang="en-GB" altLang="en-US" sz="2400" dirty="0"/>
              <a:t>Representations of the system to-be-built or as-built</a:t>
            </a:r>
          </a:p>
          <a:p>
            <a:r>
              <a:rPr lang="en-GB" altLang="en-US" sz="2400" dirty="0"/>
              <a:t>A complete or partial description of a system from a particular perspective: vehicles for communication with various stakeholders</a:t>
            </a:r>
          </a:p>
          <a:p>
            <a:r>
              <a:rPr lang="en-GB" altLang="en-US" sz="2400" dirty="0"/>
              <a:t>Often captures both structural and behavioural (e.g., interaction) information </a:t>
            </a:r>
          </a:p>
          <a:p>
            <a:r>
              <a:rPr lang="en-GB" sz="2400" dirty="0"/>
              <a:t>System modelling helps the analyst to understand the functionality, boundary (</a:t>
            </a:r>
            <a:r>
              <a:rPr lang="en-GB" sz="2400" dirty="0" err="1"/>
              <a:t>i.e</a:t>
            </a:r>
            <a:r>
              <a:rPr lang="en-GB" sz="2400" dirty="0"/>
              <a:t> scope – what is internal or external) of the system and interaction between various components </a:t>
            </a:r>
            <a:endParaRPr lang="en-US" sz="2400" dirty="0"/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A8A86-55D8-0F4E-9204-B25EA55F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Rami Bahsoon, University of Birmingham</a:t>
            </a:r>
          </a:p>
        </p:txBody>
      </p:sp>
      <p:pic>
        <p:nvPicPr>
          <p:cNvPr id="5" name="Picture 2" descr="Image result for university of birmingham, logo">
            <a:extLst>
              <a:ext uri="{FF2B5EF4-FFF2-40B4-BE49-F238E27FC236}">
                <a16:creationId xmlns:a16="http://schemas.microsoft.com/office/drawing/2014/main" id="{E1F2A774-FF98-354A-AF00-310F6CA2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t Of Drawings Of Engines Motor Vehicle Internal Combustion Engine  Motorcycle Electric Motor And A Rocket It Can Be Used To Illustrate Ideas  Of Science Engineering Design And Hightech Stock Illustration -">
            <a:extLst>
              <a:ext uri="{FF2B5EF4-FFF2-40B4-BE49-F238E27FC236}">
                <a16:creationId xmlns:a16="http://schemas.microsoft.com/office/drawing/2014/main" id="{623D7083-7B97-82DB-474D-6439B2139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656" y="2973770"/>
            <a:ext cx="2228185" cy="222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762C6E-1A38-FA3B-39DA-533DB60D4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477" y="1647454"/>
            <a:ext cx="2845900" cy="1381010"/>
          </a:xfrm>
          <a:prstGeom prst="rect">
            <a:avLst/>
          </a:prstGeom>
        </p:spPr>
      </p:pic>
      <p:pic>
        <p:nvPicPr>
          <p:cNvPr id="1028" name="Picture 4" descr="PTC's Design Exploration Extension: Acknowledging Comparative Design -  Lifecycle Insights">
            <a:extLst>
              <a:ext uri="{FF2B5EF4-FFF2-40B4-BE49-F238E27FC236}">
                <a16:creationId xmlns:a16="http://schemas.microsoft.com/office/drawing/2014/main" id="{B7816560-83C6-0B86-DE99-B15B8144B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010" y="5443656"/>
            <a:ext cx="2228185" cy="141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39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do we model?</a:t>
            </a:r>
            <a:br>
              <a:rPr lang="en-GB" dirty="0"/>
            </a:br>
            <a:r>
              <a:rPr lang="en-GB" dirty="0"/>
              <a:t>- Different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847850"/>
            <a:ext cx="636731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External</a:t>
            </a:r>
            <a:br>
              <a:rPr lang="en-GB" dirty="0"/>
            </a:br>
            <a:r>
              <a:rPr lang="en-GB" dirty="0"/>
              <a:t>The system context or environment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Interaction</a:t>
            </a:r>
            <a:br>
              <a:rPr lang="en-GB" dirty="0"/>
            </a:br>
            <a:r>
              <a:rPr lang="en-GB" dirty="0"/>
              <a:t>How the system interacts with its environment, users, or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Structural (static features)</a:t>
            </a:r>
            <a:br>
              <a:rPr lang="en-GB" dirty="0"/>
            </a:br>
            <a:r>
              <a:rPr lang="en-GB" dirty="0"/>
              <a:t>The system’s organization or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Behavioral</a:t>
            </a:r>
            <a:r>
              <a:rPr lang="en-GB" dirty="0"/>
              <a:t> (dynamic sequence of flow)</a:t>
            </a:r>
            <a:br>
              <a:rPr lang="en-GB" dirty="0"/>
            </a:br>
            <a:r>
              <a:rPr lang="en-GB" dirty="0"/>
              <a:t>The system’s dynamic behaviour and how it responds to events, constraints</a:t>
            </a:r>
          </a:p>
        </p:txBody>
      </p:sp>
      <p:pic>
        <p:nvPicPr>
          <p:cNvPr id="1026" name="Picture 2" descr="Image result for university of birmingham,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Rami Bahsoon, University of Birmingham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F92C4E-ABB5-0192-B850-026F9A691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582" y="1092201"/>
            <a:ext cx="5042681" cy="526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4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Boundary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boundaries are established to define what is inside and what is outside the system.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They show other systems that are used or depend on the system being developed.</a:t>
            </a:r>
          </a:p>
          <a:p>
            <a:r>
              <a:rPr lang="en-US" dirty="0"/>
              <a:t>The position of the system boundary has a profound effect on the system requirements. </a:t>
            </a:r>
          </a:p>
          <a:p>
            <a:r>
              <a:rPr lang="en-US" dirty="0"/>
              <a:t>Defining a system boundary is a political judgment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There may be pressures to develop system boundaries that increase / decrease the influence or workload of different parts of an organization.</a:t>
            </a:r>
          </a:p>
          <a:p>
            <a:endParaRPr lang="en-GB" dirty="0"/>
          </a:p>
        </p:txBody>
      </p:sp>
      <p:pic>
        <p:nvPicPr>
          <p:cNvPr id="1026" name="Picture 2" descr="Image result for university of birmingham,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Rami Bahsoon, University of Birmingham</a:t>
            </a:r>
          </a:p>
        </p:txBody>
      </p:sp>
    </p:spTree>
    <p:extLst>
      <p:ext uri="{BB962C8B-B14F-4D97-AF65-F5344CB8AC3E}">
        <p14:creationId xmlns:p14="http://schemas.microsoft.com/office/powerpoint/2010/main" val="125916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DFF5-E472-5F46-AAAF-59306178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Interaction Perspective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DA459-0B7E-234C-B500-EAB16014B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user interaction is important as it helps to identify user requirements. </a:t>
            </a:r>
          </a:p>
          <a:p>
            <a:r>
              <a:rPr lang="en-US" dirty="0"/>
              <a:t>Modeling </a:t>
            </a:r>
            <a:r>
              <a:rPr lang="en-US" u="sng" dirty="0"/>
              <a:t>system-to-system interaction </a:t>
            </a:r>
            <a:r>
              <a:rPr lang="en-US" dirty="0"/>
              <a:t>highlights the communication problems that may arise. (external)</a:t>
            </a:r>
          </a:p>
          <a:p>
            <a:r>
              <a:rPr lang="en-US" dirty="0"/>
              <a:t>Modeling </a:t>
            </a:r>
            <a:r>
              <a:rPr lang="en-US" u="sng" dirty="0"/>
              <a:t>component interaction </a:t>
            </a:r>
            <a:r>
              <a:rPr lang="en-US" dirty="0"/>
              <a:t>helps us understand if a proposed system structure is likely to deliver the required system performance and dependability.</a:t>
            </a:r>
            <a:r>
              <a:rPr lang="en-GB" dirty="0"/>
              <a:t> (internal)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B4EBB-AEED-C64E-9821-C4F93CC2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Rami Bahsoon, University of Birmingham</a:t>
            </a:r>
          </a:p>
        </p:txBody>
      </p:sp>
      <p:pic>
        <p:nvPicPr>
          <p:cNvPr id="5" name="Picture 2" descr="Image result for university of birmingham, logo">
            <a:extLst>
              <a:ext uri="{FF2B5EF4-FFF2-40B4-BE49-F238E27FC236}">
                <a16:creationId xmlns:a16="http://schemas.microsoft.com/office/drawing/2014/main" id="{F9B5D69D-3CDA-F045-9BFA-49696884B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86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1063</Words>
  <Application>Microsoft Macintosh PowerPoint</Application>
  <PresentationFormat>Widescreen</PresentationFormat>
  <Paragraphs>126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Verdana</vt:lpstr>
      <vt:lpstr>Wingdings</vt:lpstr>
      <vt:lpstr>Office Theme</vt:lpstr>
      <vt:lpstr>System Modelling and Intro to UML</vt:lpstr>
      <vt:lpstr>Objectives</vt:lpstr>
      <vt:lpstr>Why do we need models?</vt:lpstr>
      <vt:lpstr>Why do we need models?</vt:lpstr>
      <vt:lpstr>Abstraction</vt:lpstr>
      <vt:lpstr>System modeling</vt:lpstr>
      <vt:lpstr>What do we model? - Different views</vt:lpstr>
      <vt:lpstr>System Boundary</vt:lpstr>
      <vt:lpstr>The Interaction Perspective</vt:lpstr>
      <vt:lpstr>Who and when models are used?</vt:lpstr>
      <vt:lpstr>UML – Unified Modeling Language</vt:lpstr>
      <vt:lpstr>Why “Unified” Modeling Language? </vt:lpstr>
      <vt:lpstr>What is UML?</vt:lpstr>
      <vt:lpstr>Example: Unified Modelling Language(UML)</vt:lpstr>
      <vt:lpstr>What does UML include?</vt:lpstr>
      <vt:lpstr>Summary</vt:lpstr>
    </vt:vector>
  </TitlesOfParts>
  <Company>School of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Modelling and UML</dc:title>
  <dc:creator>Shuo Wang</dc:creator>
  <cp:lastModifiedBy>Rami Bahsoon (Computer Science)</cp:lastModifiedBy>
  <cp:revision>33</cp:revision>
  <dcterms:created xsi:type="dcterms:W3CDTF">2020-01-20T13:30:30Z</dcterms:created>
  <dcterms:modified xsi:type="dcterms:W3CDTF">2022-10-09T01:16:58Z</dcterms:modified>
</cp:coreProperties>
</file>