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7" r:id="rId2"/>
    <p:sldId id="257" r:id="rId3"/>
    <p:sldId id="267" r:id="rId4"/>
    <p:sldId id="306" r:id="rId5"/>
    <p:sldId id="298" r:id="rId6"/>
    <p:sldId id="302" r:id="rId7"/>
    <p:sldId id="299" r:id="rId8"/>
    <p:sldId id="300" r:id="rId9"/>
    <p:sldId id="304" r:id="rId10"/>
    <p:sldId id="277" r:id="rId11"/>
    <p:sldId id="276" r:id="rId12"/>
    <p:sldId id="263" r:id="rId13"/>
    <p:sldId id="264" r:id="rId14"/>
    <p:sldId id="305" r:id="rId15"/>
    <p:sldId id="278" r:id="rId16"/>
    <p:sldId id="265" r:id="rId17"/>
    <p:sldId id="308" r:id="rId18"/>
    <p:sldId id="309" r:id="rId19"/>
    <p:sldId id="266" r:id="rId20"/>
    <p:sldId id="268" r:id="rId21"/>
    <p:sldId id="310" r:id="rId22"/>
    <p:sldId id="315" r:id="rId23"/>
    <p:sldId id="311" r:id="rId24"/>
    <p:sldId id="312" r:id="rId25"/>
    <p:sldId id="313" r:id="rId26"/>
    <p:sldId id="270" r:id="rId27"/>
    <p:sldId id="274" r:id="rId28"/>
    <p:sldId id="271" r:id="rId29"/>
    <p:sldId id="272" r:id="rId30"/>
    <p:sldId id="279" r:id="rId31"/>
    <p:sldId id="273" r:id="rId32"/>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0136" autoAdjust="0"/>
  </p:normalViewPr>
  <p:slideViewPr>
    <p:cSldViewPr snapToGrid="0">
      <p:cViewPr varScale="1">
        <p:scale>
          <a:sx n="103" d="100"/>
          <a:sy n="103" d="100"/>
        </p:scale>
        <p:origin x="92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9A931E01-DB79-48BB-89CA-3CCE4F66337C}" type="datetimeFigureOut">
              <a:rPr lang="en-GB" smtClean="0"/>
              <a:t>09/10/2022</a:t>
            </a:fld>
            <a:endParaRPr lang="en-GB"/>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1EF7E33-885F-4BE9-AF15-583380D660DE}" type="slidenum">
              <a:rPr lang="en-GB" smtClean="0"/>
              <a:t>‹#›</a:t>
            </a:fld>
            <a:endParaRPr lang="en-GB"/>
          </a:p>
        </p:txBody>
      </p:sp>
    </p:spTree>
    <p:extLst>
      <p:ext uri="{BB962C8B-B14F-4D97-AF65-F5344CB8AC3E}">
        <p14:creationId xmlns:p14="http://schemas.microsoft.com/office/powerpoint/2010/main" val="333940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1</a:t>
            </a:fld>
            <a:endParaRPr lang="en-GB"/>
          </a:p>
        </p:txBody>
      </p:sp>
    </p:spTree>
    <p:extLst>
      <p:ext uri="{BB962C8B-B14F-4D97-AF65-F5344CB8AC3E}">
        <p14:creationId xmlns:p14="http://schemas.microsoft.com/office/powerpoint/2010/main" val="2470482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23</a:t>
            </a:fld>
            <a:endParaRPr lang="en-GB"/>
          </a:p>
        </p:txBody>
      </p:sp>
    </p:spTree>
    <p:extLst>
      <p:ext uri="{BB962C8B-B14F-4D97-AF65-F5344CB8AC3E}">
        <p14:creationId xmlns:p14="http://schemas.microsoft.com/office/powerpoint/2010/main" val="724277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24</a:t>
            </a:fld>
            <a:endParaRPr lang="en-GB"/>
          </a:p>
        </p:txBody>
      </p:sp>
    </p:spTree>
    <p:extLst>
      <p:ext uri="{BB962C8B-B14F-4D97-AF65-F5344CB8AC3E}">
        <p14:creationId xmlns:p14="http://schemas.microsoft.com/office/powerpoint/2010/main" val="1289433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25</a:t>
            </a:fld>
            <a:endParaRPr lang="en-GB"/>
          </a:p>
        </p:txBody>
      </p:sp>
    </p:spTree>
    <p:extLst>
      <p:ext uri="{BB962C8B-B14F-4D97-AF65-F5344CB8AC3E}">
        <p14:creationId xmlns:p14="http://schemas.microsoft.com/office/powerpoint/2010/main" val="1749186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26</a:t>
            </a:fld>
            <a:endParaRPr lang="en-GB"/>
          </a:p>
        </p:txBody>
      </p:sp>
    </p:spTree>
    <p:extLst>
      <p:ext uri="{BB962C8B-B14F-4D97-AF65-F5344CB8AC3E}">
        <p14:creationId xmlns:p14="http://schemas.microsoft.com/office/powerpoint/2010/main" val="3310470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27</a:t>
            </a:fld>
            <a:endParaRPr lang="en-GB"/>
          </a:p>
        </p:txBody>
      </p:sp>
    </p:spTree>
    <p:extLst>
      <p:ext uri="{BB962C8B-B14F-4D97-AF65-F5344CB8AC3E}">
        <p14:creationId xmlns:p14="http://schemas.microsoft.com/office/powerpoint/2010/main" val="2772211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28</a:t>
            </a:fld>
            <a:endParaRPr lang="en-GB"/>
          </a:p>
        </p:txBody>
      </p:sp>
    </p:spTree>
    <p:extLst>
      <p:ext uri="{BB962C8B-B14F-4D97-AF65-F5344CB8AC3E}">
        <p14:creationId xmlns:p14="http://schemas.microsoft.com/office/powerpoint/2010/main" val="420405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29</a:t>
            </a:fld>
            <a:endParaRPr lang="en-GB"/>
          </a:p>
        </p:txBody>
      </p:sp>
    </p:spTree>
    <p:extLst>
      <p:ext uri="{BB962C8B-B14F-4D97-AF65-F5344CB8AC3E}">
        <p14:creationId xmlns:p14="http://schemas.microsoft.com/office/powerpoint/2010/main" val="92325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a:t>
            </a:fld>
            <a:endParaRPr lang="en-GB"/>
          </a:p>
        </p:txBody>
      </p:sp>
    </p:spTree>
    <p:extLst>
      <p:ext uri="{BB962C8B-B14F-4D97-AF65-F5344CB8AC3E}">
        <p14:creationId xmlns:p14="http://schemas.microsoft.com/office/powerpoint/2010/main" val="420866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3</a:t>
            </a:fld>
            <a:endParaRPr lang="en-GB"/>
          </a:p>
        </p:txBody>
      </p:sp>
    </p:spTree>
    <p:extLst>
      <p:ext uri="{BB962C8B-B14F-4D97-AF65-F5344CB8AC3E}">
        <p14:creationId xmlns:p14="http://schemas.microsoft.com/office/powerpoint/2010/main" val="272131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4</a:t>
            </a:fld>
            <a:endParaRPr lang="en-GB"/>
          </a:p>
        </p:txBody>
      </p:sp>
    </p:spTree>
    <p:extLst>
      <p:ext uri="{BB962C8B-B14F-4D97-AF65-F5344CB8AC3E}">
        <p14:creationId xmlns:p14="http://schemas.microsoft.com/office/powerpoint/2010/main" val="192114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Discussion</a:t>
            </a:r>
          </a:p>
        </p:txBody>
      </p:sp>
      <p:sp>
        <p:nvSpPr>
          <p:cNvPr id="4" name="Slide Number Placeholder 3"/>
          <p:cNvSpPr>
            <a:spLocks noGrp="1"/>
          </p:cNvSpPr>
          <p:nvPr>
            <p:ph type="sldNum" sz="quarter" idx="10"/>
          </p:nvPr>
        </p:nvSpPr>
        <p:spPr/>
        <p:txBody>
          <a:bodyPr/>
          <a:lstStyle/>
          <a:p>
            <a:fld id="{F207261D-4B50-4E20-8766-B4E466D1FE9B}" type="slidenum">
              <a:rPr lang="en-GB" smtClean="0"/>
              <a:t>6</a:t>
            </a:fld>
            <a:endParaRPr lang="en-GB"/>
          </a:p>
        </p:txBody>
      </p:sp>
    </p:spTree>
    <p:extLst>
      <p:ext uri="{BB962C8B-B14F-4D97-AF65-F5344CB8AC3E}">
        <p14:creationId xmlns:p14="http://schemas.microsoft.com/office/powerpoint/2010/main" val="299620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Discussion</a:t>
            </a:r>
          </a:p>
        </p:txBody>
      </p:sp>
      <p:sp>
        <p:nvSpPr>
          <p:cNvPr id="4" name="Slide Number Placeholder 3"/>
          <p:cNvSpPr>
            <a:spLocks noGrp="1"/>
          </p:cNvSpPr>
          <p:nvPr>
            <p:ph type="sldNum" sz="quarter" idx="10"/>
          </p:nvPr>
        </p:nvSpPr>
        <p:spPr/>
        <p:txBody>
          <a:bodyPr/>
          <a:lstStyle/>
          <a:p>
            <a:fld id="{F207261D-4B50-4E20-8766-B4E466D1FE9B}" type="slidenum">
              <a:rPr lang="en-GB" smtClean="0"/>
              <a:t>7</a:t>
            </a:fld>
            <a:endParaRPr lang="en-GB"/>
          </a:p>
        </p:txBody>
      </p:sp>
    </p:spTree>
    <p:extLst>
      <p:ext uri="{BB962C8B-B14F-4D97-AF65-F5344CB8AC3E}">
        <p14:creationId xmlns:p14="http://schemas.microsoft.com/office/powerpoint/2010/main" val="186673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F7E33-885F-4BE9-AF15-583380D660DE}" type="slidenum">
              <a:rPr lang="en-GB" smtClean="0"/>
              <a:t>18</a:t>
            </a:fld>
            <a:endParaRPr lang="en-GB"/>
          </a:p>
        </p:txBody>
      </p:sp>
    </p:spTree>
    <p:extLst>
      <p:ext uri="{BB962C8B-B14F-4D97-AF65-F5344CB8AC3E}">
        <p14:creationId xmlns:p14="http://schemas.microsoft.com/office/powerpoint/2010/main" val="353802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20</a:t>
            </a:fld>
            <a:endParaRPr lang="en-GB"/>
          </a:p>
        </p:txBody>
      </p:sp>
    </p:spTree>
    <p:extLst>
      <p:ext uri="{BB962C8B-B14F-4D97-AF65-F5344CB8AC3E}">
        <p14:creationId xmlns:p14="http://schemas.microsoft.com/office/powerpoint/2010/main" val="295369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21</a:t>
            </a:fld>
            <a:endParaRPr lang="en-GB"/>
          </a:p>
        </p:txBody>
      </p:sp>
    </p:spTree>
    <p:extLst>
      <p:ext uri="{BB962C8B-B14F-4D97-AF65-F5344CB8AC3E}">
        <p14:creationId xmlns:p14="http://schemas.microsoft.com/office/powerpoint/2010/main" val="201012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D0E394-A95B-3246-BC2C-5DD2DDA5D79E}"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Rami Bahsoon, University of Birmingham, UK</a:t>
            </a:r>
          </a:p>
        </p:txBody>
      </p:sp>
      <p:sp>
        <p:nvSpPr>
          <p:cNvPr id="6" name="Slide Number Placeholder 5"/>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14837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5E7D5A-B918-3546-A101-DFFEF1107C23}"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Rami Bahsoon, University of Birmingham, UK</a:t>
            </a:r>
          </a:p>
        </p:txBody>
      </p:sp>
      <p:sp>
        <p:nvSpPr>
          <p:cNvPr id="6" name="Slide Number Placeholder 5"/>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208757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CC1AF9-1704-8F48-818C-D4DBFD835F8B}"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Rami Bahsoon, University of Birmingham, UK</a:t>
            </a:r>
          </a:p>
        </p:txBody>
      </p:sp>
      <p:sp>
        <p:nvSpPr>
          <p:cNvPr id="6" name="Slide Number Placeholder 5"/>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339869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6D32E9A-EFE2-AC4D-9CD2-8AAD373EE22A}"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Rami Bahsoon, University of Birmingham, UK</a:t>
            </a:r>
          </a:p>
        </p:txBody>
      </p:sp>
      <p:sp>
        <p:nvSpPr>
          <p:cNvPr id="6" name="Slide Number Placeholder 5"/>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61194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CE7DE-DF4E-004C-A0AA-6B7AE1472000}"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Rami Bahsoon, University of Birmingham, UK</a:t>
            </a:r>
          </a:p>
        </p:txBody>
      </p:sp>
      <p:sp>
        <p:nvSpPr>
          <p:cNvPr id="6" name="Slide Number Placeholder 5"/>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307279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EC0D63D-AAAA-864C-A607-064A085DAF25}" type="datetime1">
              <a:rPr lang="en-GB" smtClean="0"/>
              <a:t>09/10/2022</a:t>
            </a:fld>
            <a:endParaRPr lang="en-GB"/>
          </a:p>
        </p:txBody>
      </p:sp>
      <p:sp>
        <p:nvSpPr>
          <p:cNvPr id="6" name="Footer Placeholder 5"/>
          <p:cNvSpPr>
            <a:spLocks noGrp="1"/>
          </p:cNvSpPr>
          <p:nvPr>
            <p:ph type="ftr" sz="quarter" idx="11"/>
          </p:nvPr>
        </p:nvSpPr>
        <p:spPr/>
        <p:txBody>
          <a:bodyPr/>
          <a:lstStyle/>
          <a:p>
            <a:r>
              <a:rPr lang="en-GB"/>
              <a:t>Dr. Rami Bahsoon, University of Birmingham, UK</a:t>
            </a:r>
          </a:p>
        </p:txBody>
      </p:sp>
      <p:sp>
        <p:nvSpPr>
          <p:cNvPr id="7" name="Slide Number Placeholder 6"/>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174809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C8B0A91-897B-4A44-B24D-4E5E92AA429D}" type="datetime1">
              <a:rPr lang="en-GB" smtClean="0"/>
              <a:t>09/10/2022</a:t>
            </a:fld>
            <a:endParaRPr lang="en-GB"/>
          </a:p>
        </p:txBody>
      </p:sp>
      <p:sp>
        <p:nvSpPr>
          <p:cNvPr id="8" name="Footer Placeholder 7"/>
          <p:cNvSpPr>
            <a:spLocks noGrp="1"/>
          </p:cNvSpPr>
          <p:nvPr>
            <p:ph type="ftr" sz="quarter" idx="11"/>
          </p:nvPr>
        </p:nvSpPr>
        <p:spPr/>
        <p:txBody>
          <a:bodyPr/>
          <a:lstStyle/>
          <a:p>
            <a:r>
              <a:rPr lang="en-GB"/>
              <a:t>Dr. Rami Bahsoon, University of Birmingham, UK</a:t>
            </a:r>
          </a:p>
        </p:txBody>
      </p:sp>
      <p:sp>
        <p:nvSpPr>
          <p:cNvPr id="9" name="Slide Number Placeholder 8"/>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173034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EE50B3D-7AE9-5342-BA71-05FEAF02D30B}" type="datetime1">
              <a:rPr lang="en-GB" smtClean="0"/>
              <a:t>09/10/2022</a:t>
            </a:fld>
            <a:endParaRPr lang="en-GB"/>
          </a:p>
        </p:txBody>
      </p:sp>
      <p:sp>
        <p:nvSpPr>
          <p:cNvPr id="4" name="Footer Placeholder 3"/>
          <p:cNvSpPr>
            <a:spLocks noGrp="1"/>
          </p:cNvSpPr>
          <p:nvPr>
            <p:ph type="ftr" sz="quarter" idx="11"/>
          </p:nvPr>
        </p:nvSpPr>
        <p:spPr/>
        <p:txBody>
          <a:bodyPr/>
          <a:lstStyle/>
          <a:p>
            <a:r>
              <a:rPr lang="en-GB"/>
              <a:t>Dr. Rami Bahsoon, University of Birmingham, UK</a:t>
            </a:r>
          </a:p>
        </p:txBody>
      </p:sp>
      <p:sp>
        <p:nvSpPr>
          <p:cNvPr id="5" name="Slide Number Placeholder 4"/>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277656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F5820-8156-6941-B8A4-1980101CD08F}" type="datetime1">
              <a:rPr lang="en-GB" smtClean="0"/>
              <a:t>09/10/2022</a:t>
            </a:fld>
            <a:endParaRPr lang="en-GB"/>
          </a:p>
        </p:txBody>
      </p:sp>
      <p:sp>
        <p:nvSpPr>
          <p:cNvPr id="3" name="Footer Placeholder 2"/>
          <p:cNvSpPr>
            <a:spLocks noGrp="1"/>
          </p:cNvSpPr>
          <p:nvPr>
            <p:ph type="ftr" sz="quarter" idx="11"/>
          </p:nvPr>
        </p:nvSpPr>
        <p:spPr/>
        <p:txBody>
          <a:bodyPr/>
          <a:lstStyle/>
          <a:p>
            <a:r>
              <a:rPr lang="en-GB"/>
              <a:t>Dr. Rami Bahsoon, University of Birmingham, UK</a:t>
            </a:r>
          </a:p>
        </p:txBody>
      </p:sp>
      <p:sp>
        <p:nvSpPr>
          <p:cNvPr id="4" name="Slide Number Placeholder 3"/>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13684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E54847-FB55-C041-BE71-873096D57EF6}" type="datetime1">
              <a:rPr lang="en-GB" smtClean="0"/>
              <a:t>09/10/2022</a:t>
            </a:fld>
            <a:endParaRPr lang="en-GB"/>
          </a:p>
        </p:txBody>
      </p:sp>
      <p:sp>
        <p:nvSpPr>
          <p:cNvPr id="6" name="Footer Placeholder 5"/>
          <p:cNvSpPr>
            <a:spLocks noGrp="1"/>
          </p:cNvSpPr>
          <p:nvPr>
            <p:ph type="ftr" sz="quarter" idx="11"/>
          </p:nvPr>
        </p:nvSpPr>
        <p:spPr/>
        <p:txBody>
          <a:bodyPr/>
          <a:lstStyle/>
          <a:p>
            <a:r>
              <a:rPr lang="en-GB"/>
              <a:t>Dr. Rami Bahsoon, University of Birmingham, UK</a:t>
            </a:r>
          </a:p>
        </p:txBody>
      </p:sp>
      <p:sp>
        <p:nvSpPr>
          <p:cNvPr id="7" name="Slide Number Placeholder 6"/>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400539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2B7D1-AF65-3C4A-A41C-F29022348001}" type="datetime1">
              <a:rPr lang="en-GB" smtClean="0"/>
              <a:t>09/10/2022</a:t>
            </a:fld>
            <a:endParaRPr lang="en-GB"/>
          </a:p>
        </p:txBody>
      </p:sp>
      <p:sp>
        <p:nvSpPr>
          <p:cNvPr id="6" name="Footer Placeholder 5"/>
          <p:cNvSpPr>
            <a:spLocks noGrp="1"/>
          </p:cNvSpPr>
          <p:nvPr>
            <p:ph type="ftr" sz="quarter" idx="11"/>
          </p:nvPr>
        </p:nvSpPr>
        <p:spPr/>
        <p:txBody>
          <a:bodyPr/>
          <a:lstStyle/>
          <a:p>
            <a:r>
              <a:rPr lang="en-GB"/>
              <a:t>Dr. Rami Bahsoon, University of Birmingham, UK</a:t>
            </a:r>
          </a:p>
        </p:txBody>
      </p:sp>
      <p:sp>
        <p:nvSpPr>
          <p:cNvPr id="7" name="Slide Number Placeholder 6"/>
          <p:cNvSpPr>
            <a:spLocks noGrp="1"/>
          </p:cNvSpPr>
          <p:nvPr>
            <p:ph type="sldNum" sz="quarter" idx="12"/>
          </p:nvPr>
        </p:nvSpPr>
        <p:spPr/>
        <p:txBody>
          <a:bodyPr/>
          <a:lstStyle/>
          <a:p>
            <a:fld id="{EF903DD2-3A8D-4CD2-9CC2-8277B5B55174}" type="slidenum">
              <a:rPr lang="en-GB" smtClean="0"/>
              <a:t>‹#›</a:t>
            </a:fld>
            <a:endParaRPr lang="en-GB"/>
          </a:p>
        </p:txBody>
      </p:sp>
    </p:spTree>
    <p:extLst>
      <p:ext uri="{BB962C8B-B14F-4D97-AF65-F5344CB8AC3E}">
        <p14:creationId xmlns:p14="http://schemas.microsoft.com/office/powerpoint/2010/main" val="27690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F9863-C27A-7E4F-91D1-72F11AC2125D}" type="datetime1">
              <a:rPr lang="en-GB" smtClean="0"/>
              <a:t>09/10/2022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Dr. Rami Bahsoon, University of Birmingham, UK</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03DD2-3A8D-4CD2-9CC2-8277B5B55174}" type="slidenum">
              <a:rPr lang="en-GB" smtClean="0"/>
              <a:t>‹#›</a:t>
            </a:fld>
            <a:endParaRPr lang="en-GB"/>
          </a:p>
        </p:txBody>
      </p:sp>
    </p:spTree>
    <p:extLst>
      <p:ext uri="{BB962C8B-B14F-4D97-AF65-F5344CB8AC3E}">
        <p14:creationId xmlns:p14="http://schemas.microsoft.com/office/powerpoint/2010/main" val="349626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en-US" dirty="0"/>
              <a:t>   </a:t>
            </a:r>
            <a:r>
              <a:rPr lang="en-US" altLang="en-US" sz="4000" dirty="0"/>
              <a:t>Use Case Diagram and Scenario Specifications </a:t>
            </a:r>
          </a:p>
          <a:p>
            <a:pPr marL="0" indent="0">
              <a:buNone/>
            </a:pPr>
            <a:endParaRPr lang="en-US" altLang="en-US" dirty="0"/>
          </a:p>
          <a:p>
            <a:pPr marL="0" indent="0">
              <a:buNone/>
            </a:pPr>
            <a:endParaRPr lang="en-US" altLang="en-US" dirty="0"/>
          </a:p>
          <a:p>
            <a:pPr marL="0" indent="0" algn="ctr">
              <a:buNone/>
            </a:pPr>
            <a:r>
              <a:rPr lang="en-US" altLang="en-US" dirty="0"/>
              <a:t>Dr Rami </a:t>
            </a:r>
            <a:r>
              <a:rPr lang="en-US" altLang="en-US" dirty="0" err="1"/>
              <a:t>Bahsoon</a:t>
            </a:r>
            <a:endParaRPr lang="en-US" altLang="en-US" dirty="0"/>
          </a:p>
          <a:p>
            <a:pPr marL="0" indent="0" algn="ctr">
              <a:buNone/>
            </a:pPr>
            <a:r>
              <a:rPr lang="en-US" altLang="en-US" dirty="0"/>
              <a:t>School of Computer Science</a:t>
            </a:r>
          </a:p>
          <a:p>
            <a:pPr marL="0" indent="0" algn="ctr">
              <a:buNone/>
            </a:pPr>
            <a:r>
              <a:rPr lang="en-US" altLang="en-US" dirty="0"/>
              <a:t>University of Birmingham, UK</a:t>
            </a:r>
          </a:p>
          <a:p>
            <a:pPr marL="0" indent="0" algn="ctr">
              <a:buNone/>
            </a:pPr>
            <a:r>
              <a:rPr lang="en-US" altLang="en-US" dirty="0" err="1"/>
              <a:t>r.bahsoon@bham.ac.uk</a:t>
            </a:r>
            <a:endParaRPr lang="en-US" altLang="en-US" dirty="0"/>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Tree>
    <p:extLst>
      <p:ext uri="{BB962C8B-B14F-4D97-AF65-F5344CB8AC3E}">
        <p14:creationId xmlns:p14="http://schemas.microsoft.com/office/powerpoint/2010/main" val="253405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actors?</a:t>
            </a:r>
          </a:p>
        </p:txBody>
      </p:sp>
      <p:sp>
        <p:nvSpPr>
          <p:cNvPr id="3" name="Content Placeholder 2"/>
          <p:cNvSpPr>
            <a:spLocks noGrp="1"/>
          </p:cNvSpPr>
          <p:nvPr>
            <p:ph idx="1"/>
          </p:nvPr>
        </p:nvSpPr>
        <p:spPr/>
        <p:txBody>
          <a:bodyPr/>
          <a:lstStyle/>
          <a:p>
            <a:pPr>
              <a:lnSpc>
                <a:spcPct val="80000"/>
              </a:lnSpc>
            </a:pPr>
            <a:r>
              <a:rPr lang="en-GB" altLang="en-US" sz="3100" dirty="0"/>
              <a:t>Observe direct users of the system- could be users or systems</a:t>
            </a:r>
          </a:p>
          <a:p>
            <a:pPr lvl="1">
              <a:lnSpc>
                <a:spcPct val="80000"/>
              </a:lnSpc>
            </a:pPr>
            <a:r>
              <a:rPr lang="en-GB" altLang="en-US" dirty="0"/>
              <a:t>What role do they play?</a:t>
            </a:r>
          </a:p>
          <a:p>
            <a:pPr lvl="1">
              <a:lnSpc>
                <a:spcPct val="80000"/>
              </a:lnSpc>
            </a:pPr>
            <a:r>
              <a:rPr lang="en-GB" altLang="en-US" dirty="0"/>
              <a:t>Who provides information to the system?</a:t>
            </a:r>
          </a:p>
          <a:p>
            <a:pPr lvl="1">
              <a:lnSpc>
                <a:spcPct val="80000"/>
              </a:lnSpc>
            </a:pPr>
            <a:r>
              <a:rPr lang="en-GB" altLang="en-US" dirty="0"/>
              <a:t>Who receives information from the system?</a:t>
            </a:r>
          </a:p>
          <a:p>
            <a:pPr>
              <a:lnSpc>
                <a:spcPct val="80000"/>
              </a:lnSpc>
            </a:pPr>
            <a:r>
              <a:rPr lang="en-GB" altLang="en-US" sz="3100" dirty="0"/>
              <a:t>Actors could be:</a:t>
            </a:r>
          </a:p>
          <a:p>
            <a:pPr lvl="1">
              <a:lnSpc>
                <a:spcPct val="80000"/>
              </a:lnSpc>
            </a:pPr>
            <a:r>
              <a:rPr lang="en-GB" altLang="en-US" dirty="0"/>
              <a:t>Principal users</a:t>
            </a:r>
          </a:p>
          <a:p>
            <a:pPr lvl="1">
              <a:lnSpc>
                <a:spcPct val="80000"/>
              </a:lnSpc>
            </a:pPr>
            <a:r>
              <a:rPr lang="en-GB" altLang="en-US" dirty="0"/>
              <a:t>Secondary (External hardware, other systems, …)</a:t>
            </a:r>
          </a:p>
          <a:p>
            <a:pPr>
              <a:lnSpc>
                <a:spcPct val="80000"/>
              </a:lnSpc>
            </a:pPr>
            <a:r>
              <a:rPr lang="en-GB" altLang="en-US" dirty="0"/>
              <a:t>Describe each actor clearly and precisely (semantics)</a:t>
            </a:r>
          </a:p>
          <a:p>
            <a:pPr lvl="1">
              <a:lnSpc>
                <a:spcPct val="80000"/>
              </a:lnSpc>
            </a:pPr>
            <a:r>
              <a:rPr lang="en-GB" altLang="en-US" dirty="0"/>
              <a:t>Short name</a:t>
            </a:r>
          </a:p>
          <a:p>
            <a:pPr lvl="1">
              <a:lnSpc>
                <a:spcPct val="80000"/>
              </a:lnSpc>
            </a:pPr>
            <a:r>
              <a:rPr lang="en-GB" altLang="en-US" dirty="0"/>
              <a:t>Description </a:t>
            </a:r>
          </a:p>
          <a:p>
            <a:endParaRPr lang="en-GB" dirty="0"/>
          </a:p>
        </p:txBody>
      </p:sp>
      <p:pic>
        <p:nvPicPr>
          <p:cNvPr id="4"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10"/>
          <p:cNvGrpSpPr>
            <a:grpSpLocks/>
          </p:cNvGrpSpPr>
          <p:nvPr/>
        </p:nvGrpSpPr>
        <p:grpSpPr bwMode="auto">
          <a:xfrm>
            <a:off x="9666288" y="2645225"/>
            <a:ext cx="576262" cy="1512887"/>
            <a:chOff x="5057" y="1298"/>
            <a:chExt cx="363" cy="953"/>
          </a:xfrm>
        </p:grpSpPr>
        <p:sp>
          <p:nvSpPr>
            <p:cNvPr id="6" name="Oval 5"/>
            <p:cNvSpPr>
              <a:spLocks noChangeArrowheads="1"/>
            </p:cNvSpPr>
            <p:nvPr/>
          </p:nvSpPr>
          <p:spPr bwMode="auto">
            <a:xfrm>
              <a:off x="5057" y="1298"/>
              <a:ext cx="363" cy="31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sp>
          <p:nvSpPr>
            <p:cNvPr id="7" name="Line 6"/>
            <p:cNvSpPr>
              <a:spLocks noChangeShapeType="1"/>
            </p:cNvSpPr>
            <p:nvPr/>
          </p:nvSpPr>
          <p:spPr bwMode="auto">
            <a:xfrm>
              <a:off x="5239" y="161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Line 7"/>
            <p:cNvSpPr>
              <a:spLocks noChangeShapeType="1"/>
            </p:cNvSpPr>
            <p:nvPr/>
          </p:nvSpPr>
          <p:spPr bwMode="auto">
            <a:xfrm>
              <a:off x="5103" y="179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 name="Line 8"/>
            <p:cNvSpPr>
              <a:spLocks noChangeShapeType="1"/>
            </p:cNvSpPr>
            <p:nvPr/>
          </p:nvSpPr>
          <p:spPr bwMode="auto">
            <a:xfrm flipH="1">
              <a:off x="5103"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Line 9"/>
            <p:cNvSpPr>
              <a:spLocks noChangeShapeType="1"/>
            </p:cNvSpPr>
            <p:nvPr/>
          </p:nvSpPr>
          <p:spPr bwMode="auto">
            <a:xfrm>
              <a:off x="5239"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 name="Footer Placeholder 10">
            <a:extLst>
              <a:ext uri="{FF2B5EF4-FFF2-40B4-BE49-F238E27FC236}">
                <a16:creationId xmlns:a16="http://schemas.microsoft.com/office/drawing/2014/main" id="{C6845FAF-58BD-17B4-D731-58F7B269BDCF}"/>
              </a:ext>
            </a:extLst>
          </p:cNvPr>
          <p:cNvSpPr>
            <a:spLocks noGrp="1"/>
          </p:cNvSpPr>
          <p:nvPr>
            <p:ph type="ftr" sz="quarter" idx="11"/>
          </p:nvPr>
        </p:nvSpPr>
        <p:spPr/>
        <p:txBody>
          <a:bodyPr/>
          <a:lstStyle/>
          <a:p>
            <a:r>
              <a:rPr lang="en-GB"/>
              <a:t>Dr. Rami Bahsoon, University of Birmingham, UK</a:t>
            </a:r>
          </a:p>
        </p:txBody>
      </p:sp>
    </p:spTree>
    <p:extLst>
      <p:ext uri="{BB962C8B-B14F-4D97-AF65-F5344CB8AC3E}">
        <p14:creationId xmlns:p14="http://schemas.microsoft.com/office/powerpoint/2010/main" val="417989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use cases?</a:t>
            </a:r>
          </a:p>
        </p:txBody>
      </p:sp>
      <p:sp>
        <p:nvSpPr>
          <p:cNvPr id="3" name="Content Placeholder 2"/>
          <p:cNvSpPr>
            <a:spLocks noGrp="1"/>
          </p:cNvSpPr>
          <p:nvPr>
            <p:ph idx="1"/>
          </p:nvPr>
        </p:nvSpPr>
        <p:spPr/>
        <p:txBody>
          <a:bodyPr/>
          <a:lstStyle/>
          <a:p>
            <a:r>
              <a:rPr lang="en-GB" altLang="en-US" dirty="0"/>
              <a:t>Start with the list of actors and consider</a:t>
            </a:r>
          </a:p>
          <a:p>
            <a:pPr lvl="1"/>
            <a:r>
              <a:rPr lang="en-GB" altLang="en-US" dirty="0"/>
              <a:t>What they need from the system (i.e. what use cases there are which have value for them)</a:t>
            </a:r>
          </a:p>
          <a:p>
            <a:pPr lvl="1"/>
            <a:r>
              <a:rPr lang="en-GB" altLang="en-US" dirty="0"/>
              <a:t>Any other interactions they expect to interact with the system (i.e. which use cases they might take part in for someone’s else benefit)</a:t>
            </a:r>
          </a:p>
          <a:p>
            <a:r>
              <a:rPr lang="en-GB" altLang="en-US" sz="2600" dirty="0"/>
              <a:t>How do you know what is a use case?</a:t>
            </a:r>
          </a:p>
          <a:p>
            <a:pPr lvl="1"/>
            <a:r>
              <a:rPr lang="en-GB" altLang="en-US" dirty="0"/>
              <a:t>Estimate frequency of use, examine differences between use cases, distinguish between “basic” and “alternative” course of events &amp; create new uses when necessary</a:t>
            </a:r>
          </a:p>
          <a:p>
            <a:endParaRPr lang="en-GB" dirty="0"/>
          </a:p>
        </p:txBody>
      </p:sp>
      <p:pic>
        <p:nvPicPr>
          <p:cNvPr id="4"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C8D10A2-4EAF-6D92-D4FF-8BDE44C2CD73}"/>
              </a:ext>
            </a:extLst>
          </p:cNvPr>
          <p:cNvSpPr/>
          <p:nvPr/>
        </p:nvSpPr>
        <p:spPr>
          <a:xfrm>
            <a:off x="8153400" y="5556748"/>
            <a:ext cx="2996418" cy="1026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C1B3BA-F475-3433-F983-9446F830818C}"/>
              </a:ext>
            </a:extLst>
          </p:cNvPr>
          <p:cNvSpPr txBox="1"/>
          <p:nvPr/>
        </p:nvSpPr>
        <p:spPr>
          <a:xfrm>
            <a:off x="9067573" y="5871571"/>
            <a:ext cx="1491176" cy="369332"/>
          </a:xfrm>
          <a:prstGeom prst="rect">
            <a:avLst/>
          </a:prstGeom>
          <a:noFill/>
        </p:spPr>
        <p:txBody>
          <a:bodyPr wrap="square" rtlCol="0">
            <a:spAutoFit/>
          </a:bodyPr>
          <a:lstStyle/>
          <a:p>
            <a:r>
              <a:rPr lang="en-US" dirty="0"/>
              <a:t>Use case</a:t>
            </a:r>
          </a:p>
        </p:txBody>
      </p:sp>
      <p:sp>
        <p:nvSpPr>
          <p:cNvPr id="7" name="Footer Placeholder 6">
            <a:extLst>
              <a:ext uri="{FF2B5EF4-FFF2-40B4-BE49-F238E27FC236}">
                <a16:creationId xmlns:a16="http://schemas.microsoft.com/office/drawing/2014/main" id="{983B16BE-B407-F9BA-F6B6-7A09DF40EA59}"/>
              </a:ext>
            </a:extLst>
          </p:cNvPr>
          <p:cNvSpPr>
            <a:spLocks noGrp="1"/>
          </p:cNvSpPr>
          <p:nvPr>
            <p:ph type="ftr" sz="quarter" idx="11"/>
          </p:nvPr>
        </p:nvSpPr>
        <p:spPr/>
        <p:txBody>
          <a:bodyPr/>
          <a:lstStyle/>
          <a:p>
            <a:r>
              <a:rPr lang="en-GB"/>
              <a:t>Dr. Rami Bahsoon, University of Birmingham, UK</a:t>
            </a:r>
          </a:p>
        </p:txBody>
      </p:sp>
    </p:spTree>
    <p:extLst>
      <p:ext uri="{BB962C8B-B14F-4D97-AF65-F5344CB8AC3E}">
        <p14:creationId xmlns:p14="http://schemas.microsoft.com/office/powerpoint/2010/main" val="116663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 Use Case Generalization</a:t>
            </a:r>
          </a:p>
        </p:txBody>
      </p:sp>
      <p:sp>
        <p:nvSpPr>
          <p:cNvPr id="3" name="Content Placeholder 2"/>
          <p:cNvSpPr>
            <a:spLocks noGrp="1"/>
          </p:cNvSpPr>
          <p:nvPr>
            <p:ph idx="1"/>
          </p:nvPr>
        </p:nvSpPr>
        <p:spPr/>
        <p:txBody>
          <a:bodyPr/>
          <a:lstStyle/>
          <a:p>
            <a:r>
              <a:rPr lang="en-GB" dirty="0"/>
              <a:t>Child use case </a:t>
            </a:r>
            <a:r>
              <a:rPr lang="en-GB" i="1" dirty="0"/>
              <a:t>inherits </a:t>
            </a:r>
            <a:r>
              <a:rPr lang="en-GB" i="1" dirty="0" err="1"/>
              <a:t>behavior</a:t>
            </a:r>
            <a:r>
              <a:rPr lang="en-GB" i="1" dirty="0"/>
              <a:t> and meaning </a:t>
            </a:r>
            <a:r>
              <a:rPr lang="en-GB" dirty="0"/>
              <a:t>from parent use case</a:t>
            </a:r>
          </a:p>
          <a:p>
            <a:r>
              <a:rPr lang="en-GB" dirty="0"/>
              <a:t>Child may add or override parent </a:t>
            </a:r>
            <a:r>
              <a:rPr lang="en-GB" dirty="0" err="1"/>
              <a:t>behavior</a:t>
            </a:r>
            <a:endParaRPr lang="en-GB" dirty="0"/>
          </a:p>
          <a:p>
            <a:pPr marL="0" indent="0">
              <a:buNone/>
            </a:pPr>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5" name="Picture 4"/>
          <p:cNvPicPr>
            <a:picLocks noChangeAspect="1"/>
          </p:cNvPicPr>
          <p:nvPr/>
        </p:nvPicPr>
        <p:blipFill>
          <a:blip r:embed="rId3"/>
          <a:stretch>
            <a:fillRect/>
          </a:stretch>
        </p:blipFill>
        <p:spPr>
          <a:xfrm>
            <a:off x="666750" y="3417866"/>
            <a:ext cx="6581776" cy="2398909"/>
          </a:xfrm>
          <a:prstGeom prst="rect">
            <a:avLst/>
          </a:prstGeom>
        </p:spPr>
      </p:pic>
      <p:pic>
        <p:nvPicPr>
          <p:cNvPr id="5122"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8498" y="2932386"/>
            <a:ext cx="3202577" cy="31089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862263" y="6050290"/>
            <a:ext cx="6364243" cy="461665"/>
          </a:xfrm>
          <a:prstGeom prst="rect">
            <a:avLst/>
          </a:prstGeom>
        </p:spPr>
        <p:txBody>
          <a:bodyPr wrap="none">
            <a:spAutoFit/>
          </a:bodyPr>
          <a:lstStyle/>
          <a:p>
            <a:r>
              <a:rPr lang="en-GB" sz="2400" dirty="0">
                <a:solidFill>
                  <a:srgbClr val="002060"/>
                </a:solidFill>
                <a:latin typeface="Arial" panose="020B0604020202020204" pitchFamily="34" charset="0"/>
              </a:rPr>
              <a:t>Both actor and use case may be generalized.</a:t>
            </a:r>
            <a:endParaRPr lang="en-GB" sz="2400" dirty="0">
              <a:solidFill>
                <a:srgbClr val="002060"/>
              </a:solidFill>
            </a:endParaRPr>
          </a:p>
        </p:txBody>
      </p:sp>
    </p:spTree>
    <p:extLst>
      <p:ext uri="{BB962C8B-B14F-4D97-AF65-F5344CB8AC3E}">
        <p14:creationId xmlns:p14="http://schemas.microsoft.com/office/powerpoint/2010/main" val="362453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 Extending Use Cases</a:t>
            </a:r>
          </a:p>
        </p:txBody>
      </p:sp>
      <p:sp>
        <p:nvSpPr>
          <p:cNvPr id="3" name="Content Placeholder 2"/>
          <p:cNvSpPr>
            <a:spLocks noGrp="1"/>
          </p:cNvSpPr>
          <p:nvPr>
            <p:ph idx="1"/>
          </p:nvPr>
        </p:nvSpPr>
        <p:spPr/>
        <p:txBody>
          <a:bodyPr/>
          <a:lstStyle/>
          <a:p>
            <a:r>
              <a:rPr lang="en-GB" dirty="0"/>
              <a:t>Efficient way to model </a:t>
            </a:r>
            <a:r>
              <a:rPr lang="en-GB" i="1" u="sng" dirty="0"/>
              <a:t>optional system </a:t>
            </a:r>
            <a:r>
              <a:rPr lang="en-GB" i="1" u="sng" dirty="0" err="1"/>
              <a:t>behavior</a:t>
            </a:r>
            <a:r>
              <a:rPr lang="en-GB" i="1" u="sng" dirty="0"/>
              <a:t> and conditions</a:t>
            </a:r>
            <a:r>
              <a:rPr lang="en-GB" i="1" dirty="0"/>
              <a:t>.</a:t>
            </a:r>
          </a:p>
          <a:p>
            <a:r>
              <a:rPr lang="en-GB" dirty="0"/>
              <a:t>The extending use case may add </a:t>
            </a:r>
            <a:r>
              <a:rPr lang="en-GB" dirty="0" err="1"/>
              <a:t>behavior</a:t>
            </a:r>
            <a:r>
              <a:rPr lang="en-GB" dirty="0"/>
              <a:t> to the base use case, but:</a:t>
            </a:r>
          </a:p>
          <a:p>
            <a:r>
              <a:rPr lang="en-GB" b="1" dirty="0"/>
              <a:t>The Extended </a:t>
            </a:r>
            <a:r>
              <a:rPr lang="en-GB" dirty="0"/>
              <a:t>use case is meaningful on its own as it is </a:t>
            </a:r>
            <a:r>
              <a:rPr lang="en-GB" b="1" dirty="0"/>
              <a:t>independent </a:t>
            </a:r>
            <a:r>
              <a:rPr lang="en-GB" dirty="0"/>
              <a:t>of the extending use case.</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
        <p:nvSpPr>
          <p:cNvPr id="6" name="Rectangle 5"/>
          <p:cNvSpPr/>
          <p:nvPr/>
        </p:nvSpPr>
        <p:spPr>
          <a:xfrm>
            <a:off x="5331996" y="3674220"/>
            <a:ext cx="3911755" cy="646331"/>
          </a:xfrm>
          <a:prstGeom prst="rect">
            <a:avLst/>
          </a:prstGeom>
        </p:spPr>
        <p:txBody>
          <a:bodyPr wrap="square">
            <a:spAutoFit/>
          </a:bodyPr>
          <a:lstStyle/>
          <a:p>
            <a:pPr>
              <a:spcBef>
                <a:spcPct val="0"/>
              </a:spcBef>
            </a:pPr>
            <a:r>
              <a:rPr lang="en-GB" altLang="en-US" dirty="0">
                <a:solidFill>
                  <a:srgbClr val="0070C0"/>
                </a:solidFill>
              </a:rPr>
              <a:t>Note: the direction of the arrow from </a:t>
            </a:r>
          </a:p>
          <a:p>
            <a:pPr>
              <a:spcBef>
                <a:spcPct val="0"/>
              </a:spcBef>
            </a:pPr>
            <a:r>
              <a:rPr lang="en-GB" altLang="en-US" dirty="0">
                <a:solidFill>
                  <a:srgbClr val="0070C0"/>
                </a:solidFill>
              </a:rPr>
              <a:t>the less central case to the central one!</a:t>
            </a:r>
          </a:p>
        </p:txBody>
      </p:sp>
      <p:pic>
        <p:nvPicPr>
          <p:cNvPr id="7" name="Picture 18">
            <a:extLst>
              <a:ext uri="{FF2B5EF4-FFF2-40B4-BE49-F238E27FC236}">
                <a16:creationId xmlns:a16="http://schemas.microsoft.com/office/drawing/2014/main" id="{430B13F3-4F08-937B-441C-B5AFA09F4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724" y="3949015"/>
            <a:ext cx="8450317" cy="2772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74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 Extending Use Cases</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7" name="Picture 18">
            <a:extLst>
              <a:ext uri="{FF2B5EF4-FFF2-40B4-BE49-F238E27FC236}">
                <a16:creationId xmlns:a16="http://schemas.microsoft.com/office/drawing/2014/main" id="{430B13F3-4F08-937B-441C-B5AFA09F4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19775"/>
            <a:ext cx="9913883" cy="451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a:extLst>
              <a:ext uri="{FF2B5EF4-FFF2-40B4-BE49-F238E27FC236}">
                <a16:creationId xmlns:a16="http://schemas.microsoft.com/office/drawing/2014/main" id="{51E9F46C-4EDB-F3AE-6F85-62B26DB14493}"/>
              </a:ext>
            </a:extLst>
          </p:cNvPr>
          <p:cNvSpPr txBox="1"/>
          <p:nvPr/>
        </p:nvSpPr>
        <p:spPr>
          <a:xfrm rot="20620826">
            <a:off x="7497919" y="5498384"/>
            <a:ext cx="1915113" cy="646331"/>
          </a:xfrm>
          <a:prstGeom prst="rect">
            <a:avLst/>
          </a:prstGeom>
          <a:noFill/>
        </p:spPr>
        <p:txBody>
          <a:bodyPr wrap="square" rtlCol="0">
            <a:spAutoFit/>
          </a:bodyPr>
          <a:lstStyle/>
          <a:p>
            <a:r>
              <a:rPr lang="en-US" dirty="0"/>
              <a:t>&lt;&lt;extend&gt;&gt;</a:t>
            </a:r>
          </a:p>
          <a:p>
            <a:r>
              <a:rPr lang="en-US" dirty="0"/>
              <a:t>Fine is overdue</a:t>
            </a:r>
          </a:p>
        </p:txBody>
      </p:sp>
      <p:cxnSp>
        <p:nvCxnSpPr>
          <p:cNvPr id="22" name="Curved Connector 21">
            <a:extLst>
              <a:ext uri="{FF2B5EF4-FFF2-40B4-BE49-F238E27FC236}">
                <a16:creationId xmlns:a16="http://schemas.microsoft.com/office/drawing/2014/main" id="{5BD2A6E0-0E67-BB93-D4D9-99DEF414A5AD}"/>
              </a:ext>
            </a:extLst>
          </p:cNvPr>
          <p:cNvCxnSpPr/>
          <p:nvPr/>
        </p:nvCxnSpPr>
        <p:spPr>
          <a:xfrm rot="10800000" flipV="1">
            <a:off x="6936828" y="4887309"/>
            <a:ext cx="2144110" cy="693683"/>
          </a:xfrm>
          <a:prstGeom prst="curvedConnector3">
            <a:avLst/>
          </a:prstGeom>
          <a:ln w="3175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09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 Extending Use Cases</a:t>
            </a:r>
          </a:p>
        </p:txBody>
      </p:sp>
      <p:sp>
        <p:nvSpPr>
          <p:cNvPr id="3" name="Content Placeholder 2"/>
          <p:cNvSpPr>
            <a:spLocks noGrp="1"/>
          </p:cNvSpPr>
          <p:nvPr>
            <p:ph idx="1"/>
          </p:nvPr>
        </p:nvSpPr>
        <p:spPr/>
        <p:txBody>
          <a:bodyPr/>
          <a:lstStyle/>
          <a:p>
            <a:r>
              <a:rPr lang="en-US" altLang="en-US" i="1" dirty="0"/>
              <a:t>Extensions </a:t>
            </a:r>
            <a:r>
              <a:rPr lang="en-US" altLang="en-US" dirty="0"/>
              <a:t>can be also used for </a:t>
            </a:r>
            <a:r>
              <a:rPr lang="en-US" altLang="en-US" i="1" dirty="0"/>
              <a:t>alternative/options: library member has fine to pay. S/he can select two options</a:t>
            </a:r>
            <a:r>
              <a:rPr lang="en-US" altLang="en-US" i="1" dirty="0">
                <a:sym typeface="Wingdings" pitchFamily="2" charset="2"/>
              </a:rPr>
              <a:t>(</a:t>
            </a:r>
            <a:r>
              <a:rPr lang="en-US" altLang="en-US" i="1" dirty="0" err="1">
                <a:sym typeface="Wingdings" pitchFamily="2" charset="2"/>
              </a:rPr>
              <a:t>paypal</a:t>
            </a:r>
            <a:r>
              <a:rPr lang="en-US" altLang="en-US" i="1" dirty="0">
                <a:sym typeface="Wingdings" pitchFamily="2" charset="2"/>
              </a:rPr>
              <a:t> or credit/debit card)</a:t>
            </a:r>
            <a:endParaRPr lang="en-US" altLang="en-US" dirty="0"/>
          </a:p>
          <a:p>
            <a:pPr marL="0" indent="0">
              <a:buNone/>
            </a:pPr>
            <a:endParaRPr lang="en-GB" dirty="0"/>
          </a:p>
        </p:txBody>
      </p:sp>
      <p:pic>
        <p:nvPicPr>
          <p:cNvPr id="4"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351087" y="2956719"/>
            <a:ext cx="7489825" cy="2316013"/>
            <a:chOff x="1258888" y="2060575"/>
            <a:chExt cx="7489825" cy="2316013"/>
          </a:xfrm>
        </p:grpSpPr>
        <p:grpSp>
          <p:nvGrpSpPr>
            <p:cNvPr id="5" name="Group 4"/>
            <p:cNvGrpSpPr>
              <a:grpSpLocks/>
            </p:cNvGrpSpPr>
            <p:nvPr/>
          </p:nvGrpSpPr>
          <p:grpSpPr bwMode="auto">
            <a:xfrm>
              <a:off x="1258888" y="2060575"/>
              <a:ext cx="576262" cy="1512888"/>
              <a:chOff x="5057" y="1298"/>
              <a:chExt cx="363" cy="953"/>
            </a:xfrm>
          </p:grpSpPr>
          <p:sp>
            <p:nvSpPr>
              <p:cNvPr id="6" name="Oval 5"/>
              <p:cNvSpPr>
                <a:spLocks noChangeArrowheads="1"/>
              </p:cNvSpPr>
              <p:nvPr/>
            </p:nvSpPr>
            <p:spPr bwMode="auto">
              <a:xfrm>
                <a:off x="5057" y="1298"/>
                <a:ext cx="363" cy="31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sp>
            <p:nvSpPr>
              <p:cNvPr id="7" name="Line 6"/>
              <p:cNvSpPr>
                <a:spLocks noChangeShapeType="1"/>
              </p:cNvSpPr>
              <p:nvPr/>
            </p:nvSpPr>
            <p:spPr bwMode="auto">
              <a:xfrm>
                <a:off x="5239" y="161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Line 7"/>
              <p:cNvSpPr>
                <a:spLocks noChangeShapeType="1"/>
              </p:cNvSpPr>
              <p:nvPr/>
            </p:nvSpPr>
            <p:spPr bwMode="auto">
              <a:xfrm>
                <a:off x="5103" y="179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 name="Line 8"/>
              <p:cNvSpPr>
                <a:spLocks noChangeShapeType="1"/>
              </p:cNvSpPr>
              <p:nvPr/>
            </p:nvSpPr>
            <p:spPr bwMode="auto">
              <a:xfrm flipH="1">
                <a:off x="5103"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Line 9"/>
              <p:cNvSpPr>
                <a:spLocks noChangeShapeType="1"/>
              </p:cNvSpPr>
              <p:nvPr/>
            </p:nvSpPr>
            <p:spPr bwMode="auto">
              <a:xfrm>
                <a:off x="5239"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 name="Line 11"/>
            <p:cNvSpPr>
              <a:spLocks noChangeShapeType="1"/>
            </p:cNvSpPr>
            <p:nvPr/>
          </p:nvSpPr>
          <p:spPr bwMode="auto">
            <a:xfrm>
              <a:off x="1979613" y="2997200"/>
              <a:ext cx="1584325"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Oval 13"/>
            <p:cNvSpPr>
              <a:spLocks noChangeArrowheads="1"/>
            </p:cNvSpPr>
            <p:nvPr/>
          </p:nvSpPr>
          <p:spPr bwMode="auto">
            <a:xfrm>
              <a:off x="3563938" y="3357563"/>
              <a:ext cx="2303462" cy="7921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lgn="ctr" eaLnBrk="1" hangingPunct="1">
                <a:spcBef>
                  <a:spcPct val="0"/>
                </a:spcBef>
                <a:buFontTx/>
                <a:buNone/>
              </a:pPr>
              <a:r>
                <a:rPr lang="en-GB" altLang="en-US" sz="1800" dirty="0"/>
                <a:t>Select Payment </a:t>
              </a:r>
            </a:p>
            <a:p>
              <a:pPr algn="ctr" eaLnBrk="1" hangingPunct="1">
                <a:spcBef>
                  <a:spcPct val="0"/>
                </a:spcBef>
                <a:buFontTx/>
                <a:buNone/>
              </a:pPr>
              <a:r>
                <a:rPr lang="en-GB" altLang="en-US" sz="1800" dirty="0"/>
                <a:t>Options </a:t>
              </a:r>
              <a:endParaRPr lang="en-US" altLang="en-US" sz="1800" dirty="0"/>
            </a:p>
          </p:txBody>
        </p:sp>
        <p:sp>
          <p:nvSpPr>
            <p:cNvPr id="13" name="Line 15"/>
            <p:cNvSpPr>
              <a:spLocks noChangeShapeType="1"/>
            </p:cNvSpPr>
            <p:nvPr/>
          </p:nvSpPr>
          <p:spPr bwMode="auto">
            <a:xfrm flipH="1">
              <a:off x="5867400" y="2924175"/>
              <a:ext cx="1154113" cy="720725"/>
            </a:xfrm>
            <a:prstGeom prst="line">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Oval 16"/>
            <p:cNvSpPr>
              <a:spLocks noChangeArrowheads="1"/>
            </p:cNvSpPr>
            <p:nvPr/>
          </p:nvSpPr>
          <p:spPr bwMode="auto">
            <a:xfrm>
              <a:off x="7019925" y="2492375"/>
              <a:ext cx="1728788" cy="7921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lgn="ctr" eaLnBrk="1" hangingPunct="1">
                <a:spcBef>
                  <a:spcPct val="0"/>
                </a:spcBef>
                <a:buFontTx/>
                <a:buNone/>
              </a:pPr>
              <a:r>
                <a:rPr lang="en-GB" altLang="en-US" sz="1800" dirty="0"/>
                <a:t>Pay by </a:t>
              </a:r>
              <a:r>
                <a:rPr lang="en-GB" altLang="en-US" sz="1800" dirty="0" err="1"/>
                <a:t>Paypal</a:t>
              </a:r>
              <a:endParaRPr lang="en-US" altLang="en-US" sz="1800" dirty="0"/>
            </a:p>
          </p:txBody>
        </p:sp>
        <p:sp>
          <p:nvSpPr>
            <p:cNvPr id="15" name="Text Box 21"/>
            <p:cNvSpPr txBox="1">
              <a:spLocks noChangeArrowheads="1"/>
            </p:cNvSpPr>
            <p:nvPr/>
          </p:nvSpPr>
          <p:spPr bwMode="auto">
            <a:xfrm rot="19505290">
              <a:off x="6221640" y="3176259"/>
              <a:ext cx="13099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GB" altLang="en-US" sz="1800" dirty="0"/>
                <a:t>&lt;&lt;Extend&gt;&gt;</a:t>
              </a:r>
            </a:p>
            <a:p>
              <a:pPr eaLnBrk="1" hangingPunct="1">
                <a:spcBef>
                  <a:spcPct val="0"/>
                </a:spcBef>
                <a:buFontTx/>
                <a:buNone/>
              </a:pPr>
              <a:r>
                <a:rPr lang="en-GB" altLang="en-US" sz="1800" dirty="0"/>
                <a:t>Option 1 </a:t>
              </a:r>
            </a:p>
            <a:p>
              <a:pPr eaLnBrk="1" hangingPunct="1">
                <a:spcBef>
                  <a:spcPct val="0"/>
                </a:spcBef>
                <a:buFontTx/>
                <a:buNone/>
              </a:pPr>
              <a:r>
                <a:rPr lang="en-GB" altLang="en-US" sz="1800" dirty="0"/>
                <a:t>selected</a:t>
              </a:r>
            </a:p>
            <a:p>
              <a:pPr eaLnBrk="1" hangingPunct="1">
                <a:spcBef>
                  <a:spcPct val="0"/>
                </a:spcBef>
                <a:buFontTx/>
                <a:buNone/>
              </a:pPr>
              <a:r>
                <a:rPr lang="en-GB" altLang="en-US" sz="1800" dirty="0"/>
                <a:t> </a:t>
              </a:r>
              <a:endParaRPr lang="en-US" altLang="en-US" sz="1800" dirty="0"/>
            </a:p>
          </p:txBody>
        </p:sp>
      </p:grpSp>
      <p:sp>
        <p:nvSpPr>
          <p:cNvPr id="17" name="Oval 16">
            <a:extLst>
              <a:ext uri="{FF2B5EF4-FFF2-40B4-BE49-F238E27FC236}">
                <a16:creationId xmlns:a16="http://schemas.microsoft.com/office/drawing/2014/main" id="{1EE3EF00-B219-1411-4A4B-7E8288F250A3}"/>
              </a:ext>
            </a:extLst>
          </p:cNvPr>
          <p:cNvSpPr>
            <a:spLocks noChangeArrowheads="1"/>
          </p:cNvSpPr>
          <p:nvPr/>
        </p:nvSpPr>
        <p:spPr bwMode="auto">
          <a:xfrm>
            <a:off x="8543924" y="5045869"/>
            <a:ext cx="2202111" cy="9874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lgn="ctr" eaLnBrk="1" hangingPunct="1">
              <a:spcBef>
                <a:spcPct val="0"/>
              </a:spcBef>
              <a:buFontTx/>
              <a:buNone/>
            </a:pPr>
            <a:r>
              <a:rPr lang="en-GB" altLang="en-US" sz="1800" dirty="0"/>
              <a:t>Pay by credit/debit</a:t>
            </a:r>
          </a:p>
          <a:p>
            <a:pPr algn="ctr" eaLnBrk="1" hangingPunct="1">
              <a:spcBef>
                <a:spcPct val="0"/>
              </a:spcBef>
              <a:buFontTx/>
              <a:buNone/>
            </a:pPr>
            <a:r>
              <a:rPr lang="en-GB" altLang="en-US" sz="1800" dirty="0"/>
              <a:t>Card</a:t>
            </a:r>
            <a:endParaRPr lang="en-US" altLang="en-US" sz="1800" dirty="0"/>
          </a:p>
        </p:txBody>
      </p:sp>
      <p:cxnSp>
        <p:nvCxnSpPr>
          <p:cNvPr id="19" name="Straight Arrow Connector 18">
            <a:extLst>
              <a:ext uri="{FF2B5EF4-FFF2-40B4-BE49-F238E27FC236}">
                <a16:creationId xmlns:a16="http://schemas.microsoft.com/office/drawing/2014/main" id="{00FDB78C-D3E0-0C87-7A91-4EFC2E37FE62}"/>
              </a:ext>
            </a:extLst>
          </p:cNvPr>
          <p:cNvCxnSpPr>
            <a:stCxn id="17" idx="3"/>
            <a:endCxn id="12" idx="5"/>
          </p:cNvCxnSpPr>
          <p:nvPr/>
        </p:nvCxnSpPr>
        <p:spPr>
          <a:xfrm flipH="1" flipV="1">
            <a:off x="6622265" y="4929860"/>
            <a:ext cx="2244151" cy="958829"/>
          </a:xfrm>
          <a:prstGeom prst="straightConnector1">
            <a:avLst/>
          </a:prstGeom>
          <a:ln w="41275">
            <a:solidFill>
              <a:srgbClr val="FF0000">
                <a:alpha val="91000"/>
              </a:srgb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 Box 21">
            <a:extLst>
              <a:ext uri="{FF2B5EF4-FFF2-40B4-BE49-F238E27FC236}">
                <a16:creationId xmlns:a16="http://schemas.microsoft.com/office/drawing/2014/main" id="{0A77F019-AA3C-77D3-DDE8-3C5187B65DB6}"/>
              </a:ext>
            </a:extLst>
          </p:cNvPr>
          <p:cNvSpPr txBox="1">
            <a:spLocks noChangeArrowheads="1"/>
          </p:cNvSpPr>
          <p:nvPr/>
        </p:nvSpPr>
        <p:spPr bwMode="auto">
          <a:xfrm rot="1523931">
            <a:off x="6679103" y="5290786"/>
            <a:ext cx="13619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GB" altLang="en-US" sz="1800" dirty="0"/>
              <a:t>&lt;&lt;Extend&gt;&gt;</a:t>
            </a:r>
          </a:p>
          <a:p>
            <a:pPr eaLnBrk="1" hangingPunct="1">
              <a:spcBef>
                <a:spcPct val="0"/>
              </a:spcBef>
              <a:buFontTx/>
              <a:buNone/>
            </a:pPr>
            <a:r>
              <a:rPr lang="en-GB" altLang="en-US" sz="1800" dirty="0"/>
              <a:t> option 2 selected</a:t>
            </a:r>
            <a:endParaRPr lang="en-US" altLang="en-US" sz="1800" dirty="0"/>
          </a:p>
        </p:txBody>
      </p:sp>
      <p:sp>
        <p:nvSpPr>
          <p:cNvPr id="22" name="TextBox 21">
            <a:extLst>
              <a:ext uri="{FF2B5EF4-FFF2-40B4-BE49-F238E27FC236}">
                <a16:creationId xmlns:a16="http://schemas.microsoft.com/office/drawing/2014/main" id="{A6810124-F5EB-947F-4ED9-444B5F50423E}"/>
              </a:ext>
            </a:extLst>
          </p:cNvPr>
          <p:cNvSpPr txBox="1"/>
          <p:nvPr/>
        </p:nvSpPr>
        <p:spPr>
          <a:xfrm>
            <a:off x="1938729" y="4647253"/>
            <a:ext cx="1432198" cy="923330"/>
          </a:xfrm>
          <a:prstGeom prst="rect">
            <a:avLst/>
          </a:prstGeom>
          <a:noFill/>
        </p:spPr>
        <p:txBody>
          <a:bodyPr wrap="square" rtlCol="0">
            <a:spAutoFit/>
          </a:bodyPr>
          <a:lstStyle/>
          <a:p>
            <a:r>
              <a:rPr lang="en-US" dirty="0"/>
              <a:t>Library member</a:t>
            </a:r>
          </a:p>
          <a:p>
            <a:endParaRPr lang="en-US" dirty="0"/>
          </a:p>
        </p:txBody>
      </p:sp>
      <p:sp>
        <p:nvSpPr>
          <p:cNvPr id="23" name="Footer Placeholder 22">
            <a:extLst>
              <a:ext uri="{FF2B5EF4-FFF2-40B4-BE49-F238E27FC236}">
                <a16:creationId xmlns:a16="http://schemas.microsoft.com/office/drawing/2014/main" id="{0DABFE5A-7CF3-2AB9-82E9-9575961193CA}"/>
              </a:ext>
            </a:extLst>
          </p:cNvPr>
          <p:cNvSpPr>
            <a:spLocks noGrp="1"/>
          </p:cNvSpPr>
          <p:nvPr>
            <p:ph type="ftr" sz="quarter" idx="11"/>
          </p:nvPr>
        </p:nvSpPr>
        <p:spPr/>
        <p:txBody>
          <a:bodyPr/>
          <a:lstStyle/>
          <a:p>
            <a:r>
              <a:rPr lang="en-GB"/>
              <a:t>Dr. Rami Bahsoon, University of Birmingham, UK</a:t>
            </a:r>
          </a:p>
        </p:txBody>
      </p:sp>
    </p:spTree>
    <p:extLst>
      <p:ext uri="{BB962C8B-B14F-4D97-AF65-F5344CB8AC3E}">
        <p14:creationId xmlns:p14="http://schemas.microsoft.com/office/powerpoint/2010/main" val="333210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66875" y="4042331"/>
            <a:ext cx="9145470" cy="2679144"/>
          </a:xfrm>
          <a:prstGeom prst="rect">
            <a:avLst/>
          </a:prstGeom>
        </p:spPr>
      </p:pic>
      <p:sp>
        <p:nvSpPr>
          <p:cNvPr id="2" name="Title 1"/>
          <p:cNvSpPr>
            <a:spLocks noGrp="1"/>
          </p:cNvSpPr>
          <p:nvPr>
            <p:ph type="title"/>
          </p:nvPr>
        </p:nvSpPr>
        <p:spPr/>
        <p:txBody>
          <a:bodyPr/>
          <a:lstStyle/>
          <a:p>
            <a:r>
              <a:rPr lang="en-GB" dirty="0"/>
              <a:t>Relation: &lt;&lt;include&gt;&gt;</a:t>
            </a:r>
          </a:p>
        </p:txBody>
      </p:sp>
      <p:sp>
        <p:nvSpPr>
          <p:cNvPr id="3" name="Content Placeholder 2"/>
          <p:cNvSpPr>
            <a:spLocks noGrp="1"/>
          </p:cNvSpPr>
          <p:nvPr>
            <p:ph idx="1"/>
          </p:nvPr>
        </p:nvSpPr>
        <p:spPr>
          <a:xfrm>
            <a:off x="858720" y="1568361"/>
            <a:ext cx="10515600" cy="2610495"/>
          </a:xfrm>
        </p:spPr>
        <p:txBody>
          <a:bodyPr>
            <a:normAutofit lnSpcReduction="10000"/>
          </a:bodyPr>
          <a:lstStyle/>
          <a:p>
            <a:r>
              <a:rPr lang="en-GB" dirty="0"/>
              <a:t>Avoid repetitive descriptions</a:t>
            </a:r>
          </a:p>
          <a:p>
            <a:r>
              <a:rPr lang="en-GB" dirty="0"/>
              <a:t>Put common event flows into a use case of its own and then </a:t>
            </a:r>
            <a:r>
              <a:rPr lang="en-GB" b="1" dirty="0"/>
              <a:t>include </a:t>
            </a:r>
            <a:r>
              <a:rPr lang="en-GB" dirty="0"/>
              <a:t>it into the </a:t>
            </a:r>
            <a:r>
              <a:rPr lang="en-GB" dirty="0" err="1"/>
              <a:t>behavior</a:t>
            </a:r>
            <a:r>
              <a:rPr lang="en-GB" dirty="0"/>
              <a:t> of the (base) use case. </a:t>
            </a:r>
          </a:p>
          <a:p>
            <a:r>
              <a:rPr lang="en-GB" dirty="0"/>
              <a:t>The </a:t>
            </a:r>
            <a:r>
              <a:rPr lang="en-GB" b="1" dirty="0"/>
              <a:t>include </a:t>
            </a:r>
            <a:r>
              <a:rPr lang="en-GB" dirty="0"/>
              <a:t>relationship is used to: </a:t>
            </a:r>
          </a:p>
          <a:p>
            <a:pPr lvl="1"/>
            <a:r>
              <a:rPr lang="en-GB" dirty="0"/>
              <a:t>simplify large use case by splitting it into several use cases</a:t>
            </a:r>
          </a:p>
          <a:p>
            <a:pPr lvl="1"/>
            <a:r>
              <a:rPr lang="en-GB" dirty="0"/>
              <a:t>represent common parts of the </a:t>
            </a:r>
            <a:r>
              <a:rPr lang="en-GB" dirty="0" err="1"/>
              <a:t>behaviors</a:t>
            </a:r>
            <a:r>
              <a:rPr lang="en-GB" dirty="0"/>
              <a:t> of other use cases</a:t>
            </a:r>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
        <p:nvSpPr>
          <p:cNvPr id="6" name="Rectangle 5"/>
          <p:cNvSpPr/>
          <p:nvPr/>
        </p:nvSpPr>
        <p:spPr>
          <a:xfrm>
            <a:off x="6130872" y="5987018"/>
            <a:ext cx="2303516" cy="369332"/>
          </a:xfrm>
          <a:prstGeom prst="rect">
            <a:avLst/>
          </a:prstGeom>
        </p:spPr>
        <p:txBody>
          <a:bodyPr wrap="none">
            <a:spAutoFit/>
          </a:bodyPr>
          <a:lstStyle/>
          <a:p>
            <a:r>
              <a:rPr lang="en-GB" altLang="en-US" dirty="0">
                <a:solidFill>
                  <a:srgbClr val="0070C0"/>
                </a:solidFill>
              </a:rPr>
              <a:t>common functionality </a:t>
            </a:r>
            <a:endParaRPr lang="en-GB" dirty="0">
              <a:solidFill>
                <a:srgbClr val="0070C0"/>
              </a:solidFill>
            </a:endParaRPr>
          </a:p>
        </p:txBody>
      </p:sp>
      <p:sp>
        <p:nvSpPr>
          <p:cNvPr id="7" name="Rectangle 6">
            <a:extLst>
              <a:ext uri="{FF2B5EF4-FFF2-40B4-BE49-F238E27FC236}">
                <a16:creationId xmlns:a16="http://schemas.microsoft.com/office/drawing/2014/main" id="{346353BA-7045-E750-EA6B-35566314A576}"/>
              </a:ext>
            </a:extLst>
          </p:cNvPr>
          <p:cNvSpPr/>
          <p:nvPr/>
        </p:nvSpPr>
        <p:spPr>
          <a:xfrm>
            <a:off x="6653048" y="4042331"/>
            <a:ext cx="5029200" cy="1944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06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66875" y="3813731"/>
            <a:ext cx="9145470" cy="2679144"/>
          </a:xfrm>
          <a:prstGeom prst="rect">
            <a:avLst/>
          </a:prstGeom>
        </p:spPr>
      </p:pic>
      <p:sp>
        <p:nvSpPr>
          <p:cNvPr id="2" name="Title 1"/>
          <p:cNvSpPr>
            <a:spLocks noGrp="1"/>
          </p:cNvSpPr>
          <p:nvPr>
            <p:ph type="title"/>
          </p:nvPr>
        </p:nvSpPr>
        <p:spPr/>
        <p:txBody>
          <a:bodyPr/>
          <a:lstStyle/>
          <a:p>
            <a:r>
              <a:rPr lang="en-GB" dirty="0"/>
              <a:t>Relation: &lt;&lt;include&gt;&gt;</a:t>
            </a:r>
          </a:p>
        </p:txBody>
      </p:sp>
      <p:sp>
        <p:nvSpPr>
          <p:cNvPr id="3" name="Content Placeholder 2"/>
          <p:cNvSpPr>
            <a:spLocks noGrp="1"/>
          </p:cNvSpPr>
          <p:nvPr>
            <p:ph idx="1"/>
          </p:nvPr>
        </p:nvSpPr>
        <p:spPr>
          <a:xfrm>
            <a:off x="858720" y="1568361"/>
            <a:ext cx="10515600" cy="2610495"/>
          </a:xfrm>
        </p:spPr>
        <p:txBody>
          <a:bodyPr>
            <a:normAutofit lnSpcReduction="10000"/>
          </a:bodyPr>
          <a:lstStyle/>
          <a:p>
            <a:r>
              <a:rPr lang="en-GB" dirty="0"/>
              <a:t>Avoid repetitive descriptions</a:t>
            </a:r>
          </a:p>
          <a:p>
            <a:r>
              <a:rPr lang="en-GB" dirty="0"/>
              <a:t>Put common event flows into a use case of its own and then </a:t>
            </a:r>
            <a:r>
              <a:rPr lang="en-GB" b="1" dirty="0"/>
              <a:t>include </a:t>
            </a:r>
            <a:r>
              <a:rPr lang="en-GB" dirty="0"/>
              <a:t>it into the </a:t>
            </a:r>
            <a:r>
              <a:rPr lang="en-GB" dirty="0" err="1"/>
              <a:t>behavior</a:t>
            </a:r>
            <a:r>
              <a:rPr lang="en-GB" dirty="0"/>
              <a:t> of the (base) use case. </a:t>
            </a:r>
          </a:p>
          <a:p>
            <a:r>
              <a:rPr lang="en-GB" dirty="0"/>
              <a:t>The </a:t>
            </a:r>
            <a:r>
              <a:rPr lang="en-GB" b="1" dirty="0"/>
              <a:t>include </a:t>
            </a:r>
            <a:r>
              <a:rPr lang="en-GB" dirty="0"/>
              <a:t>relationship is used to: </a:t>
            </a:r>
          </a:p>
          <a:p>
            <a:pPr lvl="1"/>
            <a:r>
              <a:rPr lang="en-GB" dirty="0"/>
              <a:t>simplify large use case by splitting it into several use cases</a:t>
            </a:r>
          </a:p>
          <a:p>
            <a:pPr lvl="1"/>
            <a:r>
              <a:rPr lang="en-GB" dirty="0"/>
              <a:t>represent common parts of the </a:t>
            </a:r>
            <a:r>
              <a:rPr lang="en-GB" dirty="0" err="1"/>
              <a:t>behaviors</a:t>
            </a:r>
            <a:r>
              <a:rPr lang="en-GB" dirty="0"/>
              <a:t> of other use cases</a:t>
            </a:r>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
        <p:nvSpPr>
          <p:cNvPr id="6" name="Rectangle 5"/>
          <p:cNvSpPr/>
          <p:nvPr/>
        </p:nvSpPr>
        <p:spPr>
          <a:xfrm>
            <a:off x="6130872" y="5987018"/>
            <a:ext cx="2303516" cy="369332"/>
          </a:xfrm>
          <a:prstGeom prst="rect">
            <a:avLst/>
          </a:prstGeom>
        </p:spPr>
        <p:txBody>
          <a:bodyPr wrap="none">
            <a:spAutoFit/>
          </a:bodyPr>
          <a:lstStyle/>
          <a:p>
            <a:r>
              <a:rPr lang="en-GB" altLang="en-US" dirty="0">
                <a:solidFill>
                  <a:srgbClr val="0070C0"/>
                </a:solidFill>
              </a:rPr>
              <a:t>common functionality </a:t>
            </a:r>
            <a:endParaRPr lang="en-GB" dirty="0">
              <a:solidFill>
                <a:srgbClr val="0070C0"/>
              </a:solidFill>
            </a:endParaRPr>
          </a:p>
        </p:txBody>
      </p:sp>
      <p:sp>
        <p:nvSpPr>
          <p:cNvPr id="7" name="Rectangle 6">
            <a:extLst>
              <a:ext uri="{FF2B5EF4-FFF2-40B4-BE49-F238E27FC236}">
                <a16:creationId xmlns:a16="http://schemas.microsoft.com/office/drawing/2014/main" id="{346353BA-7045-E750-EA6B-35566314A576}"/>
              </a:ext>
            </a:extLst>
          </p:cNvPr>
          <p:cNvSpPr/>
          <p:nvPr/>
        </p:nvSpPr>
        <p:spPr>
          <a:xfrm>
            <a:off x="6653048" y="4042331"/>
            <a:ext cx="5029200" cy="1944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32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&lt;&lt;include&gt;&gt;</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grpSp>
        <p:nvGrpSpPr>
          <p:cNvPr id="8" name="Group 1028">
            <a:extLst>
              <a:ext uri="{FF2B5EF4-FFF2-40B4-BE49-F238E27FC236}">
                <a16:creationId xmlns:a16="http://schemas.microsoft.com/office/drawing/2014/main" id="{84B1389E-D796-FAA5-CEE7-901258B3AD08}"/>
              </a:ext>
            </a:extLst>
          </p:cNvPr>
          <p:cNvGrpSpPr>
            <a:grpSpLocks/>
          </p:cNvGrpSpPr>
          <p:nvPr/>
        </p:nvGrpSpPr>
        <p:grpSpPr bwMode="auto">
          <a:xfrm>
            <a:off x="2441304" y="3053812"/>
            <a:ext cx="576262" cy="1512888"/>
            <a:chOff x="5057" y="1298"/>
            <a:chExt cx="363" cy="953"/>
          </a:xfrm>
        </p:grpSpPr>
        <p:sp>
          <p:nvSpPr>
            <p:cNvPr id="9" name="Oval 1029">
              <a:extLst>
                <a:ext uri="{FF2B5EF4-FFF2-40B4-BE49-F238E27FC236}">
                  <a16:creationId xmlns:a16="http://schemas.microsoft.com/office/drawing/2014/main" id="{C53D3DE7-DC79-E162-3292-D0A9FF5DC077}"/>
                </a:ext>
              </a:extLst>
            </p:cNvPr>
            <p:cNvSpPr>
              <a:spLocks noChangeArrowheads="1"/>
            </p:cNvSpPr>
            <p:nvPr/>
          </p:nvSpPr>
          <p:spPr bwMode="auto">
            <a:xfrm>
              <a:off x="5057" y="1298"/>
              <a:ext cx="363" cy="31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sp>
          <p:nvSpPr>
            <p:cNvPr id="10" name="Line 1030">
              <a:extLst>
                <a:ext uri="{FF2B5EF4-FFF2-40B4-BE49-F238E27FC236}">
                  <a16:creationId xmlns:a16="http://schemas.microsoft.com/office/drawing/2014/main" id="{D0900078-BA34-FA28-7141-7F3FCEB69C05}"/>
                </a:ext>
              </a:extLst>
            </p:cNvPr>
            <p:cNvSpPr>
              <a:spLocks noChangeShapeType="1"/>
            </p:cNvSpPr>
            <p:nvPr/>
          </p:nvSpPr>
          <p:spPr bwMode="auto">
            <a:xfrm>
              <a:off x="5239" y="161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1">
              <a:extLst>
                <a:ext uri="{FF2B5EF4-FFF2-40B4-BE49-F238E27FC236}">
                  <a16:creationId xmlns:a16="http://schemas.microsoft.com/office/drawing/2014/main" id="{93C2F022-02CC-7D2C-C489-0BE01DC1E22C}"/>
                </a:ext>
              </a:extLst>
            </p:cNvPr>
            <p:cNvSpPr>
              <a:spLocks noChangeShapeType="1"/>
            </p:cNvSpPr>
            <p:nvPr/>
          </p:nvSpPr>
          <p:spPr bwMode="auto">
            <a:xfrm>
              <a:off x="5103" y="179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32">
              <a:extLst>
                <a:ext uri="{FF2B5EF4-FFF2-40B4-BE49-F238E27FC236}">
                  <a16:creationId xmlns:a16="http://schemas.microsoft.com/office/drawing/2014/main" id="{C62AEED2-23ED-816C-9393-230109B13B3B}"/>
                </a:ext>
              </a:extLst>
            </p:cNvPr>
            <p:cNvSpPr>
              <a:spLocks noChangeShapeType="1"/>
            </p:cNvSpPr>
            <p:nvPr/>
          </p:nvSpPr>
          <p:spPr bwMode="auto">
            <a:xfrm flipH="1">
              <a:off x="5103"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33">
              <a:extLst>
                <a:ext uri="{FF2B5EF4-FFF2-40B4-BE49-F238E27FC236}">
                  <a16:creationId xmlns:a16="http://schemas.microsoft.com/office/drawing/2014/main" id="{17DB5B47-7247-841E-A487-CE7CE967A432}"/>
                </a:ext>
              </a:extLst>
            </p:cNvPr>
            <p:cNvSpPr>
              <a:spLocks noChangeShapeType="1"/>
            </p:cNvSpPr>
            <p:nvPr/>
          </p:nvSpPr>
          <p:spPr bwMode="auto">
            <a:xfrm>
              <a:off x="5239"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Line 1034">
            <a:extLst>
              <a:ext uri="{FF2B5EF4-FFF2-40B4-BE49-F238E27FC236}">
                <a16:creationId xmlns:a16="http://schemas.microsoft.com/office/drawing/2014/main" id="{0795294C-AD18-AD61-A8B8-8A162855FE23}"/>
              </a:ext>
            </a:extLst>
          </p:cNvPr>
          <p:cNvSpPr>
            <a:spLocks noChangeShapeType="1"/>
          </p:cNvSpPr>
          <p:nvPr/>
        </p:nvSpPr>
        <p:spPr bwMode="auto">
          <a:xfrm flipV="1">
            <a:off x="3233466" y="3414175"/>
            <a:ext cx="1584325"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id="{2B057219-E70D-C085-84E5-C521AE148B46}"/>
              </a:ext>
            </a:extLst>
          </p:cNvPr>
          <p:cNvSpPr>
            <a:spLocks noChangeShapeType="1"/>
          </p:cNvSpPr>
          <p:nvPr/>
        </p:nvSpPr>
        <p:spPr bwMode="auto">
          <a:xfrm>
            <a:off x="3162029" y="3990437"/>
            <a:ext cx="1584325"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036">
            <a:extLst>
              <a:ext uri="{FF2B5EF4-FFF2-40B4-BE49-F238E27FC236}">
                <a16:creationId xmlns:a16="http://schemas.microsoft.com/office/drawing/2014/main" id="{21FF22F5-2D0A-0AAF-7721-E7D15047ACAC}"/>
              </a:ext>
            </a:extLst>
          </p:cNvPr>
          <p:cNvSpPr>
            <a:spLocks noChangeArrowheads="1"/>
          </p:cNvSpPr>
          <p:nvPr/>
        </p:nvSpPr>
        <p:spPr bwMode="auto">
          <a:xfrm>
            <a:off x="4817791" y="2982375"/>
            <a:ext cx="2089150" cy="79216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1800"/>
              <a:t>Extend Loan</a:t>
            </a:r>
            <a:endParaRPr lang="en-US" altLang="en-US" sz="1800"/>
          </a:p>
        </p:txBody>
      </p:sp>
      <p:sp>
        <p:nvSpPr>
          <p:cNvPr id="17" name="Oval 1039">
            <a:extLst>
              <a:ext uri="{FF2B5EF4-FFF2-40B4-BE49-F238E27FC236}">
                <a16:creationId xmlns:a16="http://schemas.microsoft.com/office/drawing/2014/main" id="{6FE04C41-3DBA-56A2-D906-3A11FC9EEF3B}"/>
              </a:ext>
            </a:extLst>
          </p:cNvPr>
          <p:cNvSpPr>
            <a:spLocks noChangeArrowheads="1"/>
          </p:cNvSpPr>
          <p:nvPr/>
        </p:nvSpPr>
        <p:spPr bwMode="auto">
          <a:xfrm>
            <a:off x="4746354" y="4350800"/>
            <a:ext cx="2303462" cy="7921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1800"/>
              <a:t>Borrow copy of a </a:t>
            </a:r>
          </a:p>
          <a:p>
            <a:pPr algn="ctr" eaLnBrk="1" hangingPunct="1">
              <a:spcBef>
                <a:spcPct val="0"/>
              </a:spcBef>
              <a:buFontTx/>
              <a:buNone/>
            </a:pPr>
            <a:r>
              <a:rPr lang="en-GB" altLang="en-US" sz="1800"/>
              <a:t>book</a:t>
            </a:r>
            <a:endParaRPr lang="en-US" altLang="en-US" sz="1800"/>
          </a:p>
        </p:txBody>
      </p:sp>
      <p:sp>
        <p:nvSpPr>
          <p:cNvPr id="18" name="Line 1044">
            <a:extLst>
              <a:ext uri="{FF2B5EF4-FFF2-40B4-BE49-F238E27FC236}">
                <a16:creationId xmlns:a16="http://schemas.microsoft.com/office/drawing/2014/main" id="{D92C56E4-472B-FD46-531E-E6188F2A2C47}"/>
              </a:ext>
            </a:extLst>
          </p:cNvPr>
          <p:cNvSpPr>
            <a:spLocks noChangeShapeType="1"/>
          </p:cNvSpPr>
          <p:nvPr/>
        </p:nvSpPr>
        <p:spPr bwMode="auto">
          <a:xfrm>
            <a:off x="6906941" y="3342737"/>
            <a:ext cx="1295400" cy="358775"/>
          </a:xfrm>
          <a:prstGeom prst="line">
            <a:avLst/>
          </a:prstGeom>
          <a:noFill/>
          <a:ln w="9525">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045">
            <a:extLst>
              <a:ext uri="{FF2B5EF4-FFF2-40B4-BE49-F238E27FC236}">
                <a16:creationId xmlns:a16="http://schemas.microsoft.com/office/drawing/2014/main" id="{5250E4DB-71C9-5D4F-A123-FA247F309AD3}"/>
              </a:ext>
            </a:extLst>
          </p:cNvPr>
          <p:cNvSpPr>
            <a:spLocks noChangeShapeType="1"/>
          </p:cNvSpPr>
          <p:nvPr/>
        </p:nvSpPr>
        <p:spPr bwMode="auto">
          <a:xfrm flipV="1">
            <a:off x="7049816" y="4206337"/>
            <a:ext cx="1152525" cy="576263"/>
          </a:xfrm>
          <a:prstGeom prst="line">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Oval 1046">
            <a:extLst>
              <a:ext uri="{FF2B5EF4-FFF2-40B4-BE49-F238E27FC236}">
                <a16:creationId xmlns:a16="http://schemas.microsoft.com/office/drawing/2014/main" id="{10620352-E7EA-A80D-2021-A7C09A98CCE2}"/>
              </a:ext>
            </a:extLst>
          </p:cNvPr>
          <p:cNvSpPr>
            <a:spLocks noChangeArrowheads="1"/>
          </p:cNvSpPr>
          <p:nvPr/>
        </p:nvSpPr>
        <p:spPr bwMode="auto">
          <a:xfrm>
            <a:off x="8202341" y="3485612"/>
            <a:ext cx="1728788" cy="7921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1800"/>
              <a:t>Check for </a:t>
            </a:r>
          </a:p>
          <a:p>
            <a:pPr algn="ctr" eaLnBrk="1" hangingPunct="1">
              <a:spcBef>
                <a:spcPct val="0"/>
              </a:spcBef>
              <a:buFontTx/>
              <a:buNone/>
            </a:pPr>
            <a:r>
              <a:rPr lang="en-GB" altLang="en-US" sz="1800"/>
              <a:t>reservation</a:t>
            </a:r>
            <a:endParaRPr lang="en-US" altLang="en-US" sz="1800"/>
          </a:p>
        </p:txBody>
      </p:sp>
      <p:sp>
        <p:nvSpPr>
          <p:cNvPr id="21" name="Text Box 1048">
            <a:extLst>
              <a:ext uri="{FF2B5EF4-FFF2-40B4-BE49-F238E27FC236}">
                <a16:creationId xmlns:a16="http://schemas.microsoft.com/office/drawing/2014/main" id="{C6B7653F-BC76-A581-4D59-FDD533D2D98D}"/>
              </a:ext>
            </a:extLst>
          </p:cNvPr>
          <p:cNvSpPr txBox="1">
            <a:spLocks noChangeArrowheads="1"/>
          </p:cNvSpPr>
          <p:nvPr/>
        </p:nvSpPr>
        <p:spPr bwMode="auto">
          <a:xfrm rot="19600065">
            <a:off x="7075216" y="4573050"/>
            <a:ext cx="1487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b="1"/>
              <a:t>&lt;&lt;include&gt;&gt;</a:t>
            </a:r>
            <a:endParaRPr lang="en-US" altLang="en-US" sz="1800" b="1"/>
          </a:p>
        </p:txBody>
      </p:sp>
      <p:sp>
        <p:nvSpPr>
          <p:cNvPr id="22" name="Text Box 1050">
            <a:extLst>
              <a:ext uri="{FF2B5EF4-FFF2-40B4-BE49-F238E27FC236}">
                <a16:creationId xmlns:a16="http://schemas.microsoft.com/office/drawing/2014/main" id="{9C8BCDDD-CC31-75DE-74CF-5364A08E50CA}"/>
              </a:ext>
            </a:extLst>
          </p:cNvPr>
          <p:cNvSpPr txBox="1">
            <a:spLocks noChangeArrowheads="1"/>
          </p:cNvSpPr>
          <p:nvPr/>
        </p:nvSpPr>
        <p:spPr bwMode="auto">
          <a:xfrm rot="1145099">
            <a:off x="6772004" y="2926812"/>
            <a:ext cx="1274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t>&lt;&lt;include&gt;&gt;</a:t>
            </a:r>
            <a:endParaRPr lang="en-US" altLang="en-US" sz="1800"/>
          </a:p>
        </p:txBody>
      </p:sp>
      <p:sp>
        <p:nvSpPr>
          <p:cNvPr id="23" name="TextBox 22">
            <a:extLst>
              <a:ext uri="{FF2B5EF4-FFF2-40B4-BE49-F238E27FC236}">
                <a16:creationId xmlns:a16="http://schemas.microsoft.com/office/drawing/2014/main" id="{761FACF3-F12C-ED6C-4227-8165B59D9F5F}"/>
              </a:ext>
            </a:extLst>
          </p:cNvPr>
          <p:cNvSpPr txBox="1"/>
          <p:nvPr/>
        </p:nvSpPr>
        <p:spPr>
          <a:xfrm>
            <a:off x="2179250" y="4886858"/>
            <a:ext cx="1537344" cy="369332"/>
          </a:xfrm>
          <a:prstGeom prst="rect">
            <a:avLst/>
          </a:prstGeom>
          <a:noFill/>
        </p:spPr>
        <p:txBody>
          <a:bodyPr wrap="none" rtlCol="0">
            <a:spAutoFit/>
          </a:bodyPr>
          <a:lstStyle/>
          <a:p>
            <a:r>
              <a:rPr lang="en-US" dirty="0" err="1"/>
              <a:t>Bookborrower</a:t>
            </a:r>
            <a:endParaRPr lang="en-US" dirty="0"/>
          </a:p>
        </p:txBody>
      </p:sp>
    </p:spTree>
    <p:extLst>
      <p:ext uri="{BB962C8B-B14F-4D97-AF65-F5344CB8AC3E}">
        <p14:creationId xmlns:p14="http://schemas.microsoft.com/office/powerpoint/2010/main" val="323228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Guidelines for Choosing Relationships</a:t>
            </a:r>
          </a:p>
        </p:txBody>
      </p:sp>
      <p:sp>
        <p:nvSpPr>
          <p:cNvPr id="3" name="Content Placeholder 2"/>
          <p:cNvSpPr>
            <a:spLocks noGrp="1"/>
          </p:cNvSpPr>
          <p:nvPr>
            <p:ph idx="1"/>
          </p:nvPr>
        </p:nvSpPr>
        <p:spPr/>
        <p:txBody>
          <a:bodyPr/>
          <a:lstStyle/>
          <a:p>
            <a:r>
              <a:rPr lang="en-GB" dirty="0"/>
              <a:t>Use </a:t>
            </a:r>
            <a:r>
              <a:rPr lang="en-GB" dirty="0">
                <a:solidFill>
                  <a:srgbClr val="0070C0"/>
                </a:solidFill>
              </a:rPr>
              <a:t>&lt;&lt;include&gt;&gt; </a:t>
            </a:r>
            <a:r>
              <a:rPr lang="en-GB" dirty="0"/>
              <a:t>to show uses, complementary functionalities, logical dependencies, or avoiding repetition when you are repeating yourself in two or more separate use cases. </a:t>
            </a:r>
          </a:p>
          <a:p>
            <a:r>
              <a:rPr lang="en-GB" dirty="0"/>
              <a:t>Use </a:t>
            </a:r>
            <a:r>
              <a:rPr lang="en-GB" dirty="0">
                <a:solidFill>
                  <a:srgbClr val="0070C0"/>
                </a:solidFill>
              </a:rPr>
              <a:t>&lt;&lt;extend&gt;&gt; </a:t>
            </a:r>
            <a:r>
              <a:rPr lang="en-GB" dirty="0"/>
              <a:t>when you are </a:t>
            </a:r>
            <a:r>
              <a:rPr lang="en-GB" u="sng" dirty="0"/>
              <a:t>an option, alternation on normal </a:t>
            </a:r>
            <a:r>
              <a:rPr lang="en-GB" u="sng" dirty="0" err="1"/>
              <a:t>behavior</a:t>
            </a:r>
            <a:r>
              <a:rPr lang="en-GB" dirty="0"/>
              <a:t>, declaring your extension points in the base use case.</a:t>
            </a:r>
          </a:p>
          <a:p>
            <a:r>
              <a:rPr lang="en-GB" dirty="0"/>
              <a:t> Use &lt;&lt;</a:t>
            </a:r>
            <a:r>
              <a:rPr lang="en-GB" dirty="0">
                <a:solidFill>
                  <a:srgbClr val="0070C0"/>
                </a:solidFill>
              </a:rPr>
              <a:t>generalization&gt;&gt;</a:t>
            </a:r>
            <a:r>
              <a:rPr lang="en-GB" dirty="0"/>
              <a:t> when you are describing </a:t>
            </a:r>
            <a:r>
              <a:rPr lang="en-GB" u="sng" dirty="0"/>
              <a:t>a variation on normal </a:t>
            </a:r>
            <a:r>
              <a:rPr lang="en-GB" u="sng" dirty="0" err="1"/>
              <a:t>behavior</a:t>
            </a:r>
            <a:r>
              <a:rPr lang="en-GB" dirty="0"/>
              <a:t>, or inheritance relations.</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
        <p:nvSpPr>
          <p:cNvPr id="5" name="Rectangle 4"/>
          <p:cNvSpPr/>
          <p:nvPr/>
        </p:nvSpPr>
        <p:spPr>
          <a:xfrm>
            <a:off x="6958466" y="5712659"/>
            <a:ext cx="4180568" cy="369332"/>
          </a:xfrm>
          <a:prstGeom prst="rect">
            <a:avLst/>
          </a:prstGeom>
        </p:spPr>
        <p:txBody>
          <a:bodyPr wrap="none">
            <a:spAutoFit/>
          </a:bodyPr>
          <a:lstStyle/>
          <a:p>
            <a:r>
              <a:rPr lang="en-GB" dirty="0"/>
              <a:t>(taken from Martin Fowler’s UML Distilled)</a:t>
            </a:r>
          </a:p>
        </p:txBody>
      </p:sp>
    </p:spTree>
    <p:extLst>
      <p:ext uri="{BB962C8B-B14F-4D97-AF65-F5344CB8AC3E}">
        <p14:creationId xmlns:p14="http://schemas.microsoft.com/office/powerpoint/2010/main" val="39592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UML 2.X</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2050" name="Picture 2" descr="Hierarchy of UML 2.2 Diagrams, shown as a class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44" y="1601590"/>
            <a:ext cx="8867781" cy="493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73051" y="1825625"/>
            <a:ext cx="1073755" cy="369332"/>
          </a:xfrm>
          <a:prstGeom prst="rect">
            <a:avLst/>
          </a:prstGeom>
        </p:spPr>
        <p:txBody>
          <a:bodyPr wrap="none">
            <a:spAutoFit/>
          </a:bodyPr>
          <a:lstStyle/>
          <a:p>
            <a:r>
              <a:rPr lang="en-GB" dirty="0">
                <a:solidFill>
                  <a:srgbClr val="222222"/>
                </a:solidFill>
                <a:latin typeface="Arial" panose="020B0604020202020204" pitchFamily="34" charset="0"/>
              </a:rPr>
              <a:t>UML 2.X</a:t>
            </a:r>
            <a:endParaRPr lang="en-GB" dirty="0"/>
          </a:p>
        </p:txBody>
      </p:sp>
      <p:sp>
        <p:nvSpPr>
          <p:cNvPr id="6" name="5-Point Star 5"/>
          <p:cNvSpPr/>
          <p:nvPr/>
        </p:nvSpPr>
        <p:spPr>
          <a:xfrm>
            <a:off x="4743450" y="4648200"/>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873038"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9334500"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8215312" y="381079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5-Point Star 11"/>
          <p:cNvSpPr/>
          <p:nvPr/>
        </p:nvSpPr>
        <p:spPr>
          <a:xfrm>
            <a:off x="7629525" y="4589463"/>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p:cNvSpPr/>
          <p:nvPr/>
        </p:nvSpPr>
        <p:spPr>
          <a:xfrm>
            <a:off x="4038600"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5-Point Star 13"/>
          <p:cNvSpPr/>
          <p:nvPr/>
        </p:nvSpPr>
        <p:spPr>
          <a:xfrm>
            <a:off x="2707856"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p:cNvSpPr/>
          <p:nvPr/>
        </p:nvSpPr>
        <p:spPr>
          <a:xfrm>
            <a:off x="5076825" y="5642868"/>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8119" y="5695256"/>
            <a:ext cx="1352556" cy="52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Collaboration Diagram</a:t>
            </a:r>
          </a:p>
        </p:txBody>
      </p:sp>
      <p:sp>
        <p:nvSpPr>
          <p:cNvPr id="16" name="Oval 15"/>
          <p:cNvSpPr/>
          <p:nvPr/>
        </p:nvSpPr>
        <p:spPr>
          <a:xfrm>
            <a:off x="3643312" y="4553845"/>
            <a:ext cx="1533525" cy="7254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a:extLst>
              <a:ext uri="{FF2B5EF4-FFF2-40B4-BE49-F238E27FC236}">
                <a16:creationId xmlns:a16="http://schemas.microsoft.com/office/drawing/2014/main" id="{8687FF00-6292-3943-B4E7-72F19E67092C}"/>
              </a:ext>
            </a:extLst>
          </p:cNvPr>
          <p:cNvSpPr/>
          <p:nvPr/>
        </p:nvSpPr>
        <p:spPr>
          <a:xfrm>
            <a:off x="1390650" y="5600006"/>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205984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E496-FD73-3D4E-BF5B-AC9B28DF9DF9}"/>
              </a:ext>
            </a:extLst>
          </p:cNvPr>
          <p:cNvSpPr>
            <a:spLocks noGrp="1"/>
          </p:cNvSpPr>
          <p:nvPr>
            <p:ph type="title"/>
          </p:nvPr>
        </p:nvSpPr>
        <p:spPr/>
        <p:txBody>
          <a:bodyPr/>
          <a:lstStyle/>
          <a:p>
            <a:r>
              <a:rPr lang="en-US" dirty="0"/>
              <a:t>Use case and actor description</a:t>
            </a:r>
          </a:p>
        </p:txBody>
      </p:sp>
      <p:sp>
        <p:nvSpPr>
          <p:cNvPr id="4" name="Footer Placeholder 3">
            <a:extLst>
              <a:ext uri="{FF2B5EF4-FFF2-40B4-BE49-F238E27FC236}">
                <a16:creationId xmlns:a16="http://schemas.microsoft.com/office/drawing/2014/main" id="{159680AA-4184-B14E-93BD-920A5B737F15}"/>
              </a:ext>
            </a:extLst>
          </p:cNvPr>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F470C18A-112D-204E-8996-5178875195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a:extLst>
              <a:ext uri="{FF2B5EF4-FFF2-40B4-BE49-F238E27FC236}">
                <a16:creationId xmlns:a16="http://schemas.microsoft.com/office/drawing/2014/main" id="{0FA36A77-3FA4-4E5A-AECD-39DF54585B3D}"/>
              </a:ext>
            </a:extLst>
          </p:cNvPr>
          <p:cNvSpPr txBox="1">
            <a:spLocks noGrp="1" noChangeArrowheads="1"/>
          </p:cNvSpPr>
          <p:nvPr>
            <p:ph idx="1"/>
          </p:nvPr>
        </p:nvSpPr>
        <p:spPr bwMode="auto">
          <a:xfrm>
            <a:off x="360277" y="1913030"/>
            <a:ext cx="7793123"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lnSpc>
                <a:spcPct val="90000"/>
              </a:lnSpc>
              <a:buFontTx/>
              <a:buNone/>
            </a:pPr>
            <a:r>
              <a:rPr lang="en-GB" altLang="en-US" sz="2800" dirty="0">
                <a:latin typeface="+mn-lt"/>
              </a:rPr>
              <a:t>Example:</a:t>
            </a:r>
          </a:p>
          <a:p>
            <a:pPr eaLnBrk="1" hangingPunct="1">
              <a:lnSpc>
                <a:spcPct val="90000"/>
              </a:lnSpc>
              <a:buFontTx/>
              <a:buNone/>
            </a:pPr>
            <a:r>
              <a:rPr lang="en-GB" altLang="en-US" sz="2800" b="1" dirty="0">
                <a:latin typeface="+mn-lt"/>
              </a:rPr>
              <a:t>Borrow copy of book</a:t>
            </a:r>
            <a:endParaRPr lang="en-GB" altLang="en-US" sz="2800" dirty="0">
              <a:latin typeface="+mn-lt"/>
            </a:endParaRPr>
          </a:p>
          <a:p>
            <a:pPr eaLnBrk="1" hangingPunct="1">
              <a:lnSpc>
                <a:spcPct val="90000"/>
              </a:lnSpc>
              <a:buFontTx/>
              <a:buNone/>
            </a:pPr>
            <a:r>
              <a:rPr lang="en-GB" altLang="en-US" sz="2800" dirty="0">
                <a:latin typeface="+mn-lt"/>
              </a:rPr>
              <a:t>A book borrower presents a book. The system checks that the potential borrower is a member of the library &amp; she does not have the maximum number of books</a:t>
            </a:r>
            <a:endParaRPr lang="en-US" altLang="en-US" sz="2800" dirty="0">
              <a:latin typeface="+mn-lt"/>
            </a:endParaRPr>
          </a:p>
          <a:p>
            <a:pPr eaLnBrk="1" hangingPunct="1">
              <a:spcBef>
                <a:spcPct val="0"/>
              </a:spcBef>
              <a:buFontTx/>
              <a:buNone/>
            </a:pPr>
            <a:endParaRPr lang="en-GB" altLang="en-US" sz="2800" b="1" dirty="0">
              <a:latin typeface="+mn-lt"/>
            </a:endParaRPr>
          </a:p>
          <a:p>
            <a:pPr eaLnBrk="1" hangingPunct="1">
              <a:spcBef>
                <a:spcPct val="0"/>
              </a:spcBef>
              <a:buFontTx/>
              <a:buNone/>
            </a:pPr>
            <a:r>
              <a:rPr lang="en-GB" altLang="en-US" sz="2800" b="1" dirty="0" err="1">
                <a:latin typeface="+mn-lt"/>
              </a:rPr>
              <a:t>BookBorrower</a:t>
            </a:r>
            <a:endParaRPr lang="en-GB" altLang="en-US" sz="2800" b="1" dirty="0">
              <a:latin typeface="+mn-lt"/>
            </a:endParaRPr>
          </a:p>
          <a:p>
            <a:pPr eaLnBrk="1" hangingPunct="1">
              <a:spcBef>
                <a:spcPct val="0"/>
              </a:spcBef>
              <a:buFontTx/>
              <a:buNone/>
            </a:pPr>
            <a:r>
              <a:rPr lang="en-GB" altLang="en-US" sz="2800" dirty="0">
                <a:latin typeface="+mn-lt"/>
              </a:rPr>
              <a:t>This actor represents some one that make </a:t>
            </a:r>
          </a:p>
          <a:p>
            <a:pPr eaLnBrk="1" hangingPunct="1">
              <a:spcBef>
                <a:spcPct val="0"/>
              </a:spcBef>
              <a:buFontTx/>
              <a:buNone/>
            </a:pPr>
            <a:r>
              <a:rPr lang="en-GB" altLang="en-US" sz="2800" dirty="0">
                <a:latin typeface="+mn-lt"/>
              </a:rPr>
              <a:t>use of the library for borrowing books</a:t>
            </a:r>
            <a:endParaRPr lang="en-US" altLang="en-US" sz="2800" dirty="0">
              <a:latin typeface="+mn-lt"/>
            </a:endParaRPr>
          </a:p>
        </p:txBody>
      </p:sp>
      <p:sp>
        <p:nvSpPr>
          <p:cNvPr id="10" name="Oval 4">
            <a:extLst>
              <a:ext uri="{FF2B5EF4-FFF2-40B4-BE49-F238E27FC236}">
                <a16:creationId xmlns:a16="http://schemas.microsoft.com/office/drawing/2014/main" id="{4C757152-F848-ACC7-AD05-3637FB47407C}"/>
              </a:ext>
            </a:extLst>
          </p:cNvPr>
          <p:cNvSpPr>
            <a:spLocks noChangeArrowheads="1"/>
          </p:cNvSpPr>
          <p:nvPr/>
        </p:nvSpPr>
        <p:spPr bwMode="auto">
          <a:xfrm>
            <a:off x="9995337" y="3894475"/>
            <a:ext cx="1836386" cy="865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1800" dirty="0">
                <a:latin typeface="Verdana" panose="020B0604030504040204" pitchFamily="34" charset="0"/>
              </a:rPr>
              <a:t>Borrow a copy </a:t>
            </a:r>
          </a:p>
          <a:p>
            <a:pPr algn="ctr" eaLnBrk="1" hangingPunct="1">
              <a:spcBef>
                <a:spcPct val="0"/>
              </a:spcBef>
              <a:buFontTx/>
              <a:buNone/>
            </a:pPr>
            <a:r>
              <a:rPr lang="en-GB" altLang="en-US" sz="1800" dirty="0">
                <a:latin typeface="Verdana" panose="020B0604030504040204" pitchFamily="34" charset="0"/>
              </a:rPr>
              <a:t>of book</a:t>
            </a:r>
            <a:endParaRPr lang="en-US" altLang="en-US" sz="1800" dirty="0">
              <a:latin typeface="Verdana" panose="020B0604030504040204" pitchFamily="34" charset="0"/>
            </a:endParaRPr>
          </a:p>
        </p:txBody>
      </p:sp>
      <p:grpSp>
        <p:nvGrpSpPr>
          <p:cNvPr id="11" name="Group 10">
            <a:extLst>
              <a:ext uri="{FF2B5EF4-FFF2-40B4-BE49-F238E27FC236}">
                <a16:creationId xmlns:a16="http://schemas.microsoft.com/office/drawing/2014/main" id="{58BD2B61-3E26-9E43-BBFD-C076F8ED546C}"/>
              </a:ext>
            </a:extLst>
          </p:cNvPr>
          <p:cNvGrpSpPr>
            <a:grpSpLocks/>
          </p:cNvGrpSpPr>
          <p:nvPr/>
        </p:nvGrpSpPr>
        <p:grpSpPr bwMode="auto">
          <a:xfrm>
            <a:off x="8498106" y="3570624"/>
            <a:ext cx="576262" cy="1512887"/>
            <a:chOff x="5057" y="1298"/>
            <a:chExt cx="363" cy="953"/>
          </a:xfrm>
        </p:grpSpPr>
        <p:sp>
          <p:nvSpPr>
            <p:cNvPr id="12" name="Oval 11">
              <a:extLst>
                <a:ext uri="{FF2B5EF4-FFF2-40B4-BE49-F238E27FC236}">
                  <a16:creationId xmlns:a16="http://schemas.microsoft.com/office/drawing/2014/main" id="{7DB2B38F-5EA3-5E26-44A8-7EF0961E22D0}"/>
                </a:ext>
              </a:extLst>
            </p:cNvPr>
            <p:cNvSpPr>
              <a:spLocks noChangeArrowheads="1"/>
            </p:cNvSpPr>
            <p:nvPr/>
          </p:nvSpPr>
          <p:spPr bwMode="auto">
            <a:xfrm>
              <a:off x="5057" y="1298"/>
              <a:ext cx="363" cy="31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sp>
          <p:nvSpPr>
            <p:cNvPr id="13" name="Line 6">
              <a:extLst>
                <a:ext uri="{FF2B5EF4-FFF2-40B4-BE49-F238E27FC236}">
                  <a16:creationId xmlns:a16="http://schemas.microsoft.com/office/drawing/2014/main" id="{B0EAB17C-3ADA-996C-36C2-D4D297D7AB91}"/>
                </a:ext>
              </a:extLst>
            </p:cNvPr>
            <p:cNvSpPr>
              <a:spLocks noChangeShapeType="1"/>
            </p:cNvSpPr>
            <p:nvPr/>
          </p:nvSpPr>
          <p:spPr bwMode="auto">
            <a:xfrm>
              <a:off x="5239" y="161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7">
              <a:extLst>
                <a:ext uri="{FF2B5EF4-FFF2-40B4-BE49-F238E27FC236}">
                  <a16:creationId xmlns:a16="http://schemas.microsoft.com/office/drawing/2014/main" id="{271D507F-4E77-5B8D-EAED-F02C25427A01}"/>
                </a:ext>
              </a:extLst>
            </p:cNvPr>
            <p:cNvSpPr>
              <a:spLocks noChangeShapeType="1"/>
            </p:cNvSpPr>
            <p:nvPr/>
          </p:nvSpPr>
          <p:spPr bwMode="auto">
            <a:xfrm>
              <a:off x="5103" y="179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8">
              <a:extLst>
                <a:ext uri="{FF2B5EF4-FFF2-40B4-BE49-F238E27FC236}">
                  <a16:creationId xmlns:a16="http://schemas.microsoft.com/office/drawing/2014/main" id="{4034C579-AED0-0F08-16E8-9DD7BF5F285C}"/>
                </a:ext>
              </a:extLst>
            </p:cNvPr>
            <p:cNvSpPr>
              <a:spLocks noChangeShapeType="1"/>
            </p:cNvSpPr>
            <p:nvPr/>
          </p:nvSpPr>
          <p:spPr bwMode="auto">
            <a:xfrm flipH="1">
              <a:off x="5103"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9">
              <a:extLst>
                <a:ext uri="{FF2B5EF4-FFF2-40B4-BE49-F238E27FC236}">
                  <a16:creationId xmlns:a16="http://schemas.microsoft.com/office/drawing/2014/main" id="{6FA75222-AFC4-4C3F-F17E-C6AD0520B669}"/>
                </a:ext>
              </a:extLst>
            </p:cNvPr>
            <p:cNvSpPr>
              <a:spLocks noChangeShapeType="1"/>
            </p:cNvSpPr>
            <p:nvPr/>
          </p:nvSpPr>
          <p:spPr bwMode="auto">
            <a:xfrm>
              <a:off x="5239"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7" name="TextBox 16">
            <a:extLst>
              <a:ext uri="{FF2B5EF4-FFF2-40B4-BE49-F238E27FC236}">
                <a16:creationId xmlns:a16="http://schemas.microsoft.com/office/drawing/2014/main" id="{9B468293-E70E-20D6-3F89-59C2530EFE33}"/>
              </a:ext>
            </a:extLst>
          </p:cNvPr>
          <p:cNvSpPr txBox="1"/>
          <p:nvPr/>
        </p:nvSpPr>
        <p:spPr>
          <a:xfrm>
            <a:off x="8679081" y="5502166"/>
            <a:ext cx="1540550" cy="369332"/>
          </a:xfrm>
          <a:prstGeom prst="rect">
            <a:avLst/>
          </a:prstGeom>
          <a:noFill/>
        </p:spPr>
        <p:txBody>
          <a:bodyPr wrap="none" rtlCol="0">
            <a:spAutoFit/>
          </a:bodyPr>
          <a:lstStyle/>
          <a:p>
            <a:r>
              <a:rPr lang="en-US" dirty="0" err="1"/>
              <a:t>BookBorrower</a:t>
            </a:r>
            <a:endParaRPr lang="en-US" dirty="0"/>
          </a:p>
        </p:txBody>
      </p:sp>
      <p:cxnSp>
        <p:nvCxnSpPr>
          <p:cNvPr id="19" name="Straight Connector 18">
            <a:extLst>
              <a:ext uri="{FF2B5EF4-FFF2-40B4-BE49-F238E27FC236}">
                <a16:creationId xmlns:a16="http://schemas.microsoft.com/office/drawing/2014/main" id="{B23031A8-7BC0-0555-8F08-31B6CA49CB96}"/>
              </a:ext>
            </a:extLst>
          </p:cNvPr>
          <p:cNvCxnSpPr/>
          <p:nvPr/>
        </p:nvCxnSpPr>
        <p:spPr>
          <a:xfrm>
            <a:off x="8894981" y="4471530"/>
            <a:ext cx="11003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273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E496-FD73-3D4E-BF5B-AC9B28DF9DF9}"/>
              </a:ext>
            </a:extLst>
          </p:cNvPr>
          <p:cNvSpPr>
            <a:spLocks noGrp="1"/>
          </p:cNvSpPr>
          <p:nvPr>
            <p:ph type="title"/>
          </p:nvPr>
        </p:nvSpPr>
        <p:spPr/>
        <p:txBody>
          <a:bodyPr/>
          <a:lstStyle/>
          <a:p>
            <a:r>
              <a:rPr lang="en-US" dirty="0"/>
              <a:t>Use case and actor description</a:t>
            </a:r>
          </a:p>
        </p:txBody>
      </p:sp>
      <p:sp>
        <p:nvSpPr>
          <p:cNvPr id="4" name="Footer Placeholder 3">
            <a:extLst>
              <a:ext uri="{FF2B5EF4-FFF2-40B4-BE49-F238E27FC236}">
                <a16:creationId xmlns:a16="http://schemas.microsoft.com/office/drawing/2014/main" id="{159680AA-4184-B14E-93BD-920A5B737F15}"/>
              </a:ext>
            </a:extLst>
          </p:cNvPr>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F470C18A-112D-204E-8996-5178875195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a:extLst>
              <a:ext uri="{FF2B5EF4-FFF2-40B4-BE49-F238E27FC236}">
                <a16:creationId xmlns:a16="http://schemas.microsoft.com/office/drawing/2014/main" id="{0FA36A77-3FA4-4E5A-AECD-39DF54585B3D}"/>
              </a:ext>
            </a:extLst>
          </p:cNvPr>
          <p:cNvSpPr txBox="1">
            <a:spLocks noGrp="1" noChangeArrowheads="1"/>
          </p:cNvSpPr>
          <p:nvPr>
            <p:ph idx="1"/>
          </p:nvPr>
        </p:nvSpPr>
        <p:spPr bwMode="auto">
          <a:xfrm>
            <a:off x="360277" y="1913030"/>
            <a:ext cx="7793123" cy="394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r>
              <a:rPr lang="en-GB" altLang="en-US" sz="2800" dirty="0">
                <a:latin typeface="+mn-lt"/>
              </a:rPr>
              <a:t>Writing a specification for the use case</a:t>
            </a:r>
          </a:p>
          <a:p>
            <a:pPr eaLnBrk="1" hangingPunct="1"/>
            <a:r>
              <a:rPr lang="en-GB" altLang="en-US" sz="2800" dirty="0">
                <a:latin typeface="+mn-lt"/>
              </a:rPr>
              <a:t>Good Practice</a:t>
            </a:r>
          </a:p>
          <a:p>
            <a:pPr lvl="1" eaLnBrk="1" hangingPunct="1"/>
            <a:r>
              <a:rPr lang="en-GB" altLang="en-US" dirty="0">
                <a:solidFill>
                  <a:schemeClr val="tx1"/>
                </a:solidFill>
                <a:latin typeface="+mn-lt"/>
              </a:rPr>
              <a:t>Preconditions: the system state before the case begin (i.e., facts, things that must be true) </a:t>
            </a:r>
          </a:p>
          <a:p>
            <a:pPr lvl="1" eaLnBrk="1" hangingPunct="1"/>
            <a:r>
              <a:rPr lang="en-GB" altLang="en-US" dirty="0">
                <a:solidFill>
                  <a:schemeClr val="tx1"/>
                </a:solidFill>
                <a:latin typeface="+mn-lt"/>
              </a:rPr>
              <a:t>Flow of events; the steps in the use case (i.e. actions…)</a:t>
            </a:r>
          </a:p>
          <a:p>
            <a:pPr lvl="1" eaLnBrk="1" hangingPunct="1"/>
            <a:r>
              <a:rPr lang="en-GB" altLang="en-US" dirty="0">
                <a:solidFill>
                  <a:schemeClr val="tx1"/>
                </a:solidFill>
                <a:latin typeface="+mn-lt"/>
              </a:rPr>
              <a:t>Postconditions: the system state after the case has been completed  </a:t>
            </a:r>
            <a:endParaRPr lang="en-US" altLang="en-US" dirty="0">
              <a:solidFill>
                <a:schemeClr val="tx1"/>
              </a:solidFill>
              <a:latin typeface="+mn-lt"/>
            </a:endParaRPr>
          </a:p>
          <a:p>
            <a:pPr eaLnBrk="1" hangingPunct="1">
              <a:lnSpc>
                <a:spcPct val="90000"/>
              </a:lnSpc>
              <a:buFontTx/>
              <a:buNone/>
            </a:pPr>
            <a:endParaRPr lang="en-US" altLang="en-US" sz="2400" dirty="0">
              <a:latin typeface="+mn-lt"/>
            </a:endParaRPr>
          </a:p>
        </p:txBody>
      </p:sp>
      <p:sp>
        <p:nvSpPr>
          <p:cNvPr id="10" name="Oval 4">
            <a:extLst>
              <a:ext uri="{FF2B5EF4-FFF2-40B4-BE49-F238E27FC236}">
                <a16:creationId xmlns:a16="http://schemas.microsoft.com/office/drawing/2014/main" id="{4C757152-F848-ACC7-AD05-3637FB47407C}"/>
              </a:ext>
            </a:extLst>
          </p:cNvPr>
          <p:cNvSpPr>
            <a:spLocks noChangeArrowheads="1"/>
          </p:cNvSpPr>
          <p:nvPr/>
        </p:nvSpPr>
        <p:spPr bwMode="auto">
          <a:xfrm>
            <a:off x="9995337" y="3894475"/>
            <a:ext cx="1836386" cy="865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1800" dirty="0">
                <a:latin typeface="Verdana" panose="020B0604030504040204" pitchFamily="34" charset="0"/>
              </a:rPr>
              <a:t>Borrow a copy </a:t>
            </a:r>
          </a:p>
          <a:p>
            <a:pPr algn="ctr" eaLnBrk="1" hangingPunct="1">
              <a:spcBef>
                <a:spcPct val="0"/>
              </a:spcBef>
              <a:buFontTx/>
              <a:buNone/>
            </a:pPr>
            <a:r>
              <a:rPr lang="en-GB" altLang="en-US" sz="1800" dirty="0">
                <a:latin typeface="Verdana" panose="020B0604030504040204" pitchFamily="34" charset="0"/>
              </a:rPr>
              <a:t>of book</a:t>
            </a:r>
            <a:endParaRPr lang="en-US" altLang="en-US" sz="1800" dirty="0">
              <a:latin typeface="Verdana" panose="020B0604030504040204" pitchFamily="34" charset="0"/>
            </a:endParaRPr>
          </a:p>
        </p:txBody>
      </p:sp>
      <p:grpSp>
        <p:nvGrpSpPr>
          <p:cNvPr id="11" name="Group 10">
            <a:extLst>
              <a:ext uri="{FF2B5EF4-FFF2-40B4-BE49-F238E27FC236}">
                <a16:creationId xmlns:a16="http://schemas.microsoft.com/office/drawing/2014/main" id="{58BD2B61-3E26-9E43-BBFD-C076F8ED546C}"/>
              </a:ext>
            </a:extLst>
          </p:cNvPr>
          <p:cNvGrpSpPr>
            <a:grpSpLocks/>
          </p:cNvGrpSpPr>
          <p:nvPr/>
        </p:nvGrpSpPr>
        <p:grpSpPr bwMode="auto">
          <a:xfrm>
            <a:off x="8498106" y="3570624"/>
            <a:ext cx="576262" cy="1512887"/>
            <a:chOff x="5057" y="1298"/>
            <a:chExt cx="363" cy="953"/>
          </a:xfrm>
        </p:grpSpPr>
        <p:sp>
          <p:nvSpPr>
            <p:cNvPr id="12" name="Oval 11">
              <a:extLst>
                <a:ext uri="{FF2B5EF4-FFF2-40B4-BE49-F238E27FC236}">
                  <a16:creationId xmlns:a16="http://schemas.microsoft.com/office/drawing/2014/main" id="{7DB2B38F-5EA3-5E26-44A8-7EF0961E22D0}"/>
                </a:ext>
              </a:extLst>
            </p:cNvPr>
            <p:cNvSpPr>
              <a:spLocks noChangeArrowheads="1"/>
            </p:cNvSpPr>
            <p:nvPr/>
          </p:nvSpPr>
          <p:spPr bwMode="auto">
            <a:xfrm>
              <a:off x="5057" y="1298"/>
              <a:ext cx="363" cy="31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sp>
          <p:nvSpPr>
            <p:cNvPr id="13" name="Line 6">
              <a:extLst>
                <a:ext uri="{FF2B5EF4-FFF2-40B4-BE49-F238E27FC236}">
                  <a16:creationId xmlns:a16="http://schemas.microsoft.com/office/drawing/2014/main" id="{B0EAB17C-3ADA-996C-36C2-D4D297D7AB91}"/>
                </a:ext>
              </a:extLst>
            </p:cNvPr>
            <p:cNvSpPr>
              <a:spLocks noChangeShapeType="1"/>
            </p:cNvSpPr>
            <p:nvPr/>
          </p:nvSpPr>
          <p:spPr bwMode="auto">
            <a:xfrm>
              <a:off x="5239" y="161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7">
              <a:extLst>
                <a:ext uri="{FF2B5EF4-FFF2-40B4-BE49-F238E27FC236}">
                  <a16:creationId xmlns:a16="http://schemas.microsoft.com/office/drawing/2014/main" id="{271D507F-4E77-5B8D-EAED-F02C25427A01}"/>
                </a:ext>
              </a:extLst>
            </p:cNvPr>
            <p:cNvSpPr>
              <a:spLocks noChangeShapeType="1"/>
            </p:cNvSpPr>
            <p:nvPr/>
          </p:nvSpPr>
          <p:spPr bwMode="auto">
            <a:xfrm>
              <a:off x="5103" y="179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8">
              <a:extLst>
                <a:ext uri="{FF2B5EF4-FFF2-40B4-BE49-F238E27FC236}">
                  <a16:creationId xmlns:a16="http://schemas.microsoft.com/office/drawing/2014/main" id="{4034C579-AED0-0F08-16E8-9DD7BF5F285C}"/>
                </a:ext>
              </a:extLst>
            </p:cNvPr>
            <p:cNvSpPr>
              <a:spLocks noChangeShapeType="1"/>
            </p:cNvSpPr>
            <p:nvPr/>
          </p:nvSpPr>
          <p:spPr bwMode="auto">
            <a:xfrm flipH="1">
              <a:off x="5103"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9">
              <a:extLst>
                <a:ext uri="{FF2B5EF4-FFF2-40B4-BE49-F238E27FC236}">
                  <a16:creationId xmlns:a16="http://schemas.microsoft.com/office/drawing/2014/main" id="{6FA75222-AFC4-4C3F-F17E-C6AD0520B669}"/>
                </a:ext>
              </a:extLst>
            </p:cNvPr>
            <p:cNvSpPr>
              <a:spLocks noChangeShapeType="1"/>
            </p:cNvSpPr>
            <p:nvPr/>
          </p:nvSpPr>
          <p:spPr bwMode="auto">
            <a:xfrm>
              <a:off x="5239"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7" name="TextBox 16">
            <a:extLst>
              <a:ext uri="{FF2B5EF4-FFF2-40B4-BE49-F238E27FC236}">
                <a16:creationId xmlns:a16="http://schemas.microsoft.com/office/drawing/2014/main" id="{9B468293-E70E-20D6-3F89-59C2530EFE33}"/>
              </a:ext>
            </a:extLst>
          </p:cNvPr>
          <p:cNvSpPr txBox="1"/>
          <p:nvPr/>
        </p:nvSpPr>
        <p:spPr>
          <a:xfrm>
            <a:off x="8679081" y="5502166"/>
            <a:ext cx="1540550" cy="369332"/>
          </a:xfrm>
          <a:prstGeom prst="rect">
            <a:avLst/>
          </a:prstGeom>
          <a:noFill/>
        </p:spPr>
        <p:txBody>
          <a:bodyPr wrap="none" rtlCol="0">
            <a:spAutoFit/>
          </a:bodyPr>
          <a:lstStyle/>
          <a:p>
            <a:r>
              <a:rPr lang="en-US" dirty="0" err="1"/>
              <a:t>BookBorrower</a:t>
            </a:r>
            <a:endParaRPr lang="en-US" dirty="0"/>
          </a:p>
        </p:txBody>
      </p:sp>
      <p:cxnSp>
        <p:nvCxnSpPr>
          <p:cNvPr id="19" name="Straight Connector 18">
            <a:extLst>
              <a:ext uri="{FF2B5EF4-FFF2-40B4-BE49-F238E27FC236}">
                <a16:creationId xmlns:a16="http://schemas.microsoft.com/office/drawing/2014/main" id="{B23031A8-7BC0-0555-8F08-31B6CA49CB96}"/>
              </a:ext>
            </a:extLst>
          </p:cNvPr>
          <p:cNvCxnSpPr/>
          <p:nvPr/>
        </p:nvCxnSpPr>
        <p:spPr>
          <a:xfrm>
            <a:off x="8894981" y="4471530"/>
            <a:ext cx="11003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25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 Extending Use Cases</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7" name="Picture 18">
            <a:extLst>
              <a:ext uri="{FF2B5EF4-FFF2-40B4-BE49-F238E27FC236}">
                <a16:creationId xmlns:a16="http://schemas.microsoft.com/office/drawing/2014/main" id="{430B13F3-4F08-937B-441C-B5AFA09F4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07416"/>
            <a:ext cx="9913883" cy="451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a:extLst>
              <a:ext uri="{FF2B5EF4-FFF2-40B4-BE49-F238E27FC236}">
                <a16:creationId xmlns:a16="http://schemas.microsoft.com/office/drawing/2014/main" id="{51E9F46C-4EDB-F3AE-6F85-62B26DB14493}"/>
              </a:ext>
            </a:extLst>
          </p:cNvPr>
          <p:cNvSpPr txBox="1"/>
          <p:nvPr/>
        </p:nvSpPr>
        <p:spPr>
          <a:xfrm rot="20620826">
            <a:off x="7497919" y="5498384"/>
            <a:ext cx="1915113" cy="646331"/>
          </a:xfrm>
          <a:prstGeom prst="rect">
            <a:avLst/>
          </a:prstGeom>
          <a:noFill/>
        </p:spPr>
        <p:txBody>
          <a:bodyPr wrap="square" rtlCol="0">
            <a:spAutoFit/>
          </a:bodyPr>
          <a:lstStyle/>
          <a:p>
            <a:r>
              <a:rPr lang="en-US" dirty="0"/>
              <a:t>&lt;&lt;extend&gt;&gt;</a:t>
            </a:r>
          </a:p>
          <a:p>
            <a:r>
              <a:rPr lang="en-US" dirty="0"/>
              <a:t>Fine is overdue</a:t>
            </a:r>
          </a:p>
        </p:txBody>
      </p:sp>
      <p:cxnSp>
        <p:nvCxnSpPr>
          <p:cNvPr id="22" name="Curved Connector 21">
            <a:extLst>
              <a:ext uri="{FF2B5EF4-FFF2-40B4-BE49-F238E27FC236}">
                <a16:creationId xmlns:a16="http://schemas.microsoft.com/office/drawing/2014/main" id="{5BD2A6E0-0E67-BB93-D4D9-99DEF414A5AD}"/>
              </a:ext>
            </a:extLst>
          </p:cNvPr>
          <p:cNvCxnSpPr/>
          <p:nvPr/>
        </p:nvCxnSpPr>
        <p:spPr>
          <a:xfrm rot="10800000" flipV="1">
            <a:off x="6936828" y="4887309"/>
            <a:ext cx="2144110" cy="693683"/>
          </a:xfrm>
          <a:prstGeom prst="curvedConnector3">
            <a:avLst/>
          </a:prstGeom>
          <a:ln w="3175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0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E496-FD73-3D4E-BF5B-AC9B28DF9DF9}"/>
              </a:ext>
            </a:extLst>
          </p:cNvPr>
          <p:cNvSpPr>
            <a:spLocks noGrp="1"/>
          </p:cNvSpPr>
          <p:nvPr>
            <p:ph type="title"/>
          </p:nvPr>
        </p:nvSpPr>
        <p:spPr/>
        <p:txBody>
          <a:bodyPr/>
          <a:lstStyle/>
          <a:p>
            <a:r>
              <a:rPr lang="en-US" dirty="0"/>
              <a:t>Use case and actor description</a:t>
            </a:r>
          </a:p>
        </p:txBody>
      </p:sp>
      <p:sp>
        <p:nvSpPr>
          <p:cNvPr id="4" name="Footer Placeholder 3">
            <a:extLst>
              <a:ext uri="{FF2B5EF4-FFF2-40B4-BE49-F238E27FC236}">
                <a16:creationId xmlns:a16="http://schemas.microsoft.com/office/drawing/2014/main" id="{159680AA-4184-B14E-93BD-920A5B737F15}"/>
              </a:ext>
            </a:extLst>
          </p:cNvPr>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F470C18A-112D-204E-8996-5178875195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a:extLst>
              <a:ext uri="{FF2B5EF4-FFF2-40B4-BE49-F238E27FC236}">
                <a16:creationId xmlns:a16="http://schemas.microsoft.com/office/drawing/2014/main" id="{0FA36A77-3FA4-4E5A-AECD-39DF54585B3D}"/>
              </a:ext>
            </a:extLst>
          </p:cNvPr>
          <p:cNvSpPr txBox="1">
            <a:spLocks noGrp="1" noChangeArrowheads="1"/>
          </p:cNvSpPr>
          <p:nvPr>
            <p:ph idx="1"/>
          </p:nvPr>
        </p:nvSpPr>
        <p:spPr bwMode="auto">
          <a:xfrm>
            <a:off x="222428" y="1411082"/>
            <a:ext cx="902132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lnSpc>
                <a:spcPct val="80000"/>
              </a:lnSpc>
              <a:buFontTx/>
              <a:buNone/>
            </a:pPr>
            <a:r>
              <a:rPr lang="en-GB" altLang="en-US" sz="2700" dirty="0">
                <a:latin typeface="+mn-lt"/>
              </a:rPr>
              <a:t>Borrow a copy of book</a:t>
            </a:r>
          </a:p>
          <a:p>
            <a:pPr eaLnBrk="1" hangingPunct="1">
              <a:lnSpc>
                <a:spcPct val="80000"/>
              </a:lnSpc>
            </a:pPr>
            <a:r>
              <a:rPr lang="en-GB" altLang="en-US" sz="2700" dirty="0">
                <a:latin typeface="+mn-lt"/>
              </a:rPr>
              <a:t>Precondition</a:t>
            </a:r>
          </a:p>
          <a:p>
            <a:pPr lvl="1" eaLnBrk="1" hangingPunct="1">
              <a:lnSpc>
                <a:spcPct val="80000"/>
              </a:lnSpc>
              <a:buFontTx/>
              <a:buNone/>
            </a:pPr>
            <a:r>
              <a:rPr lang="en-GB" altLang="en-US" sz="2700" dirty="0">
                <a:solidFill>
                  <a:schemeClr val="tx1"/>
                </a:solidFill>
                <a:latin typeface="+mn-lt"/>
              </a:rPr>
              <a:t>1. the </a:t>
            </a:r>
            <a:r>
              <a:rPr lang="en-GB" altLang="en-US" sz="2700" dirty="0" err="1">
                <a:solidFill>
                  <a:schemeClr val="tx1"/>
                </a:solidFill>
                <a:latin typeface="+mn-lt"/>
              </a:rPr>
              <a:t>BookBorrower</a:t>
            </a:r>
            <a:r>
              <a:rPr lang="en-GB" altLang="en-US" sz="2700" dirty="0">
                <a:solidFill>
                  <a:schemeClr val="tx1"/>
                </a:solidFill>
                <a:latin typeface="+mn-lt"/>
              </a:rPr>
              <a:t> is a member of the library</a:t>
            </a:r>
          </a:p>
          <a:p>
            <a:pPr lvl="1" eaLnBrk="1" hangingPunct="1">
              <a:lnSpc>
                <a:spcPct val="80000"/>
              </a:lnSpc>
              <a:buFontTx/>
              <a:buNone/>
            </a:pPr>
            <a:r>
              <a:rPr lang="en-GB" altLang="en-US" sz="2700" dirty="0">
                <a:solidFill>
                  <a:schemeClr val="tx1"/>
                </a:solidFill>
                <a:latin typeface="+mn-lt"/>
              </a:rPr>
              <a:t>2. the </a:t>
            </a:r>
            <a:r>
              <a:rPr lang="en-GB" altLang="en-US" sz="2700" dirty="0" err="1">
                <a:solidFill>
                  <a:schemeClr val="tx1"/>
                </a:solidFill>
                <a:latin typeface="+mn-lt"/>
              </a:rPr>
              <a:t>BookBorrower</a:t>
            </a:r>
            <a:r>
              <a:rPr lang="en-GB" altLang="en-US" sz="2700" dirty="0">
                <a:solidFill>
                  <a:schemeClr val="tx1"/>
                </a:solidFill>
                <a:latin typeface="+mn-lt"/>
              </a:rPr>
              <a:t> has not got more than the permitted number of books on loan</a:t>
            </a:r>
          </a:p>
          <a:p>
            <a:pPr eaLnBrk="1" hangingPunct="1">
              <a:lnSpc>
                <a:spcPct val="80000"/>
              </a:lnSpc>
            </a:pPr>
            <a:r>
              <a:rPr lang="en-GB" altLang="en-US" sz="2700" dirty="0">
                <a:latin typeface="+mn-lt"/>
              </a:rPr>
              <a:t>Flow of events</a:t>
            </a:r>
          </a:p>
          <a:p>
            <a:pPr lvl="1" eaLnBrk="1" hangingPunct="1">
              <a:lnSpc>
                <a:spcPct val="80000"/>
              </a:lnSpc>
              <a:buFontTx/>
              <a:buNone/>
            </a:pPr>
            <a:r>
              <a:rPr lang="en-GB" altLang="en-US" sz="2700" dirty="0">
                <a:solidFill>
                  <a:schemeClr val="tx1"/>
                </a:solidFill>
                <a:latin typeface="+mn-lt"/>
              </a:rPr>
              <a:t>1. the use case starts when the </a:t>
            </a:r>
            <a:r>
              <a:rPr lang="en-GB" altLang="en-US" sz="2700" dirty="0" err="1">
                <a:solidFill>
                  <a:schemeClr val="tx1"/>
                </a:solidFill>
                <a:latin typeface="+mn-lt"/>
              </a:rPr>
              <a:t>BookBorrower</a:t>
            </a:r>
            <a:r>
              <a:rPr lang="en-GB" altLang="en-US" sz="2700" dirty="0">
                <a:solidFill>
                  <a:schemeClr val="tx1"/>
                </a:solidFill>
                <a:latin typeface="+mn-lt"/>
              </a:rPr>
              <a:t> attempts to borrow a book</a:t>
            </a:r>
          </a:p>
          <a:p>
            <a:pPr lvl="1" eaLnBrk="1" hangingPunct="1">
              <a:lnSpc>
                <a:spcPct val="80000"/>
              </a:lnSpc>
              <a:buFontTx/>
              <a:buNone/>
            </a:pPr>
            <a:r>
              <a:rPr lang="en-GB" altLang="en-US" sz="2700" dirty="0">
                <a:solidFill>
                  <a:schemeClr val="tx1"/>
                </a:solidFill>
                <a:latin typeface="+mn-lt"/>
              </a:rPr>
              <a:t>2. the librarian checks it is ok to borrow a book</a:t>
            </a:r>
          </a:p>
          <a:p>
            <a:pPr lvl="1" eaLnBrk="1" hangingPunct="1">
              <a:lnSpc>
                <a:spcPct val="80000"/>
              </a:lnSpc>
              <a:buFontTx/>
              <a:buNone/>
            </a:pPr>
            <a:r>
              <a:rPr lang="en-GB" altLang="en-US" sz="2700" dirty="0">
                <a:solidFill>
                  <a:schemeClr val="tx1"/>
                </a:solidFill>
                <a:latin typeface="+mn-lt"/>
              </a:rPr>
              <a:t>3. If ……  (indicate an alternative path of action)</a:t>
            </a:r>
          </a:p>
          <a:p>
            <a:pPr eaLnBrk="1" hangingPunct="1">
              <a:lnSpc>
                <a:spcPct val="80000"/>
              </a:lnSpc>
            </a:pPr>
            <a:r>
              <a:rPr lang="en-GB" altLang="en-US" sz="2700" dirty="0">
                <a:latin typeface="+mn-lt"/>
              </a:rPr>
              <a:t>Post-conditions</a:t>
            </a:r>
          </a:p>
          <a:p>
            <a:pPr lvl="1" eaLnBrk="1" hangingPunct="1">
              <a:lnSpc>
                <a:spcPct val="80000"/>
              </a:lnSpc>
              <a:buFontTx/>
              <a:buNone/>
            </a:pPr>
            <a:r>
              <a:rPr lang="en-GB" altLang="en-US" sz="2700" dirty="0">
                <a:solidFill>
                  <a:schemeClr val="tx1"/>
                </a:solidFill>
                <a:latin typeface="+mn-lt"/>
              </a:rPr>
              <a:t>1. the system has updated the number of books the </a:t>
            </a:r>
            <a:r>
              <a:rPr lang="en-GB" altLang="en-US" sz="2700" dirty="0" err="1">
                <a:solidFill>
                  <a:schemeClr val="tx1"/>
                </a:solidFill>
                <a:latin typeface="+mn-lt"/>
              </a:rPr>
              <a:t>BookBorrower</a:t>
            </a:r>
            <a:r>
              <a:rPr lang="en-GB" altLang="en-US" sz="2700" dirty="0">
                <a:solidFill>
                  <a:schemeClr val="tx1"/>
                </a:solidFill>
                <a:latin typeface="+mn-lt"/>
              </a:rPr>
              <a:t> has on loan</a:t>
            </a:r>
          </a:p>
          <a:p>
            <a:pPr eaLnBrk="1" hangingPunct="1">
              <a:lnSpc>
                <a:spcPct val="90000"/>
              </a:lnSpc>
              <a:buFontTx/>
              <a:buNone/>
            </a:pPr>
            <a:endParaRPr lang="en-US" altLang="en-US" sz="2700" dirty="0">
              <a:latin typeface="+mn-lt"/>
            </a:endParaRPr>
          </a:p>
        </p:txBody>
      </p:sp>
      <p:sp>
        <p:nvSpPr>
          <p:cNvPr id="10" name="Oval 4">
            <a:extLst>
              <a:ext uri="{FF2B5EF4-FFF2-40B4-BE49-F238E27FC236}">
                <a16:creationId xmlns:a16="http://schemas.microsoft.com/office/drawing/2014/main" id="{4C757152-F848-ACC7-AD05-3637FB47407C}"/>
              </a:ext>
            </a:extLst>
          </p:cNvPr>
          <p:cNvSpPr>
            <a:spLocks noChangeArrowheads="1"/>
          </p:cNvSpPr>
          <p:nvPr/>
        </p:nvSpPr>
        <p:spPr bwMode="auto">
          <a:xfrm>
            <a:off x="10270973" y="5661368"/>
            <a:ext cx="1836386" cy="865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1800" dirty="0">
                <a:latin typeface="Verdana" panose="020B0604030504040204" pitchFamily="34" charset="0"/>
              </a:rPr>
              <a:t>Borrow a copy </a:t>
            </a:r>
          </a:p>
          <a:p>
            <a:pPr algn="ctr" eaLnBrk="1" hangingPunct="1">
              <a:spcBef>
                <a:spcPct val="0"/>
              </a:spcBef>
              <a:buFontTx/>
              <a:buNone/>
            </a:pPr>
            <a:r>
              <a:rPr lang="en-GB" altLang="en-US" sz="1800" dirty="0">
                <a:latin typeface="Verdana" panose="020B0604030504040204" pitchFamily="34" charset="0"/>
              </a:rPr>
              <a:t>of book</a:t>
            </a:r>
            <a:endParaRPr lang="en-US" altLang="en-US" sz="1800" dirty="0">
              <a:latin typeface="Verdana" panose="020B0604030504040204" pitchFamily="34" charset="0"/>
            </a:endParaRPr>
          </a:p>
        </p:txBody>
      </p:sp>
      <p:grpSp>
        <p:nvGrpSpPr>
          <p:cNvPr id="11" name="Group 10">
            <a:extLst>
              <a:ext uri="{FF2B5EF4-FFF2-40B4-BE49-F238E27FC236}">
                <a16:creationId xmlns:a16="http://schemas.microsoft.com/office/drawing/2014/main" id="{58BD2B61-3E26-9E43-BBFD-C076F8ED546C}"/>
              </a:ext>
            </a:extLst>
          </p:cNvPr>
          <p:cNvGrpSpPr>
            <a:grpSpLocks/>
          </p:cNvGrpSpPr>
          <p:nvPr/>
        </p:nvGrpSpPr>
        <p:grpSpPr bwMode="auto">
          <a:xfrm>
            <a:off x="8955620" y="4997074"/>
            <a:ext cx="576262" cy="1512887"/>
            <a:chOff x="5057" y="1298"/>
            <a:chExt cx="363" cy="953"/>
          </a:xfrm>
        </p:grpSpPr>
        <p:sp>
          <p:nvSpPr>
            <p:cNvPr id="12" name="Oval 11">
              <a:extLst>
                <a:ext uri="{FF2B5EF4-FFF2-40B4-BE49-F238E27FC236}">
                  <a16:creationId xmlns:a16="http://schemas.microsoft.com/office/drawing/2014/main" id="{7DB2B38F-5EA3-5E26-44A8-7EF0961E22D0}"/>
                </a:ext>
              </a:extLst>
            </p:cNvPr>
            <p:cNvSpPr>
              <a:spLocks noChangeArrowheads="1"/>
            </p:cNvSpPr>
            <p:nvPr/>
          </p:nvSpPr>
          <p:spPr bwMode="auto">
            <a:xfrm>
              <a:off x="5057" y="1298"/>
              <a:ext cx="363" cy="31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sp>
          <p:nvSpPr>
            <p:cNvPr id="13" name="Line 6">
              <a:extLst>
                <a:ext uri="{FF2B5EF4-FFF2-40B4-BE49-F238E27FC236}">
                  <a16:creationId xmlns:a16="http://schemas.microsoft.com/office/drawing/2014/main" id="{B0EAB17C-3ADA-996C-36C2-D4D297D7AB91}"/>
                </a:ext>
              </a:extLst>
            </p:cNvPr>
            <p:cNvSpPr>
              <a:spLocks noChangeShapeType="1"/>
            </p:cNvSpPr>
            <p:nvPr/>
          </p:nvSpPr>
          <p:spPr bwMode="auto">
            <a:xfrm>
              <a:off x="5239" y="161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7">
              <a:extLst>
                <a:ext uri="{FF2B5EF4-FFF2-40B4-BE49-F238E27FC236}">
                  <a16:creationId xmlns:a16="http://schemas.microsoft.com/office/drawing/2014/main" id="{271D507F-4E77-5B8D-EAED-F02C25427A01}"/>
                </a:ext>
              </a:extLst>
            </p:cNvPr>
            <p:cNvSpPr>
              <a:spLocks noChangeShapeType="1"/>
            </p:cNvSpPr>
            <p:nvPr/>
          </p:nvSpPr>
          <p:spPr bwMode="auto">
            <a:xfrm>
              <a:off x="5103" y="179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8">
              <a:extLst>
                <a:ext uri="{FF2B5EF4-FFF2-40B4-BE49-F238E27FC236}">
                  <a16:creationId xmlns:a16="http://schemas.microsoft.com/office/drawing/2014/main" id="{4034C579-AED0-0F08-16E8-9DD7BF5F285C}"/>
                </a:ext>
              </a:extLst>
            </p:cNvPr>
            <p:cNvSpPr>
              <a:spLocks noChangeShapeType="1"/>
            </p:cNvSpPr>
            <p:nvPr/>
          </p:nvSpPr>
          <p:spPr bwMode="auto">
            <a:xfrm flipH="1">
              <a:off x="5103"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9">
              <a:extLst>
                <a:ext uri="{FF2B5EF4-FFF2-40B4-BE49-F238E27FC236}">
                  <a16:creationId xmlns:a16="http://schemas.microsoft.com/office/drawing/2014/main" id="{6FA75222-AFC4-4C3F-F17E-C6AD0520B669}"/>
                </a:ext>
              </a:extLst>
            </p:cNvPr>
            <p:cNvSpPr>
              <a:spLocks noChangeShapeType="1"/>
            </p:cNvSpPr>
            <p:nvPr/>
          </p:nvSpPr>
          <p:spPr bwMode="auto">
            <a:xfrm>
              <a:off x="5239"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7" name="TextBox 16">
            <a:extLst>
              <a:ext uri="{FF2B5EF4-FFF2-40B4-BE49-F238E27FC236}">
                <a16:creationId xmlns:a16="http://schemas.microsoft.com/office/drawing/2014/main" id="{9B468293-E70E-20D6-3F89-59C2530EFE33}"/>
              </a:ext>
            </a:extLst>
          </p:cNvPr>
          <p:cNvSpPr txBox="1"/>
          <p:nvPr/>
        </p:nvSpPr>
        <p:spPr>
          <a:xfrm>
            <a:off x="8955620" y="6450205"/>
            <a:ext cx="1540550" cy="369332"/>
          </a:xfrm>
          <a:prstGeom prst="rect">
            <a:avLst/>
          </a:prstGeom>
          <a:noFill/>
        </p:spPr>
        <p:txBody>
          <a:bodyPr wrap="none" rtlCol="0">
            <a:spAutoFit/>
          </a:bodyPr>
          <a:lstStyle/>
          <a:p>
            <a:r>
              <a:rPr lang="en-US" dirty="0" err="1"/>
              <a:t>BookBorrower</a:t>
            </a:r>
            <a:endParaRPr lang="en-US" dirty="0"/>
          </a:p>
        </p:txBody>
      </p:sp>
      <p:cxnSp>
        <p:nvCxnSpPr>
          <p:cNvPr id="19" name="Straight Connector 18">
            <a:extLst>
              <a:ext uri="{FF2B5EF4-FFF2-40B4-BE49-F238E27FC236}">
                <a16:creationId xmlns:a16="http://schemas.microsoft.com/office/drawing/2014/main" id="{B23031A8-7BC0-0555-8F08-31B6CA49CB96}"/>
              </a:ext>
            </a:extLst>
          </p:cNvPr>
          <p:cNvCxnSpPr>
            <a:cxnSpLocks/>
          </p:cNvCxnSpPr>
          <p:nvPr/>
        </p:nvCxnSpPr>
        <p:spPr>
          <a:xfrm flipV="1">
            <a:off x="9354589" y="6329432"/>
            <a:ext cx="916384" cy="137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9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E496-FD73-3D4E-BF5B-AC9B28DF9DF9}"/>
              </a:ext>
            </a:extLst>
          </p:cNvPr>
          <p:cNvSpPr>
            <a:spLocks noGrp="1"/>
          </p:cNvSpPr>
          <p:nvPr>
            <p:ph type="title"/>
          </p:nvPr>
        </p:nvSpPr>
        <p:spPr/>
        <p:txBody>
          <a:bodyPr/>
          <a:lstStyle/>
          <a:p>
            <a:r>
              <a:rPr lang="en-US" dirty="0"/>
              <a:t>Scenario Description</a:t>
            </a:r>
          </a:p>
        </p:txBody>
      </p:sp>
      <p:sp>
        <p:nvSpPr>
          <p:cNvPr id="4" name="Footer Placeholder 3">
            <a:extLst>
              <a:ext uri="{FF2B5EF4-FFF2-40B4-BE49-F238E27FC236}">
                <a16:creationId xmlns:a16="http://schemas.microsoft.com/office/drawing/2014/main" id="{159680AA-4184-B14E-93BD-920A5B737F15}"/>
              </a:ext>
            </a:extLst>
          </p:cNvPr>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F470C18A-112D-204E-8996-5178875195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a:extLst>
              <a:ext uri="{FF2B5EF4-FFF2-40B4-BE49-F238E27FC236}">
                <a16:creationId xmlns:a16="http://schemas.microsoft.com/office/drawing/2014/main" id="{0FA36A77-3FA4-4E5A-AECD-39DF54585B3D}"/>
              </a:ext>
            </a:extLst>
          </p:cNvPr>
          <p:cNvSpPr txBox="1">
            <a:spLocks noGrp="1" noChangeArrowheads="1"/>
          </p:cNvSpPr>
          <p:nvPr>
            <p:ph idx="1"/>
          </p:nvPr>
        </p:nvSpPr>
        <p:spPr bwMode="auto">
          <a:xfrm>
            <a:off x="360277" y="1534652"/>
            <a:ext cx="8029880" cy="299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r>
              <a:rPr lang="en-GB" altLang="en-US" sz="2800" dirty="0">
                <a:latin typeface="+mn-lt"/>
              </a:rPr>
              <a:t>Each time an actor interacts with a system, the triggered use cases instantiate a scenario</a:t>
            </a:r>
          </a:p>
          <a:p>
            <a:pPr eaLnBrk="1" hangingPunct="1"/>
            <a:r>
              <a:rPr lang="en-GB" altLang="en-US" sz="2800" dirty="0">
                <a:latin typeface="+mn-lt"/>
              </a:rPr>
              <a:t>Each case corresponds to a specific path through a use case with no branching</a:t>
            </a:r>
          </a:p>
          <a:p>
            <a:pPr eaLnBrk="1" hangingPunct="1"/>
            <a:r>
              <a:rPr lang="en-GB" altLang="en-US" sz="2800" dirty="0">
                <a:latin typeface="+mn-lt"/>
              </a:rPr>
              <a:t>Scenarios are typically documented as text along side the use case and activity diagrams  </a:t>
            </a:r>
            <a:endParaRPr lang="en-US" altLang="en-US" sz="2800" dirty="0">
              <a:latin typeface="+mn-lt"/>
            </a:endParaRPr>
          </a:p>
          <a:p>
            <a:pPr eaLnBrk="1" hangingPunct="1">
              <a:lnSpc>
                <a:spcPct val="90000"/>
              </a:lnSpc>
              <a:buFontTx/>
              <a:buNone/>
            </a:pPr>
            <a:endParaRPr lang="en-US" altLang="en-US" sz="2400" dirty="0">
              <a:latin typeface="+mn-lt"/>
            </a:endParaRPr>
          </a:p>
        </p:txBody>
      </p:sp>
      <p:sp>
        <p:nvSpPr>
          <p:cNvPr id="10" name="Oval 4">
            <a:extLst>
              <a:ext uri="{FF2B5EF4-FFF2-40B4-BE49-F238E27FC236}">
                <a16:creationId xmlns:a16="http://schemas.microsoft.com/office/drawing/2014/main" id="{4C757152-F848-ACC7-AD05-3637FB47407C}"/>
              </a:ext>
            </a:extLst>
          </p:cNvPr>
          <p:cNvSpPr>
            <a:spLocks noChangeArrowheads="1"/>
          </p:cNvSpPr>
          <p:nvPr/>
        </p:nvSpPr>
        <p:spPr bwMode="auto">
          <a:xfrm>
            <a:off x="9995337" y="3894475"/>
            <a:ext cx="1836386" cy="865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r>
              <a:rPr lang="en-GB" altLang="en-US" sz="1800" dirty="0">
                <a:latin typeface="Verdana" panose="020B0604030504040204" pitchFamily="34" charset="0"/>
              </a:rPr>
              <a:t>Borrow a copy </a:t>
            </a:r>
          </a:p>
          <a:p>
            <a:pPr algn="ctr" eaLnBrk="1" hangingPunct="1">
              <a:spcBef>
                <a:spcPct val="0"/>
              </a:spcBef>
              <a:buFontTx/>
              <a:buNone/>
            </a:pPr>
            <a:r>
              <a:rPr lang="en-GB" altLang="en-US" sz="1800" dirty="0">
                <a:latin typeface="Verdana" panose="020B0604030504040204" pitchFamily="34" charset="0"/>
              </a:rPr>
              <a:t>of book</a:t>
            </a:r>
            <a:endParaRPr lang="en-US" altLang="en-US" sz="1800" dirty="0">
              <a:latin typeface="Verdana" panose="020B0604030504040204" pitchFamily="34" charset="0"/>
            </a:endParaRPr>
          </a:p>
        </p:txBody>
      </p:sp>
      <p:grpSp>
        <p:nvGrpSpPr>
          <p:cNvPr id="11" name="Group 10">
            <a:extLst>
              <a:ext uri="{FF2B5EF4-FFF2-40B4-BE49-F238E27FC236}">
                <a16:creationId xmlns:a16="http://schemas.microsoft.com/office/drawing/2014/main" id="{58BD2B61-3E26-9E43-BBFD-C076F8ED546C}"/>
              </a:ext>
            </a:extLst>
          </p:cNvPr>
          <p:cNvGrpSpPr>
            <a:grpSpLocks/>
          </p:cNvGrpSpPr>
          <p:nvPr/>
        </p:nvGrpSpPr>
        <p:grpSpPr bwMode="auto">
          <a:xfrm>
            <a:off x="8498106" y="3570624"/>
            <a:ext cx="576262" cy="1512887"/>
            <a:chOff x="5057" y="1298"/>
            <a:chExt cx="363" cy="953"/>
          </a:xfrm>
        </p:grpSpPr>
        <p:sp>
          <p:nvSpPr>
            <p:cNvPr id="12" name="Oval 11">
              <a:extLst>
                <a:ext uri="{FF2B5EF4-FFF2-40B4-BE49-F238E27FC236}">
                  <a16:creationId xmlns:a16="http://schemas.microsoft.com/office/drawing/2014/main" id="{7DB2B38F-5EA3-5E26-44A8-7EF0961E22D0}"/>
                </a:ext>
              </a:extLst>
            </p:cNvPr>
            <p:cNvSpPr>
              <a:spLocks noChangeArrowheads="1"/>
            </p:cNvSpPr>
            <p:nvPr/>
          </p:nvSpPr>
          <p:spPr bwMode="auto">
            <a:xfrm>
              <a:off x="5057" y="1298"/>
              <a:ext cx="363" cy="31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sp>
          <p:nvSpPr>
            <p:cNvPr id="13" name="Line 6">
              <a:extLst>
                <a:ext uri="{FF2B5EF4-FFF2-40B4-BE49-F238E27FC236}">
                  <a16:creationId xmlns:a16="http://schemas.microsoft.com/office/drawing/2014/main" id="{B0EAB17C-3ADA-996C-36C2-D4D297D7AB91}"/>
                </a:ext>
              </a:extLst>
            </p:cNvPr>
            <p:cNvSpPr>
              <a:spLocks noChangeShapeType="1"/>
            </p:cNvSpPr>
            <p:nvPr/>
          </p:nvSpPr>
          <p:spPr bwMode="auto">
            <a:xfrm>
              <a:off x="5239" y="161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7">
              <a:extLst>
                <a:ext uri="{FF2B5EF4-FFF2-40B4-BE49-F238E27FC236}">
                  <a16:creationId xmlns:a16="http://schemas.microsoft.com/office/drawing/2014/main" id="{271D507F-4E77-5B8D-EAED-F02C25427A01}"/>
                </a:ext>
              </a:extLst>
            </p:cNvPr>
            <p:cNvSpPr>
              <a:spLocks noChangeShapeType="1"/>
            </p:cNvSpPr>
            <p:nvPr/>
          </p:nvSpPr>
          <p:spPr bwMode="auto">
            <a:xfrm>
              <a:off x="5103" y="179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8">
              <a:extLst>
                <a:ext uri="{FF2B5EF4-FFF2-40B4-BE49-F238E27FC236}">
                  <a16:creationId xmlns:a16="http://schemas.microsoft.com/office/drawing/2014/main" id="{4034C579-AED0-0F08-16E8-9DD7BF5F285C}"/>
                </a:ext>
              </a:extLst>
            </p:cNvPr>
            <p:cNvSpPr>
              <a:spLocks noChangeShapeType="1"/>
            </p:cNvSpPr>
            <p:nvPr/>
          </p:nvSpPr>
          <p:spPr bwMode="auto">
            <a:xfrm flipH="1">
              <a:off x="5103"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9">
              <a:extLst>
                <a:ext uri="{FF2B5EF4-FFF2-40B4-BE49-F238E27FC236}">
                  <a16:creationId xmlns:a16="http://schemas.microsoft.com/office/drawing/2014/main" id="{6FA75222-AFC4-4C3F-F17E-C6AD0520B669}"/>
                </a:ext>
              </a:extLst>
            </p:cNvPr>
            <p:cNvSpPr>
              <a:spLocks noChangeShapeType="1"/>
            </p:cNvSpPr>
            <p:nvPr/>
          </p:nvSpPr>
          <p:spPr bwMode="auto">
            <a:xfrm>
              <a:off x="5239" y="211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7" name="TextBox 16">
            <a:extLst>
              <a:ext uri="{FF2B5EF4-FFF2-40B4-BE49-F238E27FC236}">
                <a16:creationId xmlns:a16="http://schemas.microsoft.com/office/drawing/2014/main" id="{9B468293-E70E-20D6-3F89-59C2530EFE33}"/>
              </a:ext>
            </a:extLst>
          </p:cNvPr>
          <p:cNvSpPr txBox="1"/>
          <p:nvPr/>
        </p:nvSpPr>
        <p:spPr>
          <a:xfrm>
            <a:off x="8679081" y="5502166"/>
            <a:ext cx="1540550" cy="369332"/>
          </a:xfrm>
          <a:prstGeom prst="rect">
            <a:avLst/>
          </a:prstGeom>
          <a:noFill/>
        </p:spPr>
        <p:txBody>
          <a:bodyPr wrap="none" rtlCol="0">
            <a:spAutoFit/>
          </a:bodyPr>
          <a:lstStyle/>
          <a:p>
            <a:r>
              <a:rPr lang="en-US" dirty="0" err="1"/>
              <a:t>BookBorrower</a:t>
            </a:r>
            <a:endParaRPr lang="en-US" dirty="0"/>
          </a:p>
        </p:txBody>
      </p:sp>
      <p:cxnSp>
        <p:nvCxnSpPr>
          <p:cNvPr id="19" name="Straight Connector 18">
            <a:extLst>
              <a:ext uri="{FF2B5EF4-FFF2-40B4-BE49-F238E27FC236}">
                <a16:creationId xmlns:a16="http://schemas.microsoft.com/office/drawing/2014/main" id="{B23031A8-7BC0-0555-8F08-31B6CA49CB96}"/>
              </a:ext>
            </a:extLst>
          </p:cNvPr>
          <p:cNvCxnSpPr/>
          <p:nvPr/>
        </p:nvCxnSpPr>
        <p:spPr>
          <a:xfrm>
            <a:off x="8894981" y="4471530"/>
            <a:ext cx="11003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69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E496-FD73-3D4E-BF5B-AC9B28DF9DF9}"/>
              </a:ext>
            </a:extLst>
          </p:cNvPr>
          <p:cNvSpPr>
            <a:spLocks noGrp="1"/>
          </p:cNvSpPr>
          <p:nvPr>
            <p:ph type="title"/>
          </p:nvPr>
        </p:nvSpPr>
        <p:spPr/>
        <p:txBody>
          <a:bodyPr/>
          <a:lstStyle/>
          <a:p>
            <a:r>
              <a:rPr lang="en-US" dirty="0"/>
              <a:t>Scenario Description</a:t>
            </a:r>
          </a:p>
        </p:txBody>
      </p:sp>
      <p:sp>
        <p:nvSpPr>
          <p:cNvPr id="4" name="Footer Placeholder 3">
            <a:extLst>
              <a:ext uri="{FF2B5EF4-FFF2-40B4-BE49-F238E27FC236}">
                <a16:creationId xmlns:a16="http://schemas.microsoft.com/office/drawing/2014/main" id="{159680AA-4184-B14E-93BD-920A5B737F15}"/>
              </a:ext>
            </a:extLst>
          </p:cNvPr>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F470C18A-112D-204E-8996-5178875195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a:extLst>
              <a:ext uri="{FF2B5EF4-FFF2-40B4-BE49-F238E27FC236}">
                <a16:creationId xmlns:a16="http://schemas.microsoft.com/office/drawing/2014/main" id="{0FA36A77-3FA4-4E5A-AECD-39DF54585B3D}"/>
              </a:ext>
            </a:extLst>
          </p:cNvPr>
          <p:cNvSpPr txBox="1">
            <a:spLocks noGrp="1" noChangeArrowheads="1"/>
          </p:cNvSpPr>
          <p:nvPr>
            <p:ph idx="1"/>
          </p:nvPr>
        </p:nvSpPr>
        <p:spPr bwMode="auto">
          <a:xfrm>
            <a:off x="360277" y="1534652"/>
            <a:ext cx="9896906" cy="4038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r>
              <a:rPr lang="en-GB" altLang="en-US" sz="2800" dirty="0">
                <a:latin typeface="+mn-lt"/>
              </a:rPr>
              <a:t>Scenario 1</a:t>
            </a:r>
          </a:p>
          <a:p>
            <a:pPr eaLnBrk="1" hangingPunct="1">
              <a:buNone/>
            </a:pPr>
            <a:r>
              <a:rPr lang="en-GB" altLang="en-US" dirty="0">
                <a:solidFill>
                  <a:schemeClr val="tx1"/>
                </a:solidFill>
                <a:latin typeface="+mn-lt"/>
              </a:rPr>
              <a:t>   </a:t>
            </a:r>
            <a:r>
              <a:rPr lang="en-GB" altLang="en-US" dirty="0" err="1">
                <a:solidFill>
                  <a:schemeClr val="tx1"/>
                </a:solidFill>
                <a:latin typeface="+mn-lt"/>
              </a:rPr>
              <a:t>BookBorrower</a:t>
            </a:r>
            <a:r>
              <a:rPr lang="en-GB" altLang="en-US" dirty="0">
                <a:solidFill>
                  <a:schemeClr val="tx1"/>
                </a:solidFill>
                <a:latin typeface="+mn-lt"/>
              </a:rPr>
              <a:t> Joe B Borrows the library’s only copy of using UML, when he has no other book on loan. The system is updated accordingly.</a:t>
            </a:r>
          </a:p>
          <a:p>
            <a:pPr eaLnBrk="1" hangingPunct="1"/>
            <a:r>
              <a:rPr lang="en-GB" altLang="en-US" sz="2800" dirty="0">
                <a:latin typeface="+mn-lt"/>
              </a:rPr>
              <a:t>Scenario 2</a:t>
            </a:r>
          </a:p>
          <a:p>
            <a:pPr eaLnBrk="1" hangingPunct="1">
              <a:buNone/>
            </a:pPr>
            <a:r>
              <a:rPr lang="en-GB" altLang="en-US" dirty="0">
                <a:solidFill>
                  <a:schemeClr val="tx1"/>
                </a:solidFill>
                <a:latin typeface="+mn-lt"/>
              </a:rPr>
              <a:t>   </a:t>
            </a:r>
            <a:r>
              <a:rPr lang="en-GB" altLang="en-US" dirty="0" err="1">
                <a:solidFill>
                  <a:schemeClr val="tx1"/>
                </a:solidFill>
                <a:latin typeface="+mn-lt"/>
              </a:rPr>
              <a:t>BookBorrower</a:t>
            </a:r>
            <a:r>
              <a:rPr lang="en-GB" altLang="en-US" dirty="0">
                <a:solidFill>
                  <a:schemeClr val="tx1"/>
                </a:solidFill>
                <a:latin typeface="+mn-lt"/>
              </a:rPr>
              <a:t> Ann tries to borrow the library’s second copy of Software Engineering, but is refused because she has six books out on loan, which is her maximum allowance.</a:t>
            </a:r>
          </a:p>
          <a:p>
            <a:pPr eaLnBrk="1" hangingPunct="1">
              <a:lnSpc>
                <a:spcPct val="90000"/>
              </a:lnSpc>
              <a:buFontTx/>
              <a:buNone/>
            </a:pPr>
            <a:endParaRPr lang="en-US" altLang="en-US" sz="2400" dirty="0">
              <a:latin typeface="+mn-lt"/>
            </a:endParaRPr>
          </a:p>
        </p:txBody>
      </p:sp>
    </p:spTree>
    <p:extLst>
      <p:ext uri="{BB962C8B-B14F-4D97-AF65-F5344CB8AC3E}">
        <p14:creationId xmlns:p14="http://schemas.microsoft.com/office/powerpoint/2010/main" val="370341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use case specification ex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24559"/>
            <a:ext cx="5891499" cy="4131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62150" y="2438400"/>
            <a:ext cx="33528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Use Case Specification</a:t>
            </a:r>
          </a:p>
        </p:txBody>
      </p:sp>
      <p:sp>
        <p:nvSpPr>
          <p:cNvPr id="3" name="Content Placeholder 2"/>
          <p:cNvSpPr>
            <a:spLocks noGrp="1"/>
          </p:cNvSpPr>
          <p:nvPr>
            <p:ph idx="1"/>
          </p:nvPr>
        </p:nvSpPr>
        <p:spPr/>
        <p:txBody>
          <a:bodyPr/>
          <a:lstStyle/>
          <a:p>
            <a:r>
              <a:rPr lang="en-GB" dirty="0"/>
              <a:t>Each Use Case shown in a diagram should be accompanied by a textual specification </a:t>
            </a:r>
          </a:p>
          <a:p>
            <a:endParaRPr lang="en-GB" dirty="0"/>
          </a:p>
        </p:txBody>
      </p:sp>
      <p:pic>
        <p:nvPicPr>
          <p:cNvPr id="1026" name="Picture 2" descr="Image result for university of birmingha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
        <p:nvSpPr>
          <p:cNvPr id="6" name="Rectangle 5"/>
          <p:cNvSpPr/>
          <p:nvPr/>
        </p:nvSpPr>
        <p:spPr>
          <a:xfrm>
            <a:off x="6948226" y="3296895"/>
            <a:ext cx="4300799" cy="2523768"/>
          </a:xfrm>
          <a:prstGeom prst="rect">
            <a:avLst/>
          </a:prstGeom>
        </p:spPr>
        <p:txBody>
          <a:bodyPr wrap="square">
            <a:spAutoFit/>
          </a:bodyPr>
          <a:lstStyle/>
          <a:p>
            <a:r>
              <a:rPr lang="en-GB" sz="2000" dirty="0">
                <a:latin typeface="Wingdings" panose="05000000000000000000" pitchFamily="2" charset="2"/>
              </a:rPr>
              <a:t></a:t>
            </a:r>
            <a:r>
              <a:rPr lang="en-GB" sz="2000" dirty="0">
                <a:latin typeface="Comic Sans MS" panose="030F0702030302020204" pitchFamily="66" charset="0"/>
              </a:rPr>
              <a:t>Use Case name </a:t>
            </a:r>
          </a:p>
          <a:p>
            <a:r>
              <a:rPr lang="en-GB" dirty="0">
                <a:latin typeface="Wingdings" panose="05000000000000000000" pitchFamily="2" charset="2"/>
              </a:rPr>
              <a:t></a:t>
            </a:r>
            <a:r>
              <a:rPr lang="en-GB" sz="2000" dirty="0">
                <a:latin typeface="Comic Sans MS" panose="030F0702030302020204" pitchFamily="66" charset="0"/>
              </a:rPr>
              <a:t>Actors </a:t>
            </a:r>
          </a:p>
          <a:p>
            <a:r>
              <a:rPr lang="en-GB" dirty="0">
                <a:latin typeface="Wingdings" panose="05000000000000000000" pitchFamily="2" charset="2"/>
              </a:rPr>
              <a:t></a:t>
            </a:r>
            <a:r>
              <a:rPr lang="en-GB" sz="2000" dirty="0">
                <a:latin typeface="Comic Sans MS" panose="030F0702030302020204" pitchFamily="66" charset="0"/>
              </a:rPr>
              <a:t>Entry Condition (pre-) </a:t>
            </a:r>
          </a:p>
          <a:p>
            <a:r>
              <a:rPr lang="en-GB" dirty="0">
                <a:latin typeface="Wingdings" panose="05000000000000000000" pitchFamily="2" charset="2"/>
              </a:rPr>
              <a:t></a:t>
            </a:r>
            <a:r>
              <a:rPr lang="en-GB" sz="2000" dirty="0">
                <a:latin typeface="Comic Sans MS" panose="030F0702030302020204" pitchFamily="66" charset="0"/>
              </a:rPr>
              <a:t>Normal </a:t>
            </a:r>
            <a:r>
              <a:rPr lang="en-GB" sz="2000" dirty="0" err="1">
                <a:latin typeface="Comic Sans MS" panose="030F0702030302020204" pitchFamily="66" charset="0"/>
              </a:rPr>
              <a:t>behavior</a:t>
            </a:r>
            <a:r>
              <a:rPr lang="en-GB" sz="2000" dirty="0">
                <a:latin typeface="Comic Sans MS" panose="030F0702030302020204" pitchFamily="66" charset="0"/>
              </a:rPr>
              <a:t> </a:t>
            </a:r>
          </a:p>
          <a:p>
            <a:r>
              <a:rPr lang="en-GB" dirty="0">
                <a:latin typeface="Wingdings" panose="05000000000000000000" pitchFamily="2" charset="2"/>
              </a:rPr>
              <a:t></a:t>
            </a:r>
            <a:r>
              <a:rPr lang="en-GB" sz="2000" dirty="0">
                <a:latin typeface="Comic Sans MS" panose="030F0702030302020204" pitchFamily="66" charset="0"/>
              </a:rPr>
              <a:t>Exceptions </a:t>
            </a:r>
          </a:p>
          <a:p>
            <a:r>
              <a:rPr lang="en-GB" dirty="0">
                <a:latin typeface="Wingdings" panose="05000000000000000000" pitchFamily="2" charset="2"/>
              </a:rPr>
              <a:t></a:t>
            </a:r>
            <a:r>
              <a:rPr lang="en-GB" sz="2000" dirty="0">
                <a:latin typeface="Comic Sans MS" panose="030F0702030302020204" pitchFamily="66" charset="0"/>
              </a:rPr>
              <a:t>Exit Condition (post-)</a:t>
            </a:r>
          </a:p>
          <a:p>
            <a:r>
              <a:rPr lang="en-GB" dirty="0">
                <a:latin typeface="Wingdings" panose="05000000000000000000" pitchFamily="2" charset="2"/>
              </a:rPr>
              <a:t></a:t>
            </a:r>
            <a:r>
              <a:rPr lang="en-GB" sz="2000" dirty="0">
                <a:latin typeface="Comic Sans MS" panose="030F0702030302020204" pitchFamily="66" charset="0"/>
              </a:rPr>
              <a:t>Special Requirements </a:t>
            </a:r>
            <a:r>
              <a:rPr lang="en-GB" dirty="0">
                <a:latin typeface="Comic Sans MS" panose="030F0702030302020204" pitchFamily="66" charset="0"/>
              </a:rPr>
              <a:t>(e.g. non-functional requirements) </a:t>
            </a:r>
          </a:p>
        </p:txBody>
      </p:sp>
    </p:spTree>
    <p:extLst>
      <p:ext uri="{BB962C8B-B14F-4D97-AF65-F5344CB8AC3E}">
        <p14:creationId xmlns:p14="http://schemas.microsoft.com/office/powerpoint/2010/main" val="3415226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9ED8-6967-3749-9AD9-558A3D67979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F4CF60A-D5BB-5440-83E4-AB956D38FD00}"/>
              </a:ext>
            </a:extLst>
          </p:cNvPr>
          <p:cNvSpPr>
            <a:spLocks noGrp="1"/>
          </p:cNvSpPr>
          <p:nvPr>
            <p:ph idx="1"/>
          </p:nvPr>
        </p:nvSpPr>
        <p:spPr/>
        <p:txBody>
          <a:bodyPr>
            <a:normAutofit lnSpcReduction="10000"/>
          </a:bodyPr>
          <a:lstStyle/>
          <a:p>
            <a:r>
              <a:rPr lang="en-US" dirty="0"/>
              <a:t>Use cases help understand the </a:t>
            </a:r>
            <a:r>
              <a:rPr lang="en-US" i="1" dirty="0"/>
              <a:t>functional</a:t>
            </a:r>
            <a:r>
              <a:rPr lang="en-US" dirty="0"/>
              <a:t> requirements of a system.</a:t>
            </a:r>
          </a:p>
          <a:p>
            <a:r>
              <a:rPr lang="en-US" dirty="0"/>
              <a:t>Use cases represent an </a:t>
            </a:r>
            <a:r>
              <a:rPr lang="en-US" i="1" dirty="0"/>
              <a:t>external</a:t>
            </a:r>
            <a:r>
              <a:rPr lang="en-US" dirty="0"/>
              <a:t> view of the system. Thus, don’t expect any correlations between use cases and the classes inside the system.</a:t>
            </a:r>
          </a:p>
          <a:p>
            <a:r>
              <a:rPr lang="en-US" dirty="0"/>
              <a:t>A first pass at use cases should be made early on (in requirement stage).</a:t>
            </a:r>
          </a:p>
          <a:p>
            <a:r>
              <a:rPr lang="en-US" dirty="0"/>
              <a:t>More detailed versions of use cases could be worked just prior to developing that use case. </a:t>
            </a:r>
          </a:p>
          <a:p>
            <a:r>
              <a:rPr lang="en-US" dirty="0"/>
              <a:t>Don’t need to make your use case diagram too complicated. Find a balance. </a:t>
            </a:r>
          </a:p>
        </p:txBody>
      </p:sp>
      <p:sp>
        <p:nvSpPr>
          <p:cNvPr id="4" name="Footer Placeholder 3">
            <a:extLst>
              <a:ext uri="{FF2B5EF4-FFF2-40B4-BE49-F238E27FC236}">
                <a16:creationId xmlns:a16="http://schemas.microsoft.com/office/drawing/2014/main" id="{D9529C3B-591F-4340-B6D8-3E7A24B94498}"/>
              </a:ext>
            </a:extLst>
          </p:cNvPr>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C3BD5CDA-D733-7A42-972D-8B0BDB831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70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CF76-2DEF-9A42-A3FD-917AE3EED7D6}"/>
              </a:ext>
            </a:extLst>
          </p:cNvPr>
          <p:cNvSpPr>
            <a:spLocks noGrp="1"/>
          </p:cNvSpPr>
          <p:nvPr>
            <p:ph type="title"/>
          </p:nvPr>
        </p:nvSpPr>
        <p:spPr/>
        <p:txBody>
          <a:bodyPr/>
          <a:lstStyle/>
          <a:p>
            <a:r>
              <a:rPr lang="en-US" dirty="0"/>
              <a:t>Exercise: </a:t>
            </a:r>
            <a:r>
              <a:rPr lang="en-US" dirty="0" err="1"/>
              <a:t>SmartBank</a:t>
            </a:r>
            <a:endParaRPr lang="en-US" dirty="0"/>
          </a:p>
        </p:txBody>
      </p:sp>
      <p:sp>
        <p:nvSpPr>
          <p:cNvPr id="3" name="Content Placeholder 2">
            <a:extLst>
              <a:ext uri="{FF2B5EF4-FFF2-40B4-BE49-F238E27FC236}">
                <a16:creationId xmlns:a16="http://schemas.microsoft.com/office/drawing/2014/main" id="{04F6391D-DE24-E44F-B440-1B73C9106219}"/>
              </a:ext>
            </a:extLst>
          </p:cNvPr>
          <p:cNvSpPr>
            <a:spLocks noGrp="1"/>
          </p:cNvSpPr>
          <p:nvPr>
            <p:ph idx="1"/>
          </p:nvPr>
        </p:nvSpPr>
        <p:spPr>
          <a:xfrm>
            <a:off x="838200" y="1428751"/>
            <a:ext cx="10515600" cy="4351338"/>
          </a:xfrm>
        </p:spPr>
        <p:txBody>
          <a:bodyPr>
            <a:normAutofit/>
          </a:bodyPr>
          <a:lstStyle/>
          <a:p>
            <a:r>
              <a:rPr lang="en-GB" sz="2000" dirty="0"/>
              <a:t>Read the </a:t>
            </a:r>
            <a:r>
              <a:rPr lang="en-GB" sz="2000" dirty="0" err="1"/>
              <a:t>SmartBank</a:t>
            </a:r>
            <a:r>
              <a:rPr lang="en-GB" sz="2000" dirty="0"/>
              <a:t> description, and draw 2 use case diagrams: </a:t>
            </a:r>
          </a:p>
          <a:p>
            <a:r>
              <a:rPr lang="en-GB" sz="2000" dirty="0"/>
              <a:t>1) One diagram should depict your entire system; </a:t>
            </a:r>
          </a:p>
          <a:p>
            <a:r>
              <a:rPr lang="en-GB" sz="2000" dirty="0"/>
              <a:t>2) Second diagram should explain a critical/complicated process of the system e.g. deposit and transfer money.</a:t>
            </a:r>
          </a:p>
          <a:p>
            <a:endParaRPr lang="en-GB" sz="2400" dirty="0"/>
          </a:p>
        </p:txBody>
      </p:sp>
      <p:sp>
        <p:nvSpPr>
          <p:cNvPr id="4" name="Footer Placeholder 3">
            <a:extLst>
              <a:ext uri="{FF2B5EF4-FFF2-40B4-BE49-F238E27FC236}">
                <a16:creationId xmlns:a16="http://schemas.microsoft.com/office/drawing/2014/main" id="{A55A93BE-68C0-E047-AB73-CE0FE0DFC0E3}"/>
              </a:ext>
            </a:extLst>
          </p:cNvPr>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85E68DEB-4826-0E42-AF6D-D722647A77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47824" y="3217029"/>
            <a:ext cx="8772526" cy="2554545"/>
          </a:xfrm>
          <a:prstGeom prst="rect">
            <a:avLst/>
          </a:prstGeom>
          <a:ln w="38100">
            <a:solidFill>
              <a:srgbClr val="FF0000"/>
            </a:solidFill>
          </a:ln>
        </p:spPr>
        <p:txBody>
          <a:bodyPr wrap="square">
            <a:spAutoFit/>
          </a:bodyPr>
          <a:lstStyle/>
          <a:p>
            <a:r>
              <a:rPr lang="en-GB" sz="2000" u="sng" dirty="0"/>
              <a:t>Overview of banking systems</a:t>
            </a:r>
          </a:p>
          <a:p>
            <a:r>
              <a:rPr lang="en-GB" sz="2000" dirty="0" err="1"/>
              <a:t>SmartBank</a:t>
            </a:r>
            <a:r>
              <a:rPr lang="en-GB" sz="2000" dirty="0"/>
              <a:t> is an online banking system that allows the customer to perform all the available actions through an ATM screen. The system can also be accessed by bank staff to perform the actions through cashiers. The system should provide basic operations such as deposit money, withdraw money, transfer money and agree to make loans to their customers. The bank cashiers can create new bank accounts to customers, search for customers’ accounts, update/view customer personal details and close customers bank account.</a:t>
            </a:r>
            <a:endParaRPr lang="en-US" sz="2000" dirty="0"/>
          </a:p>
        </p:txBody>
      </p:sp>
      <p:sp>
        <p:nvSpPr>
          <p:cNvPr id="7" name="Rounded Rectangle 6"/>
          <p:cNvSpPr/>
          <p:nvPr/>
        </p:nvSpPr>
        <p:spPr>
          <a:xfrm>
            <a:off x="3676650" y="4442363"/>
            <a:ext cx="6543675" cy="342900"/>
          </a:xfrm>
          <a:prstGeom prst="roundRect">
            <a:avLst/>
          </a:prstGeom>
          <a:solidFill>
            <a:schemeClr val="accent4">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3800475" y="4806969"/>
            <a:ext cx="1104900" cy="276999"/>
          </a:xfrm>
          <a:prstGeom prst="roundRect">
            <a:avLst/>
          </a:prstGeom>
          <a:solidFill>
            <a:srgbClr val="00B05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5286375" y="4788169"/>
            <a:ext cx="1619250" cy="276999"/>
          </a:xfrm>
          <a:prstGeom prst="roundRect">
            <a:avLst/>
          </a:prstGeom>
          <a:solidFill>
            <a:srgbClr val="00B05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7329487" y="4819650"/>
            <a:ext cx="2667000" cy="276999"/>
          </a:xfrm>
          <a:prstGeom prst="roundRect">
            <a:avLst/>
          </a:prstGeom>
          <a:solidFill>
            <a:schemeClr val="accent4">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2952751" y="5117941"/>
            <a:ext cx="7267574" cy="276999"/>
          </a:xfrm>
          <a:prstGeom prst="roundRect">
            <a:avLst/>
          </a:prstGeom>
          <a:solidFill>
            <a:schemeClr val="accent4">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1752600" y="5450619"/>
            <a:ext cx="3667125" cy="276999"/>
          </a:xfrm>
          <a:prstGeom prst="roundRect">
            <a:avLst/>
          </a:prstGeom>
          <a:solidFill>
            <a:schemeClr val="accent4">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1695450" y="4786700"/>
            <a:ext cx="1209675" cy="342900"/>
          </a:xfrm>
          <a:prstGeom prst="roundRect">
            <a:avLst/>
          </a:prstGeom>
          <a:solidFill>
            <a:schemeClr val="accent4">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48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diagram for the entire system</a:t>
            </a:r>
          </a:p>
        </p:txBody>
      </p:sp>
      <p:sp>
        <p:nvSpPr>
          <p:cNvPr id="4" name="Footer Placeholder 3"/>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85E68DEB-4826-0E42-AF6D-D722647A77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441E085-AC08-EA41-9223-6E541E5FA7BF}"/>
              </a:ext>
            </a:extLst>
          </p:cNvPr>
          <p:cNvGrpSpPr/>
          <p:nvPr/>
        </p:nvGrpSpPr>
        <p:grpSpPr>
          <a:xfrm>
            <a:off x="625140" y="1393106"/>
            <a:ext cx="10339831" cy="4963244"/>
            <a:chOff x="625140" y="1393106"/>
            <a:chExt cx="10339831" cy="4963244"/>
          </a:xfrm>
        </p:grpSpPr>
        <p:cxnSp>
          <p:nvCxnSpPr>
            <p:cNvPr id="73" name="Straight Connector 72"/>
            <p:cNvCxnSpPr/>
            <p:nvPr/>
          </p:nvCxnSpPr>
          <p:spPr>
            <a:xfrm>
              <a:off x="5333199" y="3191852"/>
              <a:ext cx="4353523" cy="612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7" idx="1"/>
            </p:cNvCxnSpPr>
            <p:nvPr/>
          </p:nvCxnSpPr>
          <p:spPr>
            <a:xfrm>
              <a:off x="5196144" y="2187861"/>
              <a:ext cx="4879037" cy="1467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727683" y="3138408"/>
              <a:ext cx="802513" cy="1114581"/>
            </a:xfrm>
            <a:prstGeom prst="rect">
              <a:avLst/>
            </a:prstGeom>
          </p:spPr>
        </p:pic>
        <p:pic>
          <p:nvPicPr>
            <p:cNvPr id="7" name="Picture 6"/>
            <p:cNvPicPr>
              <a:picLocks noChangeAspect="1"/>
            </p:cNvPicPr>
            <p:nvPr/>
          </p:nvPicPr>
          <p:blipFill>
            <a:blip r:embed="rId4"/>
            <a:stretch>
              <a:fillRect/>
            </a:stretch>
          </p:blipFill>
          <p:spPr>
            <a:xfrm>
              <a:off x="10075181" y="3098447"/>
              <a:ext cx="802513" cy="1114581"/>
            </a:xfrm>
            <a:prstGeom prst="rect">
              <a:avLst/>
            </a:prstGeom>
          </p:spPr>
        </p:pic>
        <p:sp>
          <p:nvSpPr>
            <p:cNvPr id="8" name="Rectangle 7"/>
            <p:cNvSpPr/>
            <p:nvPr/>
          </p:nvSpPr>
          <p:spPr>
            <a:xfrm>
              <a:off x="625140" y="4252988"/>
              <a:ext cx="1143419" cy="369332"/>
            </a:xfrm>
            <a:prstGeom prst="rect">
              <a:avLst/>
            </a:prstGeom>
          </p:spPr>
          <p:txBody>
            <a:bodyPr wrap="none">
              <a:spAutoFit/>
            </a:bodyPr>
            <a:lstStyle/>
            <a:p>
              <a:r>
                <a:rPr lang="en-GB" dirty="0"/>
                <a:t>customers</a:t>
              </a:r>
            </a:p>
          </p:txBody>
        </p:sp>
        <p:sp>
          <p:nvSpPr>
            <p:cNvPr id="9" name="Rectangle 8"/>
            <p:cNvSpPr/>
            <p:nvPr/>
          </p:nvSpPr>
          <p:spPr>
            <a:xfrm>
              <a:off x="10086204" y="4129860"/>
              <a:ext cx="878767" cy="369332"/>
            </a:xfrm>
            <a:prstGeom prst="rect">
              <a:avLst/>
            </a:prstGeom>
          </p:spPr>
          <p:txBody>
            <a:bodyPr wrap="none">
              <a:spAutoFit/>
            </a:bodyPr>
            <a:lstStyle/>
            <a:p>
              <a:r>
                <a:rPr lang="en-GB" dirty="0"/>
                <a:t>Cashier</a:t>
              </a:r>
            </a:p>
          </p:txBody>
        </p:sp>
        <p:sp>
          <p:nvSpPr>
            <p:cNvPr id="10" name="Rectangle 9"/>
            <p:cNvSpPr/>
            <p:nvPr/>
          </p:nvSpPr>
          <p:spPr>
            <a:xfrm>
              <a:off x="2072940" y="1393106"/>
              <a:ext cx="7986246" cy="496324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p:cNvGrpSpPr/>
            <p:nvPr/>
          </p:nvGrpSpPr>
          <p:grpSpPr>
            <a:xfrm>
              <a:off x="3687182" y="2009734"/>
              <a:ext cx="1477557" cy="627219"/>
              <a:chOff x="4676775" y="2009735"/>
              <a:chExt cx="1704975" cy="809625"/>
            </a:xfrm>
          </p:grpSpPr>
          <p:sp>
            <p:nvSpPr>
              <p:cNvPr id="11" name="Oval 10"/>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938267" y="2230342"/>
                <a:ext cx="1112869" cy="369332"/>
              </a:xfrm>
              <a:prstGeom prst="rect">
                <a:avLst/>
              </a:prstGeom>
              <a:noFill/>
            </p:spPr>
            <p:txBody>
              <a:bodyPr wrap="none" rtlCol="0">
                <a:spAutoFit/>
              </a:bodyPr>
              <a:lstStyle/>
              <a:p>
                <a:r>
                  <a:rPr lang="en-GB" dirty="0"/>
                  <a:t>Withdraw</a:t>
                </a:r>
              </a:p>
            </p:txBody>
          </p:sp>
        </p:grpSp>
        <p:grpSp>
          <p:nvGrpSpPr>
            <p:cNvPr id="14" name="Group 13"/>
            <p:cNvGrpSpPr/>
            <p:nvPr/>
          </p:nvGrpSpPr>
          <p:grpSpPr>
            <a:xfrm>
              <a:off x="3706830" y="2809076"/>
              <a:ext cx="1547391" cy="543085"/>
              <a:chOff x="4676775" y="2009735"/>
              <a:chExt cx="1704975" cy="809625"/>
            </a:xfrm>
          </p:grpSpPr>
          <p:sp>
            <p:nvSpPr>
              <p:cNvPr id="15" name="Oval 14"/>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4983131" y="2229882"/>
                <a:ext cx="906017" cy="369332"/>
              </a:xfrm>
              <a:prstGeom prst="rect">
                <a:avLst/>
              </a:prstGeom>
              <a:noFill/>
            </p:spPr>
            <p:txBody>
              <a:bodyPr wrap="none" rtlCol="0">
                <a:spAutoFit/>
              </a:bodyPr>
              <a:lstStyle/>
              <a:p>
                <a:r>
                  <a:rPr lang="en-GB" dirty="0"/>
                  <a:t>Deposit</a:t>
                </a:r>
              </a:p>
            </p:txBody>
          </p:sp>
        </p:grpSp>
        <p:grpSp>
          <p:nvGrpSpPr>
            <p:cNvPr id="17" name="Group 16"/>
            <p:cNvGrpSpPr/>
            <p:nvPr/>
          </p:nvGrpSpPr>
          <p:grpSpPr>
            <a:xfrm>
              <a:off x="3687183" y="3457534"/>
              <a:ext cx="1567039" cy="542966"/>
              <a:chOff x="4676775" y="2009735"/>
              <a:chExt cx="1704975" cy="809625"/>
            </a:xfrm>
          </p:grpSpPr>
          <p:sp>
            <p:nvSpPr>
              <p:cNvPr id="18" name="Oval 17"/>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5011382" y="2175198"/>
                <a:ext cx="938398" cy="369331"/>
              </a:xfrm>
              <a:prstGeom prst="rect">
                <a:avLst/>
              </a:prstGeom>
              <a:noFill/>
            </p:spPr>
            <p:txBody>
              <a:bodyPr wrap="none" rtlCol="0">
                <a:spAutoFit/>
              </a:bodyPr>
              <a:lstStyle/>
              <a:p>
                <a:r>
                  <a:rPr lang="en-GB" dirty="0"/>
                  <a:t>Transfer</a:t>
                </a:r>
              </a:p>
            </p:txBody>
          </p:sp>
        </p:grpSp>
        <p:grpSp>
          <p:nvGrpSpPr>
            <p:cNvPr id="20" name="Group 19"/>
            <p:cNvGrpSpPr/>
            <p:nvPr/>
          </p:nvGrpSpPr>
          <p:grpSpPr>
            <a:xfrm>
              <a:off x="3687182" y="4125273"/>
              <a:ext cx="1642560" cy="569602"/>
              <a:chOff x="4676775" y="2009735"/>
              <a:chExt cx="1704975" cy="809625"/>
            </a:xfrm>
          </p:grpSpPr>
          <p:sp>
            <p:nvSpPr>
              <p:cNvPr id="21" name="Oval 20"/>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4946923" y="2191267"/>
                <a:ext cx="1164678" cy="369332"/>
              </a:xfrm>
              <a:prstGeom prst="rect">
                <a:avLst/>
              </a:prstGeom>
              <a:noFill/>
            </p:spPr>
            <p:txBody>
              <a:bodyPr wrap="none" rtlCol="0">
                <a:spAutoFit/>
              </a:bodyPr>
              <a:lstStyle/>
              <a:p>
                <a:r>
                  <a:rPr lang="en-GB" dirty="0"/>
                  <a:t>Make loan</a:t>
                </a:r>
              </a:p>
            </p:txBody>
          </p:sp>
        </p:grpSp>
        <p:grpSp>
          <p:nvGrpSpPr>
            <p:cNvPr id="23" name="Group 22"/>
            <p:cNvGrpSpPr/>
            <p:nvPr/>
          </p:nvGrpSpPr>
          <p:grpSpPr>
            <a:xfrm>
              <a:off x="3706830" y="4820441"/>
              <a:ext cx="1642560" cy="569602"/>
              <a:chOff x="4676775" y="2009735"/>
              <a:chExt cx="1704975" cy="809625"/>
            </a:xfrm>
          </p:grpSpPr>
          <p:sp>
            <p:nvSpPr>
              <p:cNvPr id="24" name="Oval 23"/>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4828540" y="2152302"/>
                <a:ext cx="1536403" cy="524964"/>
              </a:xfrm>
              <a:prstGeom prst="rect">
                <a:avLst/>
              </a:prstGeom>
              <a:noFill/>
            </p:spPr>
            <p:txBody>
              <a:bodyPr wrap="none" rtlCol="0">
                <a:spAutoFit/>
              </a:bodyPr>
              <a:lstStyle/>
              <a:p>
                <a:r>
                  <a:rPr lang="en-GB" dirty="0"/>
                  <a:t>Open account</a:t>
                </a:r>
              </a:p>
            </p:txBody>
          </p:sp>
        </p:grpSp>
        <p:grpSp>
          <p:nvGrpSpPr>
            <p:cNvPr id="26" name="Group 25"/>
            <p:cNvGrpSpPr/>
            <p:nvPr/>
          </p:nvGrpSpPr>
          <p:grpSpPr>
            <a:xfrm>
              <a:off x="3781582" y="5488820"/>
              <a:ext cx="1732475" cy="569602"/>
              <a:chOff x="4676775" y="2009735"/>
              <a:chExt cx="1798306" cy="809625"/>
            </a:xfrm>
          </p:grpSpPr>
          <p:sp>
            <p:nvSpPr>
              <p:cNvPr id="27" name="Oval 26"/>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4946923" y="2191267"/>
                <a:ext cx="1528158" cy="524964"/>
              </a:xfrm>
              <a:prstGeom prst="rect">
                <a:avLst/>
              </a:prstGeom>
              <a:noFill/>
            </p:spPr>
            <p:txBody>
              <a:bodyPr wrap="none" rtlCol="0">
                <a:spAutoFit/>
              </a:bodyPr>
              <a:lstStyle/>
              <a:p>
                <a:r>
                  <a:rPr lang="en-GB" dirty="0"/>
                  <a:t>Close account</a:t>
                </a:r>
              </a:p>
            </p:txBody>
          </p:sp>
        </p:grpSp>
        <p:grpSp>
          <p:nvGrpSpPr>
            <p:cNvPr id="29" name="Group 28"/>
            <p:cNvGrpSpPr/>
            <p:nvPr/>
          </p:nvGrpSpPr>
          <p:grpSpPr>
            <a:xfrm>
              <a:off x="7464198" y="1592127"/>
              <a:ext cx="1642560" cy="569602"/>
              <a:chOff x="4676775" y="2009735"/>
              <a:chExt cx="1704975" cy="809625"/>
            </a:xfrm>
          </p:grpSpPr>
          <p:sp>
            <p:nvSpPr>
              <p:cNvPr id="30" name="Oval 29"/>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25163" y="2099574"/>
                <a:ext cx="1656587" cy="524964"/>
              </a:xfrm>
              <a:prstGeom prst="rect">
                <a:avLst/>
              </a:prstGeom>
              <a:noFill/>
            </p:spPr>
            <p:txBody>
              <a:bodyPr wrap="none" rtlCol="0">
                <a:spAutoFit/>
              </a:bodyPr>
              <a:lstStyle/>
              <a:p>
                <a:r>
                  <a:rPr lang="en-GB" dirty="0"/>
                  <a:t>Search account</a:t>
                </a:r>
              </a:p>
            </p:txBody>
          </p:sp>
        </p:grpSp>
        <p:grpSp>
          <p:nvGrpSpPr>
            <p:cNvPr id="32" name="Group 31"/>
            <p:cNvGrpSpPr/>
            <p:nvPr/>
          </p:nvGrpSpPr>
          <p:grpSpPr>
            <a:xfrm>
              <a:off x="7980990" y="2495343"/>
              <a:ext cx="1642560" cy="569602"/>
              <a:chOff x="4676775" y="2009735"/>
              <a:chExt cx="1704975" cy="809625"/>
            </a:xfrm>
          </p:grpSpPr>
          <p:sp>
            <p:nvSpPr>
              <p:cNvPr id="33" name="Oval 32"/>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4725163" y="2099574"/>
                <a:ext cx="1587722" cy="524964"/>
              </a:xfrm>
              <a:prstGeom prst="rect">
                <a:avLst/>
              </a:prstGeom>
              <a:noFill/>
            </p:spPr>
            <p:txBody>
              <a:bodyPr wrap="none" rtlCol="0">
                <a:spAutoFit/>
              </a:bodyPr>
              <a:lstStyle/>
              <a:p>
                <a:r>
                  <a:rPr lang="en-GB" dirty="0"/>
                  <a:t>Update details</a:t>
                </a:r>
              </a:p>
            </p:txBody>
          </p:sp>
        </p:grpSp>
        <p:grpSp>
          <p:nvGrpSpPr>
            <p:cNvPr id="35" name="Group 34"/>
            <p:cNvGrpSpPr/>
            <p:nvPr/>
          </p:nvGrpSpPr>
          <p:grpSpPr>
            <a:xfrm>
              <a:off x="5957700" y="2161515"/>
              <a:ext cx="1642560" cy="569602"/>
              <a:chOff x="4676775" y="2009735"/>
              <a:chExt cx="1704975" cy="809625"/>
            </a:xfrm>
          </p:grpSpPr>
          <p:sp>
            <p:nvSpPr>
              <p:cNvPr id="36" name="Oval 35"/>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4725163" y="2099574"/>
                <a:ext cx="1355468" cy="524964"/>
              </a:xfrm>
              <a:prstGeom prst="rect">
                <a:avLst/>
              </a:prstGeom>
              <a:noFill/>
            </p:spPr>
            <p:txBody>
              <a:bodyPr wrap="none" rtlCol="0">
                <a:spAutoFit/>
              </a:bodyPr>
              <a:lstStyle/>
              <a:p>
                <a:r>
                  <a:rPr lang="en-GB" dirty="0"/>
                  <a:t>View details</a:t>
                </a:r>
              </a:p>
            </p:txBody>
          </p:sp>
        </p:grpSp>
        <p:cxnSp>
          <p:nvCxnSpPr>
            <p:cNvPr id="39" name="Straight Connector 38"/>
            <p:cNvCxnSpPr>
              <a:endCxn id="11" idx="2"/>
            </p:cNvCxnSpPr>
            <p:nvPr/>
          </p:nvCxnSpPr>
          <p:spPr>
            <a:xfrm flipV="1">
              <a:off x="1530195" y="2323344"/>
              <a:ext cx="2156987" cy="1166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5" idx="2"/>
            </p:cNvCxnSpPr>
            <p:nvPr/>
          </p:nvCxnSpPr>
          <p:spPr>
            <a:xfrm flipV="1">
              <a:off x="1576812" y="3080619"/>
              <a:ext cx="2130018" cy="5226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6" idx="3"/>
              <a:endCxn id="18" idx="2"/>
            </p:cNvCxnSpPr>
            <p:nvPr/>
          </p:nvCxnSpPr>
          <p:spPr>
            <a:xfrm>
              <a:off x="1530195" y="3695699"/>
              <a:ext cx="2156988" cy="333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1" idx="2"/>
            </p:cNvCxnSpPr>
            <p:nvPr/>
          </p:nvCxnSpPr>
          <p:spPr>
            <a:xfrm>
              <a:off x="1570528" y="3813306"/>
              <a:ext cx="2116654" cy="596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567702" y="3916191"/>
              <a:ext cx="2052629" cy="1145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577637" y="4051846"/>
              <a:ext cx="2095768" cy="1721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9" idx="1"/>
            </p:cNvCxnSpPr>
            <p:nvPr/>
          </p:nvCxnSpPr>
          <p:spPr>
            <a:xfrm flipV="1">
              <a:off x="5733021" y="4314526"/>
              <a:ext cx="4353183" cy="13066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5" idx="3"/>
            </p:cNvCxnSpPr>
            <p:nvPr/>
          </p:nvCxnSpPr>
          <p:spPr>
            <a:xfrm flipV="1">
              <a:off x="5333199" y="4111690"/>
              <a:ext cx="4609985" cy="9937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435164" y="4012588"/>
              <a:ext cx="4508020" cy="370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1" idx="3"/>
            </p:cNvCxnSpPr>
            <p:nvPr/>
          </p:nvCxnSpPr>
          <p:spPr>
            <a:xfrm>
              <a:off x="9106759" y="1839998"/>
              <a:ext cx="717330" cy="1348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366080" y="2069396"/>
              <a:ext cx="1280364" cy="369332"/>
              <a:chOff x="8194992" y="2709551"/>
              <a:chExt cx="1291892" cy="369332"/>
            </a:xfrm>
          </p:grpSpPr>
          <p:cxnSp>
            <p:nvCxnSpPr>
              <p:cNvPr id="63" name="Straight Arrow Connector 62"/>
              <p:cNvCxnSpPr/>
              <p:nvPr/>
            </p:nvCxnSpPr>
            <p:spPr>
              <a:xfrm flipH="1" flipV="1">
                <a:off x="8481847" y="2727691"/>
                <a:ext cx="374859" cy="22156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194992" y="2709551"/>
                <a:ext cx="1291892" cy="369332"/>
              </a:xfrm>
              <a:prstGeom prst="rect">
                <a:avLst/>
              </a:prstGeom>
              <a:noFill/>
            </p:spPr>
            <p:txBody>
              <a:bodyPr wrap="none" rtlCol="0">
                <a:spAutoFit/>
              </a:bodyPr>
              <a:lstStyle/>
              <a:p>
                <a:r>
                  <a:rPr lang="en-GB" dirty="0"/>
                  <a:t>&lt;&lt;extend&gt;&gt;</a:t>
                </a:r>
              </a:p>
            </p:txBody>
          </p:sp>
        </p:grpSp>
        <p:grpSp>
          <p:nvGrpSpPr>
            <p:cNvPr id="67" name="Group 66"/>
            <p:cNvGrpSpPr/>
            <p:nvPr/>
          </p:nvGrpSpPr>
          <p:grpSpPr>
            <a:xfrm>
              <a:off x="6474167" y="1819836"/>
              <a:ext cx="1280364" cy="452796"/>
              <a:chOff x="8365324" y="2724113"/>
              <a:chExt cx="1291892" cy="452796"/>
            </a:xfrm>
          </p:grpSpPr>
          <p:cxnSp>
            <p:nvCxnSpPr>
              <p:cNvPr id="68" name="Straight Arrow Connector 67"/>
              <p:cNvCxnSpPr/>
              <p:nvPr/>
            </p:nvCxnSpPr>
            <p:spPr>
              <a:xfrm flipV="1">
                <a:off x="9056259" y="2724113"/>
                <a:ext cx="229372" cy="45279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365324" y="2783861"/>
                <a:ext cx="1291892" cy="369332"/>
              </a:xfrm>
              <a:prstGeom prst="rect">
                <a:avLst/>
              </a:prstGeom>
              <a:noFill/>
            </p:spPr>
            <p:txBody>
              <a:bodyPr wrap="none" rtlCol="0">
                <a:spAutoFit/>
              </a:bodyPr>
              <a:lstStyle/>
              <a:p>
                <a:r>
                  <a:rPr lang="en-GB" dirty="0"/>
                  <a:t>&lt;&lt;extend&gt;&gt;</a:t>
                </a:r>
              </a:p>
            </p:txBody>
          </p:sp>
        </p:grpSp>
        <p:cxnSp>
          <p:nvCxnSpPr>
            <p:cNvPr id="71" name="Straight Connector 70"/>
            <p:cNvCxnSpPr/>
            <p:nvPr/>
          </p:nvCxnSpPr>
          <p:spPr>
            <a:xfrm>
              <a:off x="5399944" y="3726720"/>
              <a:ext cx="4223606" cy="1295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789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Diagram</a:t>
            </a:r>
          </a:p>
        </p:txBody>
      </p:sp>
      <p:sp>
        <p:nvSpPr>
          <p:cNvPr id="3" name="Content Placeholder 2"/>
          <p:cNvSpPr>
            <a:spLocks noGrp="1"/>
          </p:cNvSpPr>
          <p:nvPr>
            <p:ph idx="1"/>
          </p:nvPr>
        </p:nvSpPr>
        <p:spPr/>
        <p:txBody>
          <a:bodyPr/>
          <a:lstStyle/>
          <a:p>
            <a:r>
              <a:rPr lang="en-GB" altLang="en-US" dirty="0"/>
              <a:t>Relate users, systems &amp; tasks (relationship)… help </a:t>
            </a:r>
            <a:r>
              <a:rPr lang="en-GB" altLang="en-US" u="sng" dirty="0"/>
              <a:t>identify boundary</a:t>
            </a:r>
          </a:p>
          <a:p>
            <a:r>
              <a:rPr lang="en-US" altLang="en-US" dirty="0"/>
              <a:t>Capture system </a:t>
            </a:r>
            <a:r>
              <a:rPr lang="en-US" altLang="en-US" u="sng" dirty="0"/>
              <a:t>functionality</a:t>
            </a:r>
            <a:r>
              <a:rPr lang="en-US" altLang="en-US" dirty="0"/>
              <a:t> as seen by users</a:t>
            </a:r>
          </a:p>
          <a:p>
            <a:r>
              <a:rPr lang="en-US" altLang="en-US" dirty="0"/>
              <a:t>Developed by analysts &amp; domain experts </a:t>
            </a:r>
            <a:r>
              <a:rPr lang="en-US" altLang="en-US" u="sng" dirty="0"/>
              <a:t>during requirements analysis</a:t>
            </a:r>
          </a:p>
          <a:p>
            <a:pPr marL="228600" lvl="1">
              <a:spcBef>
                <a:spcPts val="1000"/>
              </a:spcBef>
            </a:pPr>
            <a:r>
              <a:rPr lang="en-US" altLang="en-US" sz="2800" dirty="0"/>
              <a:t>Specify the context of a system</a:t>
            </a:r>
          </a:p>
          <a:p>
            <a:pPr marL="228600" lvl="1">
              <a:spcBef>
                <a:spcPts val="1000"/>
              </a:spcBef>
            </a:pPr>
            <a:r>
              <a:rPr lang="en-US" altLang="en-US" sz="2800" dirty="0"/>
              <a:t>Drive implementation &amp; generate test cases</a:t>
            </a:r>
          </a:p>
          <a:p>
            <a:endParaRPr lang="en-US" altLang="en-US" dirty="0"/>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Tree>
    <p:extLst>
      <p:ext uri="{BB962C8B-B14F-4D97-AF65-F5344CB8AC3E}">
        <p14:creationId xmlns:p14="http://schemas.microsoft.com/office/powerpoint/2010/main" val="923052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Cash Withdrawal</a:t>
            </a:r>
          </a:p>
        </p:txBody>
      </p:sp>
      <p:pic>
        <p:nvPicPr>
          <p:cNvPr id="4" name="Picture 2" descr="Image result for university of birmingham, logo">
            <a:extLst>
              <a:ext uri="{FF2B5EF4-FFF2-40B4-BE49-F238E27FC236}">
                <a16:creationId xmlns:a16="http://schemas.microsoft.com/office/drawing/2014/main" id="{85E68DEB-4826-0E42-AF6D-D722647A77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27683" y="3138408"/>
            <a:ext cx="802513" cy="1114581"/>
          </a:xfrm>
          <a:prstGeom prst="rect">
            <a:avLst/>
          </a:prstGeom>
        </p:spPr>
      </p:pic>
      <p:sp>
        <p:nvSpPr>
          <p:cNvPr id="6" name="Rectangle 5"/>
          <p:cNvSpPr/>
          <p:nvPr/>
        </p:nvSpPr>
        <p:spPr>
          <a:xfrm>
            <a:off x="625140" y="4252988"/>
            <a:ext cx="1143419" cy="369332"/>
          </a:xfrm>
          <a:prstGeom prst="rect">
            <a:avLst/>
          </a:prstGeom>
        </p:spPr>
        <p:txBody>
          <a:bodyPr wrap="none">
            <a:spAutoFit/>
          </a:bodyPr>
          <a:lstStyle/>
          <a:p>
            <a:r>
              <a:rPr lang="en-GB" dirty="0"/>
              <a:t>customers</a:t>
            </a:r>
          </a:p>
        </p:txBody>
      </p:sp>
      <p:grpSp>
        <p:nvGrpSpPr>
          <p:cNvPr id="7" name="Group 6"/>
          <p:cNvGrpSpPr/>
          <p:nvPr/>
        </p:nvGrpSpPr>
        <p:grpSpPr>
          <a:xfrm>
            <a:off x="3687181" y="2009734"/>
            <a:ext cx="2386774" cy="627219"/>
            <a:chOff x="4676775" y="2009735"/>
            <a:chExt cx="1704975" cy="809625"/>
          </a:xfrm>
        </p:grpSpPr>
        <p:sp>
          <p:nvSpPr>
            <p:cNvPr id="8" name="Oval 7"/>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4862691" y="2157991"/>
              <a:ext cx="1443483" cy="476740"/>
            </a:xfrm>
            <a:prstGeom prst="rect">
              <a:avLst/>
            </a:prstGeom>
            <a:noFill/>
          </p:spPr>
          <p:txBody>
            <a:bodyPr wrap="square" rtlCol="0">
              <a:spAutoFit/>
            </a:bodyPr>
            <a:lstStyle/>
            <a:p>
              <a:r>
                <a:rPr lang="en-GB" dirty="0"/>
                <a:t>Login account</a:t>
              </a:r>
            </a:p>
          </p:txBody>
        </p:sp>
      </p:grpSp>
      <p:grpSp>
        <p:nvGrpSpPr>
          <p:cNvPr id="10" name="Group 9"/>
          <p:cNvGrpSpPr/>
          <p:nvPr/>
        </p:nvGrpSpPr>
        <p:grpSpPr>
          <a:xfrm>
            <a:off x="3706828" y="2809076"/>
            <a:ext cx="2873787" cy="543085"/>
            <a:chOff x="4676775" y="2009735"/>
            <a:chExt cx="1959043" cy="809625"/>
          </a:xfrm>
        </p:grpSpPr>
        <p:sp>
          <p:nvSpPr>
            <p:cNvPr id="11" name="Oval 10"/>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930396" y="2168304"/>
              <a:ext cx="1705422" cy="550596"/>
            </a:xfrm>
            <a:prstGeom prst="rect">
              <a:avLst/>
            </a:prstGeom>
            <a:noFill/>
          </p:spPr>
          <p:txBody>
            <a:bodyPr wrap="none" rtlCol="0">
              <a:spAutoFit/>
            </a:bodyPr>
            <a:lstStyle/>
            <a:p>
              <a:r>
                <a:rPr lang="en-GB" dirty="0"/>
                <a:t>Choose option</a:t>
              </a:r>
            </a:p>
          </p:txBody>
        </p:sp>
      </p:grpSp>
      <p:grpSp>
        <p:nvGrpSpPr>
          <p:cNvPr id="13" name="Group 12"/>
          <p:cNvGrpSpPr/>
          <p:nvPr/>
        </p:nvGrpSpPr>
        <p:grpSpPr>
          <a:xfrm>
            <a:off x="3687182" y="3457534"/>
            <a:ext cx="2800252" cy="542966"/>
            <a:chOff x="4676775" y="2009735"/>
            <a:chExt cx="1932437" cy="809625"/>
          </a:xfrm>
        </p:grpSpPr>
        <p:sp>
          <p:nvSpPr>
            <p:cNvPr id="14" name="Oval 13"/>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4947079" y="2119232"/>
              <a:ext cx="1662133" cy="550717"/>
            </a:xfrm>
            <a:prstGeom prst="rect">
              <a:avLst/>
            </a:prstGeom>
            <a:noFill/>
          </p:spPr>
          <p:txBody>
            <a:bodyPr wrap="none" rtlCol="0">
              <a:spAutoFit/>
            </a:bodyPr>
            <a:lstStyle/>
            <a:p>
              <a:r>
                <a:rPr lang="en-GB" dirty="0"/>
                <a:t>Enter amount</a:t>
              </a:r>
            </a:p>
          </p:txBody>
        </p:sp>
      </p:grpSp>
      <p:grpSp>
        <p:nvGrpSpPr>
          <p:cNvPr id="16" name="Group 15"/>
          <p:cNvGrpSpPr/>
          <p:nvPr/>
        </p:nvGrpSpPr>
        <p:grpSpPr>
          <a:xfrm>
            <a:off x="3687185" y="4125273"/>
            <a:ext cx="2605288" cy="569602"/>
            <a:chOff x="4676775" y="2009735"/>
            <a:chExt cx="1704975" cy="809625"/>
          </a:xfrm>
        </p:grpSpPr>
        <p:sp>
          <p:nvSpPr>
            <p:cNvPr id="17" name="Oval 16"/>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4946923" y="2191267"/>
              <a:ext cx="1286808" cy="524964"/>
            </a:xfrm>
            <a:prstGeom prst="rect">
              <a:avLst/>
            </a:prstGeom>
            <a:noFill/>
          </p:spPr>
          <p:txBody>
            <a:bodyPr wrap="none" rtlCol="0">
              <a:spAutoFit/>
            </a:bodyPr>
            <a:lstStyle/>
            <a:p>
              <a:r>
                <a:rPr lang="en-GB" dirty="0"/>
                <a:t>Enter other service</a:t>
              </a:r>
            </a:p>
          </p:txBody>
        </p:sp>
      </p:grpSp>
      <p:grpSp>
        <p:nvGrpSpPr>
          <p:cNvPr id="19" name="Group 18"/>
          <p:cNvGrpSpPr/>
          <p:nvPr/>
        </p:nvGrpSpPr>
        <p:grpSpPr>
          <a:xfrm>
            <a:off x="3706830" y="4820441"/>
            <a:ext cx="2501084" cy="569602"/>
            <a:chOff x="4676775" y="2009735"/>
            <a:chExt cx="1704975" cy="809625"/>
          </a:xfrm>
        </p:grpSpPr>
        <p:sp>
          <p:nvSpPr>
            <p:cNvPr id="20" name="Oval 19"/>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4828540" y="2152302"/>
              <a:ext cx="1124711" cy="524964"/>
            </a:xfrm>
            <a:prstGeom prst="rect">
              <a:avLst/>
            </a:prstGeom>
            <a:noFill/>
          </p:spPr>
          <p:txBody>
            <a:bodyPr wrap="none" rtlCol="0">
              <a:spAutoFit/>
            </a:bodyPr>
            <a:lstStyle/>
            <a:p>
              <a:r>
                <a:rPr lang="en-GB" dirty="0"/>
                <a:t>End transaction</a:t>
              </a:r>
            </a:p>
          </p:txBody>
        </p:sp>
      </p:grpSp>
      <p:cxnSp>
        <p:nvCxnSpPr>
          <p:cNvPr id="25" name="Straight Connector 24"/>
          <p:cNvCxnSpPr>
            <a:endCxn id="8" idx="2"/>
          </p:cNvCxnSpPr>
          <p:nvPr/>
        </p:nvCxnSpPr>
        <p:spPr>
          <a:xfrm flipV="1">
            <a:off x="1530195" y="2323344"/>
            <a:ext cx="2156987" cy="1166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1" idx="2"/>
          </p:cNvCxnSpPr>
          <p:nvPr/>
        </p:nvCxnSpPr>
        <p:spPr>
          <a:xfrm flipV="1">
            <a:off x="1576812" y="3080619"/>
            <a:ext cx="2130017" cy="5226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3"/>
            <a:endCxn id="14" idx="2"/>
          </p:cNvCxnSpPr>
          <p:nvPr/>
        </p:nvCxnSpPr>
        <p:spPr>
          <a:xfrm>
            <a:off x="1530196" y="3695699"/>
            <a:ext cx="2156985" cy="333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7" idx="2"/>
          </p:cNvCxnSpPr>
          <p:nvPr/>
        </p:nvCxnSpPr>
        <p:spPr>
          <a:xfrm>
            <a:off x="1570528" y="3813306"/>
            <a:ext cx="2116656" cy="596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67702" y="3916191"/>
            <a:ext cx="2052629" cy="1145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6"/>
          </p:cNvCxnSpPr>
          <p:nvPr/>
        </p:nvCxnSpPr>
        <p:spPr>
          <a:xfrm flipV="1">
            <a:off x="6073955" y="1819836"/>
            <a:ext cx="1312307" cy="50350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492060" y="1661314"/>
            <a:ext cx="2386774" cy="627219"/>
            <a:chOff x="4676775" y="2009735"/>
            <a:chExt cx="1704975" cy="809625"/>
          </a:xfrm>
        </p:grpSpPr>
        <p:sp>
          <p:nvSpPr>
            <p:cNvPr id="34" name="Oval 33"/>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4862691" y="2157991"/>
              <a:ext cx="1443483" cy="476740"/>
            </a:xfrm>
            <a:prstGeom prst="rect">
              <a:avLst/>
            </a:prstGeom>
            <a:noFill/>
          </p:spPr>
          <p:txBody>
            <a:bodyPr wrap="square" rtlCol="0">
              <a:spAutoFit/>
            </a:bodyPr>
            <a:lstStyle/>
            <a:p>
              <a:r>
                <a:rPr lang="en-GB" dirty="0"/>
                <a:t>Validate User</a:t>
              </a:r>
            </a:p>
          </p:txBody>
        </p:sp>
      </p:grpSp>
      <p:sp>
        <p:nvSpPr>
          <p:cNvPr id="36" name="TextBox 35"/>
          <p:cNvSpPr txBox="1"/>
          <p:nvPr/>
        </p:nvSpPr>
        <p:spPr>
          <a:xfrm>
            <a:off x="6366160" y="1936881"/>
            <a:ext cx="1330814" cy="369332"/>
          </a:xfrm>
          <a:prstGeom prst="rect">
            <a:avLst/>
          </a:prstGeom>
          <a:noFill/>
        </p:spPr>
        <p:txBody>
          <a:bodyPr wrap="none" rtlCol="0">
            <a:spAutoFit/>
          </a:bodyPr>
          <a:lstStyle/>
          <a:p>
            <a:r>
              <a:rPr lang="en-GB" dirty="0"/>
              <a:t>&lt;&lt;include&gt;&gt;</a:t>
            </a:r>
          </a:p>
        </p:txBody>
      </p:sp>
      <p:cxnSp>
        <p:nvCxnSpPr>
          <p:cNvPr id="37" name="Straight Arrow Connector 36"/>
          <p:cNvCxnSpPr/>
          <p:nvPr/>
        </p:nvCxnSpPr>
        <p:spPr>
          <a:xfrm flipV="1">
            <a:off x="6224675" y="3184079"/>
            <a:ext cx="1312307" cy="50350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642780" y="3025557"/>
            <a:ext cx="2386774" cy="627219"/>
            <a:chOff x="4676775" y="2009735"/>
            <a:chExt cx="1704975" cy="809625"/>
          </a:xfrm>
        </p:grpSpPr>
        <p:sp>
          <p:nvSpPr>
            <p:cNvPr id="39" name="Oval 38"/>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4862691" y="2157991"/>
              <a:ext cx="1443483" cy="476740"/>
            </a:xfrm>
            <a:prstGeom prst="rect">
              <a:avLst/>
            </a:prstGeom>
            <a:noFill/>
          </p:spPr>
          <p:txBody>
            <a:bodyPr wrap="square" rtlCol="0">
              <a:spAutoFit/>
            </a:bodyPr>
            <a:lstStyle/>
            <a:p>
              <a:r>
                <a:rPr lang="en-GB" dirty="0"/>
                <a:t>Check Balance</a:t>
              </a:r>
            </a:p>
          </p:txBody>
        </p:sp>
      </p:grpSp>
      <p:sp>
        <p:nvSpPr>
          <p:cNvPr id="41" name="TextBox 40"/>
          <p:cNvSpPr txBox="1"/>
          <p:nvPr/>
        </p:nvSpPr>
        <p:spPr>
          <a:xfrm>
            <a:off x="6516880" y="3301124"/>
            <a:ext cx="1330814" cy="369332"/>
          </a:xfrm>
          <a:prstGeom prst="rect">
            <a:avLst/>
          </a:prstGeom>
          <a:noFill/>
        </p:spPr>
        <p:txBody>
          <a:bodyPr wrap="none" rtlCol="0">
            <a:spAutoFit/>
          </a:bodyPr>
          <a:lstStyle/>
          <a:p>
            <a:r>
              <a:rPr lang="en-GB" dirty="0"/>
              <a:t>&lt;&lt;include&gt;&gt;</a:t>
            </a:r>
          </a:p>
        </p:txBody>
      </p:sp>
      <p:grpSp>
        <p:nvGrpSpPr>
          <p:cNvPr id="42" name="Group 41"/>
          <p:cNvGrpSpPr/>
          <p:nvPr/>
        </p:nvGrpSpPr>
        <p:grpSpPr>
          <a:xfrm>
            <a:off x="7779292" y="4144839"/>
            <a:ext cx="2386774" cy="627219"/>
            <a:chOff x="4676775" y="2009735"/>
            <a:chExt cx="1704975" cy="809625"/>
          </a:xfrm>
        </p:grpSpPr>
        <p:sp>
          <p:nvSpPr>
            <p:cNvPr id="43" name="Oval 42"/>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p:cNvSpPr txBox="1"/>
            <p:nvPr/>
          </p:nvSpPr>
          <p:spPr>
            <a:xfrm>
              <a:off x="4862691" y="2157991"/>
              <a:ext cx="1443483" cy="476740"/>
            </a:xfrm>
            <a:prstGeom prst="rect">
              <a:avLst/>
            </a:prstGeom>
            <a:noFill/>
          </p:spPr>
          <p:txBody>
            <a:bodyPr wrap="square" rtlCol="0">
              <a:spAutoFit/>
            </a:bodyPr>
            <a:lstStyle/>
            <a:p>
              <a:r>
                <a:rPr lang="en-GB" dirty="0"/>
                <a:t>Not enough money</a:t>
              </a:r>
            </a:p>
          </p:txBody>
        </p:sp>
      </p:grpSp>
      <p:cxnSp>
        <p:nvCxnSpPr>
          <p:cNvPr id="45" name="Straight Arrow Connector 44"/>
          <p:cNvCxnSpPr>
            <a:stCxn id="43" idx="0"/>
          </p:cNvCxnSpPr>
          <p:nvPr/>
        </p:nvCxnSpPr>
        <p:spPr>
          <a:xfrm flipV="1">
            <a:off x="8972679" y="3676589"/>
            <a:ext cx="118920" cy="46825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847694" y="3778813"/>
            <a:ext cx="1330814" cy="369332"/>
          </a:xfrm>
          <a:prstGeom prst="rect">
            <a:avLst/>
          </a:prstGeom>
          <a:noFill/>
        </p:spPr>
        <p:txBody>
          <a:bodyPr wrap="square" rtlCol="0">
            <a:spAutoFit/>
          </a:bodyPr>
          <a:lstStyle/>
          <a:p>
            <a:r>
              <a:rPr lang="en-GB" dirty="0"/>
              <a:t>&lt;&lt;extend&gt;&gt;</a:t>
            </a:r>
          </a:p>
        </p:txBody>
      </p:sp>
      <p:sp>
        <p:nvSpPr>
          <p:cNvPr id="3" name="Footer Placeholder 2">
            <a:extLst>
              <a:ext uri="{FF2B5EF4-FFF2-40B4-BE49-F238E27FC236}">
                <a16:creationId xmlns:a16="http://schemas.microsoft.com/office/drawing/2014/main" id="{8196BAD2-A89E-BDEC-17AF-BB201997A53F}"/>
              </a:ext>
            </a:extLst>
          </p:cNvPr>
          <p:cNvSpPr>
            <a:spLocks noGrp="1"/>
          </p:cNvSpPr>
          <p:nvPr>
            <p:ph type="ftr" sz="quarter" idx="11"/>
          </p:nvPr>
        </p:nvSpPr>
        <p:spPr/>
        <p:txBody>
          <a:bodyPr/>
          <a:lstStyle/>
          <a:p>
            <a:r>
              <a:rPr lang="en-GB"/>
              <a:t>Dr. Rami Bahsoon, University of Birmingham, UK</a:t>
            </a:r>
          </a:p>
        </p:txBody>
      </p:sp>
    </p:spTree>
    <p:extLst>
      <p:ext uri="{BB962C8B-B14F-4D97-AF65-F5344CB8AC3E}">
        <p14:creationId xmlns:p14="http://schemas.microsoft.com/office/powerpoint/2010/main" val="2091367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Your tasks after the lecture</a:t>
            </a:r>
          </a:p>
        </p:txBody>
      </p:sp>
      <p:sp>
        <p:nvSpPr>
          <p:cNvPr id="3" name="Content Placeholder 2"/>
          <p:cNvSpPr>
            <a:spLocks noGrp="1"/>
          </p:cNvSpPr>
          <p:nvPr>
            <p:ph idx="1"/>
          </p:nvPr>
        </p:nvSpPr>
        <p:spPr/>
        <p:txBody>
          <a:bodyPr/>
          <a:lstStyle/>
          <a:p>
            <a:r>
              <a:rPr lang="en-GB" dirty="0"/>
              <a:t>Further improve the use case diagram for the entire system.</a:t>
            </a:r>
          </a:p>
          <a:p>
            <a:r>
              <a:rPr lang="en-GB" dirty="0"/>
              <a:t>Draw the detailed use case diagram for a critical/complicated process of the system.</a:t>
            </a:r>
          </a:p>
        </p:txBody>
      </p:sp>
      <p:sp>
        <p:nvSpPr>
          <p:cNvPr id="4" name="Footer Placeholder 3"/>
          <p:cNvSpPr>
            <a:spLocks noGrp="1"/>
          </p:cNvSpPr>
          <p:nvPr>
            <p:ph type="ftr" sz="quarter" idx="11"/>
          </p:nvPr>
        </p:nvSpPr>
        <p:spPr/>
        <p:txBody>
          <a:bodyPr/>
          <a:lstStyle/>
          <a:p>
            <a:r>
              <a:rPr lang="en-GB"/>
              <a:t>Dr. Rami Bahsoon, University of Birmingham, UK</a:t>
            </a:r>
          </a:p>
        </p:txBody>
      </p:sp>
      <p:pic>
        <p:nvPicPr>
          <p:cNvPr id="5" name="Picture 2" descr="Image result for university of birmingham, logo">
            <a:extLst>
              <a:ext uri="{FF2B5EF4-FFF2-40B4-BE49-F238E27FC236}">
                <a16:creationId xmlns:a16="http://schemas.microsoft.com/office/drawing/2014/main" id="{85E68DEB-4826-0E42-AF6D-D722647A77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Diagram</a:t>
            </a:r>
          </a:p>
        </p:txBody>
      </p:sp>
      <p:sp>
        <p:nvSpPr>
          <p:cNvPr id="3" name="Content Placeholder 2"/>
          <p:cNvSpPr>
            <a:spLocks noGrp="1"/>
          </p:cNvSpPr>
          <p:nvPr>
            <p:ph idx="1"/>
          </p:nvPr>
        </p:nvSpPr>
        <p:spPr/>
        <p:txBody>
          <a:bodyPr/>
          <a:lstStyle/>
          <a:p>
            <a:pPr marL="0" indent="0" eaLnBrk="1" hangingPunct="1">
              <a:buNone/>
            </a:pPr>
            <a:r>
              <a:rPr lang="en-GB" altLang="en-US" b="1" dirty="0"/>
              <a:t>Basis for a user-oriented approach to system development</a:t>
            </a:r>
          </a:p>
          <a:p>
            <a:pPr lvl="1" eaLnBrk="1" hangingPunct="1"/>
            <a:r>
              <a:rPr lang="en-GB" altLang="en-US" sz="2800" dirty="0"/>
              <a:t>Identify the users of the system (actors)</a:t>
            </a:r>
          </a:p>
          <a:p>
            <a:pPr lvl="1" eaLnBrk="1" hangingPunct="1"/>
            <a:r>
              <a:rPr lang="en-GB" altLang="en-US" sz="2800" dirty="0"/>
              <a:t>Identify the tasks they must undertake with the system (use cases)</a:t>
            </a:r>
          </a:p>
          <a:p>
            <a:pPr lvl="1" eaLnBrk="1" hangingPunct="1"/>
            <a:r>
              <a:rPr lang="en-GB" altLang="en-US" sz="2800" dirty="0"/>
              <a:t>Relate users &amp; tasks (relationship)… help identify boundary</a:t>
            </a:r>
          </a:p>
          <a:p>
            <a:pPr eaLnBrk="1" hangingPunct="1"/>
            <a:endParaRPr lang="en-US" altLang="en-US" sz="2600" dirty="0"/>
          </a:p>
          <a:p>
            <a:endParaRPr lang="en-US" altLang="en-US" dirty="0"/>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5" name="Picture 4">
            <a:extLst>
              <a:ext uri="{FF2B5EF4-FFF2-40B4-BE49-F238E27FC236}">
                <a16:creationId xmlns:a16="http://schemas.microsoft.com/office/drawing/2014/main" id="{C25BF683-D231-7E06-7090-0E4DDE1BD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999" y="3809098"/>
            <a:ext cx="6796087"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33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Use Case Diagram in UML</a:t>
            </a:r>
          </a:p>
        </p:txBody>
      </p:sp>
      <p:sp>
        <p:nvSpPr>
          <p:cNvPr id="3" name="Content Placeholder 2"/>
          <p:cNvSpPr>
            <a:spLocks noGrp="1"/>
          </p:cNvSpPr>
          <p:nvPr>
            <p:ph idx="1"/>
          </p:nvPr>
        </p:nvSpPr>
        <p:spPr/>
        <p:txBody>
          <a:bodyPr/>
          <a:lstStyle/>
          <a:p>
            <a:r>
              <a:rPr lang="en-GB" dirty="0"/>
              <a:t>Use cases: oval with text inside</a:t>
            </a:r>
          </a:p>
          <a:p>
            <a:r>
              <a:rPr lang="en-GB" dirty="0"/>
              <a:t>Actors: stick figure</a:t>
            </a:r>
          </a:p>
          <a:p>
            <a:r>
              <a:rPr lang="en-GB" dirty="0"/>
              <a:t>Relations: Dependencies, generalizations, associations</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6" name="Picture 5"/>
          <p:cNvPicPr>
            <a:picLocks noChangeAspect="1"/>
          </p:cNvPicPr>
          <p:nvPr/>
        </p:nvPicPr>
        <p:blipFill>
          <a:blip r:embed="rId3"/>
          <a:stretch>
            <a:fillRect/>
          </a:stretch>
        </p:blipFill>
        <p:spPr>
          <a:xfrm>
            <a:off x="1009650" y="3496715"/>
            <a:ext cx="6215561" cy="2573954"/>
          </a:xfrm>
          <a:prstGeom prst="rect">
            <a:avLst/>
          </a:prstGeom>
        </p:spPr>
      </p:pic>
      <p:sp>
        <p:nvSpPr>
          <p:cNvPr id="7" name="Rectangle 6"/>
          <p:cNvSpPr/>
          <p:nvPr/>
        </p:nvSpPr>
        <p:spPr>
          <a:xfrm>
            <a:off x="6400800" y="5156021"/>
            <a:ext cx="5196723" cy="1200329"/>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rPr>
              <a:t>Actors are really roles played by people.  One person may play multiple roles. However, actors may also be another system.</a:t>
            </a:r>
          </a:p>
          <a:p>
            <a:pPr marL="285750" indent="-285750">
              <a:buFont typeface="Arial" panose="020B0604020202020204" pitchFamily="34" charset="0"/>
              <a:buChar char="•"/>
            </a:pPr>
            <a:r>
              <a:rPr lang="en-GB" dirty="0">
                <a:solidFill>
                  <a:srgbClr val="000000"/>
                </a:solidFill>
                <a:latin typeface="Arial" panose="020B0604020202020204" pitchFamily="34" charset="0"/>
              </a:rPr>
              <a:t>Actors and use cases each have names.</a:t>
            </a:r>
          </a:p>
        </p:txBody>
      </p:sp>
      <p:sp>
        <p:nvSpPr>
          <p:cNvPr id="5" name="Rectangle 4"/>
          <p:cNvSpPr/>
          <p:nvPr/>
        </p:nvSpPr>
        <p:spPr>
          <a:xfrm>
            <a:off x="5579445" y="3317328"/>
            <a:ext cx="2650156" cy="923330"/>
          </a:xfrm>
          <a:prstGeom prst="rect">
            <a:avLst/>
          </a:prstGeom>
        </p:spPr>
        <p:txBody>
          <a:bodyPr wrap="square">
            <a:spAutoFit/>
          </a:bodyPr>
          <a:lstStyle/>
          <a:p>
            <a:r>
              <a:rPr lang="en-GB" dirty="0">
                <a:solidFill>
                  <a:srgbClr val="0070C0"/>
                </a:solidFill>
              </a:rPr>
              <a:t>Order Coffee at a Coffee Shop from Cashier’s Perspective</a:t>
            </a:r>
          </a:p>
        </p:txBody>
      </p:sp>
    </p:spTree>
    <p:extLst>
      <p:ext uri="{BB962C8B-B14F-4D97-AF65-F5344CB8AC3E}">
        <p14:creationId xmlns:p14="http://schemas.microsoft.com/office/powerpoint/2010/main" val="371950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676503" cy="1325563"/>
          </a:xfrm>
        </p:spPr>
        <p:txBody>
          <a:bodyPr/>
          <a:lstStyle/>
          <a:p>
            <a:r>
              <a:rPr lang="en-GB" dirty="0"/>
              <a:t>Use Case Scenario: Order Coffee Through App</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GB" dirty="0"/>
              <a:t>(start) Customer start app on his phone and logs in.</a:t>
            </a:r>
          </a:p>
          <a:p>
            <a:pPr marL="514350" indent="-514350">
              <a:buFont typeface="+mj-lt"/>
              <a:buAutoNum type="arabicPeriod"/>
            </a:pPr>
            <a:r>
              <a:rPr lang="en-GB" dirty="0"/>
              <a:t>Customer picks preferred store.</a:t>
            </a:r>
          </a:p>
          <a:p>
            <a:pPr marL="514350" indent="-514350">
              <a:buFont typeface="+mj-lt"/>
              <a:buAutoNum type="arabicPeriod"/>
            </a:pPr>
            <a:r>
              <a:rPr lang="en-GB" dirty="0"/>
              <a:t>Customer enters coffee choice.</a:t>
            </a:r>
          </a:p>
          <a:p>
            <a:pPr marL="514350" indent="-514350">
              <a:buFont typeface="+mj-lt"/>
              <a:buAutoNum type="arabicPeriod"/>
            </a:pPr>
            <a:r>
              <a:rPr lang="en-GB" dirty="0"/>
              <a:t>App asks </a:t>
            </a:r>
            <a:r>
              <a:rPr lang="en-GB" i="1" dirty="0"/>
              <a:t>if “he would like anything else</a:t>
            </a:r>
            <a:r>
              <a:rPr lang="en-GB" dirty="0"/>
              <a:t>.”</a:t>
            </a:r>
          </a:p>
          <a:p>
            <a:pPr marL="514350" indent="-514350">
              <a:buFont typeface="+mj-lt"/>
              <a:buAutoNum type="arabicPeriod"/>
            </a:pPr>
            <a:r>
              <a:rPr lang="en-GB" dirty="0"/>
              <a:t>Customer selects “checkout.”</a:t>
            </a:r>
          </a:p>
          <a:p>
            <a:pPr marL="514350" indent="-514350">
              <a:buFont typeface="+mj-lt"/>
              <a:buAutoNum type="arabicPeriod"/>
            </a:pPr>
            <a:r>
              <a:rPr lang="en-GB" dirty="0"/>
              <a:t>App asks for payment.</a:t>
            </a:r>
          </a:p>
          <a:p>
            <a:pPr marL="514350" indent="-514350">
              <a:buFont typeface="+mj-lt"/>
              <a:buAutoNum type="arabicPeriod"/>
            </a:pPr>
            <a:r>
              <a:rPr lang="en-GB" dirty="0"/>
              <a:t>Customer enters credit card number.</a:t>
            </a:r>
          </a:p>
          <a:p>
            <a:pPr marL="514350" indent="-514350">
              <a:buFont typeface="+mj-lt"/>
              <a:buAutoNum type="arabicPeriod"/>
            </a:pPr>
            <a:r>
              <a:rPr lang="en-GB" dirty="0"/>
              <a:t>App validates the order.  </a:t>
            </a:r>
          </a:p>
          <a:p>
            <a:pPr marL="514350" indent="-514350">
              <a:buFont typeface="+mj-lt"/>
              <a:buAutoNum type="arabicPeriod"/>
            </a:pPr>
            <a:r>
              <a:rPr lang="en-GB" dirty="0"/>
              <a:t>Once done, App sends the order to the POS machine at preferred store and leaves a confirm message in the customer’s email inbox.</a:t>
            </a:r>
          </a:p>
          <a:p>
            <a:pPr marL="514350" indent="-514350">
              <a:buFont typeface="+mj-lt"/>
              <a:buAutoNum type="arabicPeriod"/>
            </a:pPr>
            <a:r>
              <a:rPr lang="en-GB" dirty="0"/>
              <a:t>(end)</a:t>
            </a:r>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3076" name="Picture 4" descr="Image result for discussion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449" y="1825625"/>
            <a:ext cx="2491623" cy="249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82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268730" cy="1325563"/>
          </a:xfrm>
        </p:spPr>
        <p:txBody>
          <a:bodyPr/>
          <a:lstStyle/>
          <a:p>
            <a:r>
              <a:rPr lang="en-GB" dirty="0"/>
              <a:t>Use Case Scenario: Order Coffee Through App</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GB" dirty="0"/>
              <a:t>(start) </a:t>
            </a:r>
            <a:r>
              <a:rPr lang="en-GB" b="1" dirty="0">
                <a:solidFill>
                  <a:srgbClr val="00B050"/>
                </a:solidFill>
              </a:rPr>
              <a:t>Customer</a:t>
            </a:r>
            <a:r>
              <a:rPr lang="en-GB" b="1" dirty="0"/>
              <a:t> </a:t>
            </a:r>
            <a:r>
              <a:rPr lang="en-GB" dirty="0">
                <a:solidFill>
                  <a:srgbClr val="FF0000"/>
                </a:solidFill>
              </a:rPr>
              <a:t>start</a:t>
            </a:r>
            <a:r>
              <a:rPr lang="en-GB" dirty="0"/>
              <a:t> app on his phone and </a:t>
            </a:r>
            <a:r>
              <a:rPr lang="en-GB" dirty="0">
                <a:solidFill>
                  <a:srgbClr val="FF0000"/>
                </a:solidFill>
              </a:rPr>
              <a:t>logs in</a:t>
            </a:r>
            <a:r>
              <a:rPr lang="en-GB" dirty="0"/>
              <a:t>.</a:t>
            </a:r>
          </a:p>
          <a:p>
            <a:pPr marL="514350" indent="-514350">
              <a:buFont typeface="+mj-lt"/>
              <a:buAutoNum type="arabicPeriod"/>
            </a:pPr>
            <a:r>
              <a:rPr lang="en-GB" b="1" dirty="0">
                <a:solidFill>
                  <a:srgbClr val="00B050"/>
                </a:solidFill>
              </a:rPr>
              <a:t>Customer</a:t>
            </a:r>
            <a:r>
              <a:rPr lang="en-GB" b="1" dirty="0"/>
              <a:t> </a:t>
            </a:r>
            <a:r>
              <a:rPr lang="en-GB" dirty="0">
                <a:solidFill>
                  <a:srgbClr val="FF0000"/>
                </a:solidFill>
              </a:rPr>
              <a:t>picks</a:t>
            </a:r>
            <a:r>
              <a:rPr lang="en-GB" dirty="0"/>
              <a:t> </a:t>
            </a:r>
            <a:r>
              <a:rPr lang="en-GB" dirty="0">
                <a:solidFill>
                  <a:srgbClr val="FF0000"/>
                </a:solidFill>
              </a:rPr>
              <a:t>preferred store</a:t>
            </a:r>
            <a:r>
              <a:rPr lang="en-GB" dirty="0"/>
              <a:t>.</a:t>
            </a:r>
          </a:p>
          <a:p>
            <a:pPr marL="514350" indent="-514350">
              <a:buFont typeface="+mj-lt"/>
              <a:buAutoNum type="arabicPeriod"/>
            </a:pPr>
            <a:r>
              <a:rPr lang="en-GB" b="1" dirty="0">
                <a:solidFill>
                  <a:srgbClr val="00B050"/>
                </a:solidFill>
              </a:rPr>
              <a:t>Customer</a:t>
            </a:r>
            <a:r>
              <a:rPr lang="en-GB" b="1" dirty="0"/>
              <a:t> </a:t>
            </a:r>
            <a:r>
              <a:rPr lang="en-GB" dirty="0">
                <a:solidFill>
                  <a:srgbClr val="FF0000"/>
                </a:solidFill>
              </a:rPr>
              <a:t>enters coffee choice</a:t>
            </a:r>
            <a:r>
              <a:rPr lang="en-GB" dirty="0"/>
              <a:t>.</a:t>
            </a:r>
          </a:p>
          <a:p>
            <a:pPr marL="514350" indent="-514350">
              <a:buFont typeface="+mj-lt"/>
              <a:buAutoNum type="arabicPeriod"/>
            </a:pPr>
            <a:r>
              <a:rPr lang="en-GB" b="1" dirty="0">
                <a:solidFill>
                  <a:srgbClr val="00B050"/>
                </a:solidFill>
              </a:rPr>
              <a:t>App</a:t>
            </a:r>
            <a:r>
              <a:rPr lang="en-GB" b="1" dirty="0"/>
              <a:t> </a:t>
            </a:r>
            <a:r>
              <a:rPr lang="en-GB" dirty="0">
                <a:solidFill>
                  <a:srgbClr val="FF0000"/>
                </a:solidFill>
              </a:rPr>
              <a:t>asks</a:t>
            </a:r>
            <a:r>
              <a:rPr lang="en-GB" dirty="0"/>
              <a:t> </a:t>
            </a:r>
            <a:r>
              <a:rPr lang="en-GB" i="1" dirty="0"/>
              <a:t>if “he would like anything else</a:t>
            </a:r>
            <a:r>
              <a:rPr lang="en-GB" dirty="0"/>
              <a:t>.”</a:t>
            </a:r>
          </a:p>
          <a:p>
            <a:pPr marL="514350" indent="-514350">
              <a:buFont typeface="+mj-lt"/>
              <a:buAutoNum type="arabicPeriod"/>
            </a:pPr>
            <a:r>
              <a:rPr lang="en-GB" b="1" dirty="0">
                <a:solidFill>
                  <a:srgbClr val="00B050"/>
                </a:solidFill>
              </a:rPr>
              <a:t>Customer</a:t>
            </a:r>
            <a:r>
              <a:rPr lang="en-GB" b="1" dirty="0"/>
              <a:t> </a:t>
            </a:r>
            <a:r>
              <a:rPr lang="en-GB" dirty="0">
                <a:solidFill>
                  <a:srgbClr val="FF0000"/>
                </a:solidFill>
              </a:rPr>
              <a:t>selects</a:t>
            </a:r>
            <a:r>
              <a:rPr lang="en-GB" dirty="0"/>
              <a:t> </a:t>
            </a:r>
            <a:r>
              <a:rPr lang="en-GB" dirty="0">
                <a:solidFill>
                  <a:srgbClr val="FF0000"/>
                </a:solidFill>
              </a:rPr>
              <a:t>“checkout.”</a:t>
            </a:r>
          </a:p>
          <a:p>
            <a:pPr marL="514350" indent="-514350">
              <a:buFont typeface="+mj-lt"/>
              <a:buAutoNum type="arabicPeriod"/>
            </a:pPr>
            <a:r>
              <a:rPr lang="en-GB" b="1" dirty="0">
                <a:solidFill>
                  <a:srgbClr val="00B050"/>
                </a:solidFill>
              </a:rPr>
              <a:t>App</a:t>
            </a:r>
            <a:r>
              <a:rPr lang="en-GB" b="1" dirty="0"/>
              <a:t> </a:t>
            </a:r>
            <a:r>
              <a:rPr lang="en-GB" dirty="0">
                <a:solidFill>
                  <a:srgbClr val="FF0000"/>
                </a:solidFill>
              </a:rPr>
              <a:t>asks for payment</a:t>
            </a:r>
            <a:r>
              <a:rPr lang="en-GB" dirty="0"/>
              <a:t>.</a:t>
            </a:r>
          </a:p>
          <a:p>
            <a:pPr marL="514350" indent="-514350">
              <a:buFont typeface="+mj-lt"/>
              <a:buAutoNum type="arabicPeriod"/>
            </a:pPr>
            <a:r>
              <a:rPr lang="en-GB" b="1" dirty="0">
                <a:solidFill>
                  <a:srgbClr val="00B050"/>
                </a:solidFill>
              </a:rPr>
              <a:t>Customer</a:t>
            </a:r>
            <a:r>
              <a:rPr lang="en-GB" b="1" dirty="0"/>
              <a:t> </a:t>
            </a:r>
            <a:r>
              <a:rPr lang="en-GB" dirty="0">
                <a:solidFill>
                  <a:srgbClr val="FF0000"/>
                </a:solidFill>
              </a:rPr>
              <a:t>enters</a:t>
            </a:r>
            <a:r>
              <a:rPr lang="en-GB" dirty="0"/>
              <a:t> </a:t>
            </a:r>
            <a:r>
              <a:rPr lang="en-GB" dirty="0">
                <a:solidFill>
                  <a:srgbClr val="FF0000"/>
                </a:solidFill>
              </a:rPr>
              <a:t>credit card number</a:t>
            </a:r>
            <a:r>
              <a:rPr lang="en-GB" dirty="0"/>
              <a:t>.</a:t>
            </a:r>
          </a:p>
          <a:p>
            <a:pPr marL="514350" indent="-514350">
              <a:buFont typeface="+mj-lt"/>
              <a:buAutoNum type="arabicPeriod"/>
            </a:pPr>
            <a:r>
              <a:rPr lang="en-GB" b="1" dirty="0">
                <a:solidFill>
                  <a:srgbClr val="00B050"/>
                </a:solidFill>
              </a:rPr>
              <a:t>App</a:t>
            </a:r>
            <a:r>
              <a:rPr lang="en-GB" b="1" dirty="0"/>
              <a:t> </a:t>
            </a:r>
            <a:r>
              <a:rPr lang="en-GB" dirty="0">
                <a:solidFill>
                  <a:srgbClr val="FF0000"/>
                </a:solidFill>
              </a:rPr>
              <a:t>validates the order</a:t>
            </a:r>
            <a:r>
              <a:rPr lang="en-GB" dirty="0"/>
              <a:t>.  </a:t>
            </a:r>
          </a:p>
          <a:p>
            <a:pPr marL="514350" indent="-514350">
              <a:buFont typeface="+mj-lt"/>
              <a:buAutoNum type="arabicPeriod"/>
            </a:pPr>
            <a:r>
              <a:rPr lang="en-GB" dirty="0">
                <a:solidFill>
                  <a:srgbClr val="FF0000"/>
                </a:solidFill>
              </a:rPr>
              <a:t>Once done</a:t>
            </a:r>
            <a:r>
              <a:rPr lang="en-GB" dirty="0"/>
              <a:t>, </a:t>
            </a:r>
            <a:r>
              <a:rPr lang="en-GB" b="1" dirty="0">
                <a:solidFill>
                  <a:srgbClr val="00B050"/>
                </a:solidFill>
              </a:rPr>
              <a:t>App</a:t>
            </a:r>
            <a:r>
              <a:rPr lang="en-GB" b="1" dirty="0"/>
              <a:t> </a:t>
            </a:r>
            <a:r>
              <a:rPr lang="en-GB" dirty="0">
                <a:solidFill>
                  <a:srgbClr val="FF0000"/>
                </a:solidFill>
              </a:rPr>
              <a:t>sends</a:t>
            </a:r>
            <a:r>
              <a:rPr lang="en-GB" dirty="0"/>
              <a:t> </a:t>
            </a:r>
            <a:r>
              <a:rPr lang="en-GB" dirty="0">
                <a:solidFill>
                  <a:srgbClr val="FF0000"/>
                </a:solidFill>
              </a:rPr>
              <a:t>the order to</a:t>
            </a:r>
            <a:r>
              <a:rPr lang="en-GB" dirty="0"/>
              <a:t> the POS machine at preferred store and </a:t>
            </a:r>
            <a:r>
              <a:rPr lang="en-GB" dirty="0">
                <a:solidFill>
                  <a:srgbClr val="FF0000"/>
                </a:solidFill>
              </a:rPr>
              <a:t>leaves</a:t>
            </a:r>
            <a:r>
              <a:rPr lang="en-GB" dirty="0"/>
              <a:t> </a:t>
            </a:r>
            <a:r>
              <a:rPr lang="en-GB" dirty="0">
                <a:solidFill>
                  <a:srgbClr val="FF0000"/>
                </a:solidFill>
              </a:rPr>
              <a:t>a confirm message </a:t>
            </a:r>
            <a:r>
              <a:rPr lang="en-GB" dirty="0"/>
              <a:t>in the customer’s email inbox.</a:t>
            </a:r>
          </a:p>
          <a:p>
            <a:pPr marL="514350" indent="-514350">
              <a:buFont typeface="+mj-lt"/>
              <a:buAutoNum type="arabicPeriod"/>
            </a:pPr>
            <a:r>
              <a:rPr lang="en-GB" dirty="0"/>
              <a:t>(end)</a:t>
            </a:r>
          </a:p>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sp>
        <p:nvSpPr>
          <p:cNvPr id="6" name="Rectangle 5"/>
          <p:cNvSpPr/>
          <p:nvPr/>
        </p:nvSpPr>
        <p:spPr>
          <a:xfrm>
            <a:off x="4119279" y="5987018"/>
            <a:ext cx="2392001" cy="400110"/>
          </a:xfrm>
          <a:prstGeom prst="rect">
            <a:avLst/>
          </a:prstGeom>
        </p:spPr>
        <p:txBody>
          <a:bodyPr wrap="none">
            <a:spAutoFit/>
          </a:bodyPr>
          <a:lstStyle/>
          <a:p>
            <a:r>
              <a:rPr lang="en-GB" sz="2000" dirty="0">
                <a:solidFill>
                  <a:srgbClr val="000000"/>
                </a:solidFill>
                <a:latin typeface="Arial" panose="020B0604020202020204" pitchFamily="34" charset="0"/>
              </a:rPr>
              <a:t>Guide: </a:t>
            </a:r>
            <a:r>
              <a:rPr lang="en-GB" sz="2000" b="1" dirty="0">
                <a:solidFill>
                  <a:srgbClr val="00B050"/>
                </a:solidFill>
                <a:latin typeface="Arial" panose="020B0604020202020204" pitchFamily="34" charset="0"/>
              </a:rPr>
              <a:t>actor</a:t>
            </a:r>
            <a:r>
              <a:rPr lang="en-GB" sz="2000" b="1" dirty="0">
                <a:solidFill>
                  <a:srgbClr val="000000"/>
                </a:solidFill>
                <a:latin typeface="Arial" panose="020B0604020202020204" pitchFamily="34" charset="0"/>
              </a:rPr>
              <a:t> </a:t>
            </a:r>
            <a:r>
              <a:rPr lang="en-GB" sz="2000" dirty="0">
                <a:solidFill>
                  <a:srgbClr val="FF0000"/>
                </a:solidFill>
                <a:latin typeface="Arial" panose="020B0604020202020204" pitchFamily="34" charset="0"/>
              </a:rPr>
              <a:t>action</a:t>
            </a:r>
            <a:endParaRPr lang="en-GB" sz="2000" dirty="0">
              <a:solidFill>
                <a:srgbClr val="0070C0"/>
              </a:solidFill>
            </a:endParaRPr>
          </a:p>
        </p:txBody>
      </p:sp>
      <p:pic>
        <p:nvPicPr>
          <p:cNvPr id="5" name="Picture 4"/>
          <p:cNvPicPr>
            <a:picLocks noChangeAspect="1"/>
          </p:cNvPicPr>
          <p:nvPr/>
        </p:nvPicPr>
        <p:blipFill>
          <a:blip r:embed="rId4"/>
          <a:stretch>
            <a:fillRect/>
          </a:stretch>
        </p:blipFill>
        <p:spPr>
          <a:xfrm>
            <a:off x="6650081" y="2451463"/>
            <a:ext cx="1047896" cy="1743318"/>
          </a:xfrm>
          <a:prstGeom prst="rect">
            <a:avLst/>
          </a:prstGeom>
        </p:spPr>
      </p:pic>
      <p:pic>
        <p:nvPicPr>
          <p:cNvPr id="7" name="Picture 6"/>
          <p:cNvPicPr>
            <a:picLocks noChangeAspect="1"/>
          </p:cNvPicPr>
          <p:nvPr/>
        </p:nvPicPr>
        <p:blipFill>
          <a:blip r:embed="rId5"/>
          <a:stretch>
            <a:fillRect/>
          </a:stretch>
        </p:blipFill>
        <p:spPr>
          <a:xfrm>
            <a:off x="8507643" y="1690688"/>
            <a:ext cx="1952898" cy="733527"/>
          </a:xfrm>
          <a:prstGeom prst="rect">
            <a:avLst/>
          </a:prstGeom>
        </p:spPr>
      </p:pic>
      <p:pic>
        <p:nvPicPr>
          <p:cNvPr id="8" name="Picture 7"/>
          <p:cNvPicPr>
            <a:picLocks noChangeAspect="1"/>
          </p:cNvPicPr>
          <p:nvPr/>
        </p:nvPicPr>
        <p:blipFill>
          <a:blip r:embed="rId6"/>
          <a:stretch>
            <a:fillRect/>
          </a:stretch>
        </p:blipFill>
        <p:spPr>
          <a:xfrm>
            <a:off x="8624904" y="2523929"/>
            <a:ext cx="1933845" cy="695422"/>
          </a:xfrm>
          <a:prstGeom prst="rect">
            <a:avLst/>
          </a:prstGeom>
        </p:spPr>
      </p:pic>
      <p:pic>
        <p:nvPicPr>
          <p:cNvPr id="9" name="Picture 8"/>
          <p:cNvPicPr>
            <a:picLocks noChangeAspect="1"/>
          </p:cNvPicPr>
          <p:nvPr/>
        </p:nvPicPr>
        <p:blipFill>
          <a:blip r:embed="rId7"/>
          <a:stretch>
            <a:fillRect/>
          </a:stretch>
        </p:blipFill>
        <p:spPr>
          <a:xfrm>
            <a:off x="8624904" y="3383014"/>
            <a:ext cx="1933845" cy="733527"/>
          </a:xfrm>
          <a:prstGeom prst="rect">
            <a:avLst/>
          </a:prstGeom>
        </p:spPr>
      </p:pic>
      <p:pic>
        <p:nvPicPr>
          <p:cNvPr id="10" name="Picture 9"/>
          <p:cNvPicPr>
            <a:picLocks noChangeAspect="1"/>
          </p:cNvPicPr>
          <p:nvPr/>
        </p:nvPicPr>
        <p:blipFill>
          <a:blip r:embed="rId8"/>
          <a:stretch>
            <a:fillRect/>
          </a:stretch>
        </p:blipFill>
        <p:spPr>
          <a:xfrm>
            <a:off x="8624904" y="4251478"/>
            <a:ext cx="1962424" cy="676369"/>
          </a:xfrm>
          <a:prstGeom prst="rect">
            <a:avLst/>
          </a:prstGeom>
        </p:spPr>
      </p:pic>
      <p:pic>
        <p:nvPicPr>
          <p:cNvPr id="11" name="Picture 10"/>
          <p:cNvPicPr>
            <a:picLocks noChangeAspect="1"/>
          </p:cNvPicPr>
          <p:nvPr/>
        </p:nvPicPr>
        <p:blipFill>
          <a:blip r:embed="rId9"/>
          <a:stretch>
            <a:fillRect/>
          </a:stretch>
        </p:blipFill>
        <p:spPr>
          <a:xfrm>
            <a:off x="8624904" y="5310649"/>
            <a:ext cx="2010056" cy="676369"/>
          </a:xfrm>
          <a:prstGeom prst="rect">
            <a:avLst/>
          </a:prstGeom>
        </p:spPr>
      </p:pic>
    </p:spTree>
    <p:extLst>
      <p:ext uri="{BB962C8B-B14F-4D97-AF65-F5344CB8AC3E}">
        <p14:creationId xmlns:p14="http://schemas.microsoft.com/office/powerpoint/2010/main" val="13887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Use Case Diagram in UML</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5" name="Picture 4"/>
          <p:cNvPicPr>
            <a:picLocks noChangeAspect="1"/>
          </p:cNvPicPr>
          <p:nvPr/>
        </p:nvPicPr>
        <p:blipFill>
          <a:blip r:embed="rId3"/>
          <a:stretch>
            <a:fillRect/>
          </a:stretch>
        </p:blipFill>
        <p:spPr>
          <a:xfrm>
            <a:off x="1885551" y="1690686"/>
            <a:ext cx="8673198" cy="4601590"/>
          </a:xfrm>
          <a:prstGeom prst="rect">
            <a:avLst/>
          </a:prstGeom>
        </p:spPr>
      </p:pic>
      <p:sp>
        <p:nvSpPr>
          <p:cNvPr id="6" name="Rectangle 5">
            <a:extLst>
              <a:ext uri="{FF2B5EF4-FFF2-40B4-BE49-F238E27FC236}">
                <a16:creationId xmlns:a16="http://schemas.microsoft.com/office/drawing/2014/main" id="{EC8DECA7-D30B-D611-F244-A7E9B5CBC1FE}"/>
              </a:ext>
            </a:extLst>
          </p:cNvPr>
          <p:cNvSpPr/>
          <p:nvPr/>
        </p:nvSpPr>
        <p:spPr>
          <a:xfrm>
            <a:off x="2726582" y="1690687"/>
            <a:ext cx="7043352" cy="4602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60D0FE-DE09-2B6F-ACA3-1BF2277CF876}"/>
              </a:ext>
            </a:extLst>
          </p:cNvPr>
          <p:cNvSpPr txBox="1"/>
          <p:nvPr/>
        </p:nvSpPr>
        <p:spPr>
          <a:xfrm>
            <a:off x="7433381" y="5734884"/>
            <a:ext cx="1440038" cy="369332"/>
          </a:xfrm>
          <a:prstGeom prst="rect">
            <a:avLst/>
          </a:prstGeom>
          <a:noFill/>
        </p:spPr>
        <p:txBody>
          <a:bodyPr wrap="square" rtlCol="0">
            <a:spAutoFit/>
          </a:bodyPr>
          <a:lstStyle/>
          <a:p>
            <a:r>
              <a:rPr lang="en-US" dirty="0" err="1"/>
              <a:t>CoffeeApp</a:t>
            </a:r>
            <a:endParaRPr lang="en-US" dirty="0"/>
          </a:p>
        </p:txBody>
      </p:sp>
    </p:spTree>
    <p:extLst>
      <p:ext uri="{BB962C8B-B14F-4D97-AF65-F5344CB8AC3E}">
        <p14:creationId xmlns:p14="http://schemas.microsoft.com/office/powerpoint/2010/main" val="144214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Diagram Library System</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Rami Bahsoon, University of Birmingham, UK</a:t>
            </a:r>
          </a:p>
        </p:txBody>
      </p:sp>
      <p:pic>
        <p:nvPicPr>
          <p:cNvPr id="3" name="Picture 1028">
            <a:extLst>
              <a:ext uri="{FF2B5EF4-FFF2-40B4-BE49-F238E27FC236}">
                <a16:creationId xmlns:a16="http://schemas.microsoft.com/office/drawing/2014/main" id="{FB5D24F6-7B94-4F46-FCC3-8131C9DF9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552927" y="1690688"/>
            <a:ext cx="6551612" cy="5000625"/>
          </a:xfrm>
          <a:prstGeom prst="rect">
            <a:avLst/>
          </a:prstGeom>
          <a:noFill/>
        </p:spPr>
      </p:pic>
    </p:spTree>
    <p:extLst>
      <p:ext uri="{BB962C8B-B14F-4D97-AF65-F5344CB8AC3E}">
        <p14:creationId xmlns:p14="http://schemas.microsoft.com/office/powerpoint/2010/main" val="237916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2024</Words>
  <Application>Microsoft Macintosh PowerPoint</Application>
  <PresentationFormat>Widescreen</PresentationFormat>
  <Paragraphs>277</Paragraphs>
  <Slides>31</Slides>
  <Notes>16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Comic Sans MS</vt:lpstr>
      <vt:lpstr>Verdana</vt:lpstr>
      <vt:lpstr>Wingdings</vt:lpstr>
      <vt:lpstr>Office Theme</vt:lpstr>
      <vt:lpstr>PowerPoint Presentation</vt:lpstr>
      <vt:lpstr>UML 2.X</vt:lpstr>
      <vt:lpstr>Use Case Diagram</vt:lpstr>
      <vt:lpstr>Use Case Diagram</vt:lpstr>
      <vt:lpstr>Writing Use Case Diagram in UML</vt:lpstr>
      <vt:lpstr>Use Case Scenario: Order Coffee Through App</vt:lpstr>
      <vt:lpstr>Use Case Scenario: Order Coffee Through App</vt:lpstr>
      <vt:lpstr>Writing Use Case Diagram in UML</vt:lpstr>
      <vt:lpstr>Use Case Diagram Library System</vt:lpstr>
      <vt:lpstr>How to find actors?</vt:lpstr>
      <vt:lpstr>How to find use cases?</vt:lpstr>
      <vt:lpstr>Relation: Use Case Generalization</vt:lpstr>
      <vt:lpstr>Relation: Extending Use Cases</vt:lpstr>
      <vt:lpstr>Relation: Extending Use Cases</vt:lpstr>
      <vt:lpstr>Relation: Extending Use Cases</vt:lpstr>
      <vt:lpstr>Relation: &lt;&lt;include&gt;&gt;</vt:lpstr>
      <vt:lpstr>Relation: &lt;&lt;include&gt;&gt;</vt:lpstr>
      <vt:lpstr>Example: &lt;&lt;include&gt;&gt;</vt:lpstr>
      <vt:lpstr>Guidelines for Choosing Relationships</vt:lpstr>
      <vt:lpstr>Use case and actor description</vt:lpstr>
      <vt:lpstr>Use case and actor description</vt:lpstr>
      <vt:lpstr>Relation: Extending Use Cases</vt:lpstr>
      <vt:lpstr>Use case and actor description</vt:lpstr>
      <vt:lpstr>Scenario Description</vt:lpstr>
      <vt:lpstr>Scenario Description</vt:lpstr>
      <vt:lpstr>Use Case Specification</vt:lpstr>
      <vt:lpstr>Summary</vt:lpstr>
      <vt:lpstr>Exercise: SmartBank</vt:lpstr>
      <vt:lpstr>Use case diagram for the entire system</vt:lpstr>
      <vt:lpstr>Cash Withdrawal</vt:lpstr>
      <vt:lpstr>Your tasks after the lecture</vt:lpstr>
    </vt:vector>
  </TitlesOfParts>
  <Company>School of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2.X</dc:title>
  <dc:creator>Shuo Wang</dc:creator>
  <cp:lastModifiedBy>Rami Bahsoon (Computer Science)</cp:lastModifiedBy>
  <cp:revision>47</cp:revision>
  <cp:lastPrinted>2020-01-24T11:57:15Z</cp:lastPrinted>
  <dcterms:created xsi:type="dcterms:W3CDTF">2020-01-20T15:58:47Z</dcterms:created>
  <dcterms:modified xsi:type="dcterms:W3CDTF">2022-10-09T02:13:41Z</dcterms:modified>
</cp:coreProperties>
</file>