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6" r:id="rId2"/>
    <p:sldId id="257" r:id="rId3"/>
    <p:sldId id="258" r:id="rId4"/>
    <p:sldId id="291" r:id="rId5"/>
    <p:sldId id="259" r:id="rId6"/>
    <p:sldId id="292" r:id="rId7"/>
    <p:sldId id="294" r:id="rId8"/>
    <p:sldId id="295" r:id="rId9"/>
    <p:sldId id="261" r:id="rId10"/>
    <p:sldId id="262" r:id="rId11"/>
    <p:sldId id="263" r:id="rId12"/>
    <p:sldId id="290"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6" autoAdjust="0"/>
    <p:restoredTop sz="78539" autoAdjust="0"/>
  </p:normalViewPr>
  <p:slideViewPr>
    <p:cSldViewPr snapToGrid="0">
      <p:cViewPr varScale="1">
        <p:scale>
          <a:sx n="89" d="100"/>
          <a:sy n="89" d="100"/>
        </p:scale>
        <p:origin x="1264" y="16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9T02:25:27.667"/>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DB40D-1F7B-4479-8AE6-A1A454BA2BF6}" type="datetimeFigureOut">
              <a:rPr lang="en-GB" smtClean="0"/>
              <a:t>09/10/2022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A4191-E24A-4B23-AAD8-A3F7740A5DD7}" type="slidenum">
              <a:rPr lang="en-GB" smtClean="0"/>
              <a:t>‹#›</a:t>
            </a:fld>
            <a:endParaRPr lang="en-GB"/>
          </a:p>
        </p:txBody>
      </p:sp>
    </p:spTree>
    <p:extLst>
      <p:ext uri="{BB962C8B-B14F-4D97-AF65-F5344CB8AC3E}">
        <p14:creationId xmlns:p14="http://schemas.microsoft.com/office/powerpoint/2010/main" val="3494026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6A4191-E24A-4B23-AAD8-A3F7740A5DD7}" type="slidenum">
              <a:rPr lang="en-GB" smtClean="0"/>
              <a:t>1</a:t>
            </a:fld>
            <a:endParaRPr lang="en-GB"/>
          </a:p>
        </p:txBody>
      </p:sp>
    </p:spTree>
    <p:extLst>
      <p:ext uri="{BB962C8B-B14F-4D97-AF65-F5344CB8AC3E}">
        <p14:creationId xmlns:p14="http://schemas.microsoft.com/office/powerpoint/2010/main" val="2881654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last lecture</a:t>
            </a:r>
          </a:p>
        </p:txBody>
      </p:sp>
      <p:sp>
        <p:nvSpPr>
          <p:cNvPr id="4" name="Slide Number Placeholder 3"/>
          <p:cNvSpPr>
            <a:spLocks noGrp="1"/>
          </p:cNvSpPr>
          <p:nvPr>
            <p:ph type="sldNum" sz="quarter" idx="10"/>
          </p:nvPr>
        </p:nvSpPr>
        <p:spPr/>
        <p:txBody>
          <a:bodyPr/>
          <a:lstStyle/>
          <a:p>
            <a:fld id="{F207261D-4B50-4E20-8766-B4E466D1FE9B}" type="slidenum">
              <a:rPr lang="en-GB" smtClean="0"/>
              <a:t>11</a:t>
            </a:fld>
            <a:endParaRPr lang="en-GB"/>
          </a:p>
        </p:txBody>
      </p:sp>
    </p:spTree>
    <p:extLst>
      <p:ext uri="{BB962C8B-B14F-4D97-AF65-F5344CB8AC3E}">
        <p14:creationId xmlns:p14="http://schemas.microsoft.com/office/powerpoint/2010/main" val="316794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Assumption: Don’t need</a:t>
            </a:r>
            <a:r>
              <a:rPr lang="en-GB" baseline="0" dirty="0"/>
              <a:t> to login and just enter amount and get cash </a:t>
            </a:r>
          </a:p>
          <a:p>
            <a:r>
              <a:rPr lang="en-GB" baseline="0" dirty="0"/>
              <a:t>You can always make it more detailed. </a:t>
            </a:r>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13</a:t>
            </a:fld>
            <a:endParaRPr lang="en-GB"/>
          </a:p>
        </p:txBody>
      </p:sp>
    </p:spTree>
    <p:extLst>
      <p:ext uri="{BB962C8B-B14F-4D97-AF65-F5344CB8AC3E}">
        <p14:creationId xmlns:p14="http://schemas.microsoft.com/office/powerpoint/2010/main" val="381806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2</a:t>
            </a:fld>
            <a:endParaRPr lang="en-GB"/>
          </a:p>
        </p:txBody>
      </p:sp>
    </p:spTree>
    <p:extLst>
      <p:ext uri="{BB962C8B-B14F-4D97-AF65-F5344CB8AC3E}">
        <p14:creationId xmlns:p14="http://schemas.microsoft.com/office/powerpoint/2010/main" val="2497499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6A4191-E24A-4B23-AAD8-A3F7740A5DD7}" type="slidenum">
              <a:rPr lang="en-GB" smtClean="0"/>
              <a:t>3</a:t>
            </a:fld>
            <a:endParaRPr lang="en-GB"/>
          </a:p>
        </p:txBody>
      </p:sp>
    </p:spTree>
    <p:extLst>
      <p:ext uri="{BB962C8B-B14F-4D97-AF65-F5344CB8AC3E}">
        <p14:creationId xmlns:p14="http://schemas.microsoft.com/office/powerpoint/2010/main" val="2892229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6A4191-E24A-4B23-AAD8-A3F7740A5DD7}" type="slidenum">
              <a:rPr lang="en-GB" smtClean="0"/>
              <a:t>4</a:t>
            </a:fld>
            <a:endParaRPr lang="en-GB"/>
          </a:p>
        </p:txBody>
      </p:sp>
    </p:spTree>
    <p:extLst>
      <p:ext uri="{BB962C8B-B14F-4D97-AF65-F5344CB8AC3E}">
        <p14:creationId xmlns:p14="http://schemas.microsoft.com/office/powerpoint/2010/main" val="276863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6A4191-E24A-4B23-AAD8-A3F7740A5DD7}" type="slidenum">
              <a:rPr lang="en-GB" smtClean="0"/>
              <a:t>5</a:t>
            </a:fld>
            <a:endParaRPr lang="en-GB"/>
          </a:p>
        </p:txBody>
      </p:sp>
    </p:spTree>
    <p:extLst>
      <p:ext uri="{BB962C8B-B14F-4D97-AF65-F5344CB8AC3E}">
        <p14:creationId xmlns:p14="http://schemas.microsoft.com/office/powerpoint/2010/main" val="2776909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6A4191-E24A-4B23-AAD8-A3F7740A5DD7}" type="slidenum">
              <a:rPr lang="en-GB" smtClean="0"/>
              <a:t>6</a:t>
            </a:fld>
            <a:endParaRPr lang="en-GB"/>
          </a:p>
        </p:txBody>
      </p:sp>
    </p:spTree>
    <p:extLst>
      <p:ext uri="{BB962C8B-B14F-4D97-AF65-F5344CB8AC3E}">
        <p14:creationId xmlns:p14="http://schemas.microsoft.com/office/powerpoint/2010/main" val="2179172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6A4191-E24A-4B23-AAD8-A3F7740A5DD7}" type="slidenum">
              <a:rPr lang="en-GB" smtClean="0"/>
              <a:t>7</a:t>
            </a:fld>
            <a:endParaRPr lang="en-GB"/>
          </a:p>
        </p:txBody>
      </p:sp>
    </p:spTree>
    <p:extLst>
      <p:ext uri="{BB962C8B-B14F-4D97-AF65-F5344CB8AC3E}">
        <p14:creationId xmlns:p14="http://schemas.microsoft.com/office/powerpoint/2010/main" val="186092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6A4191-E24A-4B23-AAD8-A3F7740A5DD7}" type="slidenum">
              <a:rPr lang="en-GB" smtClean="0"/>
              <a:t>8</a:t>
            </a:fld>
            <a:endParaRPr lang="en-GB"/>
          </a:p>
        </p:txBody>
      </p:sp>
    </p:spTree>
    <p:extLst>
      <p:ext uri="{BB962C8B-B14F-4D97-AF65-F5344CB8AC3E}">
        <p14:creationId xmlns:p14="http://schemas.microsoft.com/office/powerpoint/2010/main" val="232395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07261D-4B50-4E20-8766-B4E466D1FE9B}" type="slidenum">
              <a:rPr lang="en-GB" smtClean="0"/>
              <a:t>9</a:t>
            </a:fld>
            <a:endParaRPr lang="en-GB"/>
          </a:p>
        </p:txBody>
      </p:sp>
    </p:spTree>
    <p:extLst>
      <p:ext uri="{BB962C8B-B14F-4D97-AF65-F5344CB8AC3E}">
        <p14:creationId xmlns:p14="http://schemas.microsoft.com/office/powerpoint/2010/main" val="422298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A004210-A352-1345-A518-453A3B709B78}" type="datetime1">
              <a:rPr lang="en-GB" smtClean="0"/>
              <a:t>09/10/2022</a:t>
            </a:fld>
            <a:endParaRPr lang="en-GB"/>
          </a:p>
        </p:txBody>
      </p:sp>
      <p:sp>
        <p:nvSpPr>
          <p:cNvPr id="5" name="Footer Placeholder 4"/>
          <p:cNvSpPr>
            <a:spLocks noGrp="1"/>
          </p:cNvSpPr>
          <p:nvPr>
            <p:ph type="ftr" sz="quarter" idx="11"/>
          </p:nvPr>
        </p:nvSpPr>
        <p:spPr/>
        <p:txBody>
          <a:bodyPr/>
          <a:lstStyle/>
          <a:p>
            <a:r>
              <a:rPr lang="en-GB"/>
              <a:t>Dr. Rmi Bahsoon, University of Birmingham, UK</a:t>
            </a:r>
          </a:p>
        </p:txBody>
      </p:sp>
      <p:sp>
        <p:nvSpPr>
          <p:cNvPr id="6" name="Slide Number Placeholder 5"/>
          <p:cNvSpPr>
            <a:spLocks noGrp="1"/>
          </p:cNvSpPr>
          <p:nvPr>
            <p:ph type="sldNum" sz="quarter" idx="12"/>
          </p:nvPr>
        </p:nvSpPr>
        <p:spPr/>
        <p:txBody>
          <a:bodyPr/>
          <a:lstStyle/>
          <a:p>
            <a:fld id="{CA73143D-D788-4B22-8691-5E9F1A564E9D}" type="slidenum">
              <a:rPr lang="en-GB" smtClean="0"/>
              <a:t>‹#›</a:t>
            </a:fld>
            <a:endParaRPr lang="en-GB"/>
          </a:p>
        </p:txBody>
      </p:sp>
    </p:spTree>
    <p:extLst>
      <p:ext uri="{BB962C8B-B14F-4D97-AF65-F5344CB8AC3E}">
        <p14:creationId xmlns:p14="http://schemas.microsoft.com/office/powerpoint/2010/main" val="4075894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9C05BC6-E16D-524E-A276-48855C44CA06}" type="datetime1">
              <a:rPr lang="en-GB" smtClean="0"/>
              <a:t>09/10/2022</a:t>
            </a:fld>
            <a:endParaRPr lang="en-GB"/>
          </a:p>
        </p:txBody>
      </p:sp>
      <p:sp>
        <p:nvSpPr>
          <p:cNvPr id="5" name="Footer Placeholder 4"/>
          <p:cNvSpPr>
            <a:spLocks noGrp="1"/>
          </p:cNvSpPr>
          <p:nvPr>
            <p:ph type="ftr" sz="quarter" idx="11"/>
          </p:nvPr>
        </p:nvSpPr>
        <p:spPr/>
        <p:txBody>
          <a:bodyPr/>
          <a:lstStyle/>
          <a:p>
            <a:r>
              <a:rPr lang="en-GB"/>
              <a:t>Dr. Rmi Bahsoon, University of Birmingham, UK</a:t>
            </a:r>
          </a:p>
        </p:txBody>
      </p:sp>
      <p:sp>
        <p:nvSpPr>
          <p:cNvPr id="6" name="Slide Number Placeholder 5"/>
          <p:cNvSpPr>
            <a:spLocks noGrp="1"/>
          </p:cNvSpPr>
          <p:nvPr>
            <p:ph type="sldNum" sz="quarter" idx="12"/>
          </p:nvPr>
        </p:nvSpPr>
        <p:spPr/>
        <p:txBody>
          <a:bodyPr/>
          <a:lstStyle/>
          <a:p>
            <a:fld id="{CA73143D-D788-4B22-8691-5E9F1A564E9D}" type="slidenum">
              <a:rPr lang="en-GB" smtClean="0"/>
              <a:t>‹#›</a:t>
            </a:fld>
            <a:endParaRPr lang="en-GB"/>
          </a:p>
        </p:txBody>
      </p:sp>
    </p:spTree>
    <p:extLst>
      <p:ext uri="{BB962C8B-B14F-4D97-AF65-F5344CB8AC3E}">
        <p14:creationId xmlns:p14="http://schemas.microsoft.com/office/powerpoint/2010/main" val="135141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2C70B5E-DD30-C944-9A92-B603456E7F42}" type="datetime1">
              <a:rPr lang="en-GB" smtClean="0"/>
              <a:t>09/10/2022</a:t>
            </a:fld>
            <a:endParaRPr lang="en-GB"/>
          </a:p>
        </p:txBody>
      </p:sp>
      <p:sp>
        <p:nvSpPr>
          <p:cNvPr id="5" name="Footer Placeholder 4"/>
          <p:cNvSpPr>
            <a:spLocks noGrp="1"/>
          </p:cNvSpPr>
          <p:nvPr>
            <p:ph type="ftr" sz="quarter" idx="11"/>
          </p:nvPr>
        </p:nvSpPr>
        <p:spPr/>
        <p:txBody>
          <a:bodyPr/>
          <a:lstStyle/>
          <a:p>
            <a:r>
              <a:rPr lang="en-GB"/>
              <a:t>Dr. Rmi Bahsoon, University of Birmingham, UK</a:t>
            </a:r>
          </a:p>
        </p:txBody>
      </p:sp>
      <p:sp>
        <p:nvSpPr>
          <p:cNvPr id="6" name="Slide Number Placeholder 5"/>
          <p:cNvSpPr>
            <a:spLocks noGrp="1"/>
          </p:cNvSpPr>
          <p:nvPr>
            <p:ph type="sldNum" sz="quarter" idx="12"/>
          </p:nvPr>
        </p:nvSpPr>
        <p:spPr/>
        <p:txBody>
          <a:bodyPr/>
          <a:lstStyle/>
          <a:p>
            <a:fld id="{CA73143D-D788-4B22-8691-5E9F1A564E9D}" type="slidenum">
              <a:rPr lang="en-GB" smtClean="0"/>
              <a:t>‹#›</a:t>
            </a:fld>
            <a:endParaRPr lang="en-GB"/>
          </a:p>
        </p:txBody>
      </p:sp>
    </p:spTree>
    <p:extLst>
      <p:ext uri="{BB962C8B-B14F-4D97-AF65-F5344CB8AC3E}">
        <p14:creationId xmlns:p14="http://schemas.microsoft.com/office/powerpoint/2010/main" val="138063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22FC64-3F2A-3047-BB2A-82A1CFE10F08}" type="datetime1">
              <a:rPr lang="en-GB" smtClean="0"/>
              <a:t>09/10/2022</a:t>
            </a:fld>
            <a:endParaRPr lang="en-GB"/>
          </a:p>
        </p:txBody>
      </p:sp>
      <p:sp>
        <p:nvSpPr>
          <p:cNvPr id="5" name="Footer Placeholder 4"/>
          <p:cNvSpPr>
            <a:spLocks noGrp="1"/>
          </p:cNvSpPr>
          <p:nvPr>
            <p:ph type="ftr" sz="quarter" idx="11"/>
          </p:nvPr>
        </p:nvSpPr>
        <p:spPr/>
        <p:txBody>
          <a:bodyPr/>
          <a:lstStyle/>
          <a:p>
            <a:r>
              <a:rPr lang="en-GB"/>
              <a:t>Dr. Rmi Bahsoon, University of Birmingham, UK</a:t>
            </a:r>
          </a:p>
        </p:txBody>
      </p:sp>
      <p:sp>
        <p:nvSpPr>
          <p:cNvPr id="6" name="Slide Number Placeholder 5"/>
          <p:cNvSpPr>
            <a:spLocks noGrp="1"/>
          </p:cNvSpPr>
          <p:nvPr>
            <p:ph type="sldNum" sz="quarter" idx="12"/>
          </p:nvPr>
        </p:nvSpPr>
        <p:spPr/>
        <p:txBody>
          <a:bodyPr/>
          <a:lstStyle/>
          <a:p>
            <a:fld id="{CA73143D-D788-4B22-8691-5E9F1A564E9D}" type="slidenum">
              <a:rPr lang="en-GB" smtClean="0"/>
              <a:t>‹#›</a:t>
            </a:fld>
            <a:endParaRPr lang="en-GB"/>
          </a:p>
        </p:txBody>
      </p:sp>
    </p:spTree>
    <p:extLst>
      <p:ext uri="{BB962C8B-B14F-4D97-AF65-F5344CB8AC3E}">
        <p14:creationId xmlns:p14="http://schemas.microsoft.com/office/powerpoint/2010/main" val="24908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A7C0B5-3EFC-3144-B0B7-957DAA4C4E2C}" type="datetime1">
              <a:rPr lang="en-GB" smtClean="0"/>
              <a:t>09/10/2022</a:t>
            </a:fld>
            <a:endParaRPr lang="en-GB"/>
          </a:p>
        </p:txBody>
      </p:sp>
      <p:sp>
        <p:nvSpPr>
          <p:cNvPr id="5" name="Footer Placeholder 4"/>
          <p:cNvSpPr>
            <a:spLocks noGrp="1"/>
          </p:cNvSpPr>
          <p:nvPr>
            <p:ph type="ftr" sz="quarter" idx="11"/>
          </p:nvPr>
        </p:nvSpPr>
        <p:spPr/>
        <p:txBody>
          <a:bodyPr/>
          <a:lstStyle/>
          <a:p>
            <a:r>
              <a:rPr lang="en-GB"/>
              <a:t>Dr. Rmi Bahsoon, University of Birmingham, UK</a:t>
            </a:r>
          </a:p>
        </p:txBody>
      </p:sp>
      <p:sp>
        <p:nvSpPr>
          <p:cNvPr id="6" name="Slide Number Placeholder 5"/>
          <p:cNvSpPr>
            <a:spLocks noGrp="1"/>
          </p:cNvSpPr>
          <p:nvPr>
            <p:ph type="sldNum" sz="quarter" idx="12"/>
          </p:nvPr>
        </p:nvSpPr>
        <p:spPr/>
        <p:txBody>
          <a:bodyPr/>
          <a:lstStyle/>
          <a:p>
            <a:fld id="{CA73143D-D788-4B22-8691-5E9F1A564E9D}" type="slidenum">
              <a:rPr lang="en-GB" smtClean="0"/>
              <a:t>‹#›</a:t>
            </a:fld>
            <a:endParaRPr lang="en-GB"/>
          </a:p>
        </p:txBody>
      </p:sp>
    </p:spTree>
    <p:extLst>
      <p:ext uri="{BB962C8B-B14F-4D97-AF65-F5344CB8AC3E}">
        <p14:creationId xmlns:p14="http://schemas.microsoft.com/office/powerpoint/2010/main" val="125078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B6EC068-5314-2D40-9101-C0C8B0609266}" type="datetime1">
              <a:rPr lang="en-GB" smtClean="0"/>
              <a:t>09/10/2022</a:t>
            </a:fld>
            <a:endParaRPr lang="en-GB"/>
          </a:p>
        </p:txBody>
      </p:sp>
      <p:sp>
        <p:nvSpPr>
          <p:cNvPr id="6" name="Footer Placeholder 5"/>
          <p:cNvSpPr>
            <a:spLocks noGrp="1"/>
          </p:cNvSpPr>
          <p:nvPr>
            <p:ph type="ftr" sz="quarter" idx="11"/>
          </p:nvPr>
        </p:nvSpPr>
        <p:spPr/>
        <p:txBody>
          <a:bodyPr/>
          <a:lstStyle/>
          <a:p>
            <a:r>
              <a:rPr lang="en-GB"/>
              <a:t>Dr. Rmi Bahsoon, University of Birmingham, UK</a:t>
            </a:r>
          </a:p>
        </p:txBody>
      </p:sp>
      <p:sp>
        <p:nvSpPr>
          <p:cNvPr id="7" name="Slide Number Placeholder 6"/>
          <p:cNvSpPr>
            <a:spLocks noGrp="1"/>
          </p:cNvSpPr>
          <p:nvPr>
            <p:ph type="sldNum" sz="quarter" idx="12"/>
          </p:nvPr>
        </p:nvSpPr>
        <p:spPr/>
        <p:txBody>
          <a:bodyPr/>
          <a:lstStyle/>
          <a:p>
            <a:fld id="{CA73143D-D788-4B22-8691-5E9F1A564E9D}" type="slidenum">
              <a:rPr lang="en-GB" smtClean="0"/>
              <a:t>‹#›</a:t>
            </a:fld>
            <a:endParaRPr lang="en-GB"/>
          </a:p>
        </p:txBody>
      </p:sp>
    </p:spTree>
    <p:extLst>
      <p:ext uri="{BB962C8B-B14F-4D97-AF65-F5344CB8AC3E}">
        <p14:creationId xmlns:p14="http://schemas.microsoft.com/office/powerpoint/2010/main" val="391289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65D32C9-D1E2-8B4D-A973-60637F60472F}" type="datetime1">
              <a:rPr lang="en-GB" smtClean="0"/>
              <a:t>09/10/2022</a:t>
            </a:fld>
            <a:endParaRPr lang="en-GB"/>
          </a:p>
        </p:txBody>
      </p:sp>
      <p:sp>
        <p:nvSpPr>
          <p:cNvPr id="8" name="Footer Placeholder 7"/>
          <p:cNvSpPr>
            <a:spLocks noGrp="1"/>
          </p:cNvSpPr>
          <p:nvPr>
            <p:ph type="ftr" sz="quarter" idx="11"/>
          </p:nvPr>
        </p:nvSpPr>
        <p:spPr/>
        <p:txBody>
          <a:bodyPr/>
          <a:lstStyle/>
          <a:p>
            <a:r>
              <a:rPr lang="en-GB"/>
              <a:t>Dr. Rmi Bahsoon, University of Birmingham, UK</a:t>
            </a:r>
          </a:p>
        </p:txBody>
      </p:sp>
      <p:sp>
        <p:nvSpPr>
          <p:cNvPr id="9" name="Slide Number Placeholder 8"/>
          <p:cNvSpPr>
            <a:spLocks noGrp="1"/>
          </p:cNvSpPr>
          <p:nvPr>
            <p:ph type="sldNum" sz="quarter" idx="12"/>
          </p:nvPr>
        </p:nvSpPr>
        <p:spPr/>
        <p:txBody>
          <a:bodyPr/>
          <a:lstStyle/>
          <a:p>
            <a:fld id="{CA73143D-D788-4B22-8691-5E9F1A564E9D}" type="slidenum">
              <a:rPr lang="en-GB" smtClean="0"/>
              <a:t>‹#›</a:t>
            </a:fld>
            <a:endParaRPr lang="en-GB"/>
          </a:p>
        </p:txBody>
      </p:sp>
    </p:spTree>
    <p:extLst>
      <p:ext uri="{BB962C8B-B14F-4D97-AF65-F5344CB8AC3E}">
        <p14:creationId xmlns:p14="http://schemas.microsoft.com/office/powerpoint/2010/main" val="1411715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04617D5-E751-3741-9661-80BF14F0A197}" type="datetime1">
              <a:rPr lang="en-GB" smtClean="0"/>
              <a:t>09/10/2022</a:t>
            </a:fld>
            <a:endParaRPr lang="en-GB"/>
          </a:p>
        </p:txBody>
      </p:sp>
      <p:sp>
        <p:nvSpPr>
          <p:cNvPr id="4" name="Footer Placeholder 3"/>
          <p:cNvSpPr>
            <a:spLocks noGrp="1"/>
          </p:cNvSpPr>
          <p:nvPr>
            <p:ph type="ftr" sz="quarter" idx="11"/>
          </p:nvPr>
        </p:nvSpPr>
        <p:spPr/>
        <p:txBody>
          <a:bodyPr/>
          <a:lstStyle/>
          <a:p>
            <a:r>
              <a:rPr lang="en-GB"/>
              <a:t>Dr. Rmi Bahsoon, University of Birmingham, UK</a:t>
            </a:r>
          </a:p>
        </p:txBody>
      </p:sp>
      <p:sp>
        <p:nvSpPr>
          <p:cNvPr id="5" name="Slide Number Placeholder 4"/>
          <p:cNvSpPr>
            <a:spLocks noGrp="1"/>
          </p:cNvSpPr>
          <p:nvPr>
            <p:ph type="sldNum" sz="quarter" idx="12"/>
          </p:nvPr>
        </p:nvSpPr>
        <p:spPr/>
        <p:txBody>
          <a:bodyPr/>
          <a:lstStyle/>
          <a:p>
            <a:fld id="{CA73143D-D788-4B22-8691-5E9F1A564E9D}" type="slidenum">
              <a:rPr lang="en-GB" smtClean="0"/>
              <a:t>‹#›</a:t>
            </a:fld>
            <a:endParaRPr lang="en-GB"/>
          </a:p>
        </p:txBody>
      </p:sp>
    </p:spTree>
    <p:extLst>
      <p:ext uri="{BB962C8B-B14F-4D97-AF65-F5344CB8AC3E}">
        <p14:creationId xmlns:p14="http://schemas.microsoft.com/office/powerpoint/2010/main" val="118365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65C8D-AF58-174F-8DF1-98DF14713DC6}" type="datetime1">
              <a:rPr lang="en-GB" smtClean="0"/>
              <a:t>09/10/2022</a:t>
            </a:fld>
            <a:endParaRPr lang="en-GB"/>
          </a:p>
        </p:txBody>
      </p:sp>
      <p:sp>
        <p:nvSpPr>
          <p:cNvPr id="3" name="Footer Placeholder 2"/>
          <p:cNvSpPr>
            <a:spLocks noGrp="1"/>
          </p:cNvSpPr>
          <p:nvPr>
            <p:ph type="ftr" sz="quarter" idx="11"/>
          </p:nvPr>
        </p:nvSpPr>
        <p:spPr/>
        <p:txBody>
          <a:bodyPr/>
          <a:lstStyle/>
          <a:p>
            <a:r>
              <a:rPr lang="en-GB"/>
              <a:t>Dr. Rmi Bahsoon, University of Birmingham, UK</a:t>
            </a:r>
          </a:p>
        </p:txBody>
      </p:sp>
      <p:sp>
        <p:nvSpPr>
          <p:cNvPr id="4" name="Slide Number Placeholder 3"/>
          <p:cNvSpPr>
            <a:spLocks noGrp="1"/>
          </p:cNvSpPr>
          <p:nvPr>
            <p:ph type="sldNum" sz="quarter" idx="12"/>
          </p:nvPr>
        </p:nvSpPr>
        <p:spPr/>
        <p:txBody>
          <a:bodyPr/>
          <a:lstStyle/>
          <a:p>
            <a:fld id="{CA73143D-D788-4B22-8691-5E9F1A564E9D}" type="slidenum">
              <a:rPr lang="en-GB" smtClean="0"/>
              <a:t>‹#›</a:t>
            </a:fld>
            <a:endParaRPr lang="en-GB"/>
          </a:p>
        </p:txBody>
      </p:sp>
    </p:spTree>
    <p:extLst>
      <p:ext uri="{BB962C8B-B14F-4D97-AF65-F5344CB8AC3E}">
        <p14:creationId xmlns:p14="http://schemas.microsoft.com/office/powerpoint/2010/main" val="994019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902665-861D-8544-BC44-C4E2D712A6C0}" type="datetime1">
              <a:rPr lang="en-GB" smtClean="0"/>
              <a:t>09/10/2022</a:t>
            </a:fld>
            <a:endParaRPr lang="en-GB"/>
          </a:p>
        </p:txBody>
      </p:sp>
      <p:sp>
        <p:nvSpPr>
          <p:cNvPr id="6" name="Footer Placeholder 5"/>
          <p:cNvSpPr>
            <a:spLocks noGrp="1"/>
          </p:cNvSpPr>
          <p:nvPr>
            <p:ph type="ftr" sz="quarter" idx="11"/>
          </p:nvPr>
        </p:nvSpPr>
        <p:spPr/>
        <p:txBody>
          <a:bodyPr/>
          <a:lstStyle/>
          <a:p>
            <a:r>
              <a:rPr lang="en-GB"/>
              <a:t>Dr. Rmi Bahsoon, University of Birmingham, UK</a:t>
            </a:r>
          </a:p>
        </p:txBody>
      </p:sp>
      <p:sp>
        <p:nvSpPr>
          <p:cNvPr id="7" name="Slide Number Placeholder 6"/>
          <p:cNvSpPr>
            <a:spLocks noGrp="1"/>
          </p:cNvSpPr>
          <p:nvPr>
            <p:ph type="sldNum" sz="quarter" idx="12"/>
          </p:nvPr>
        </p:nvSpPr>
        <p:spPr/>
        <p:txBody>
          <a:bodyPr/>
          <a:lstStyle/>
          <a:p>
            <a:fld id="{CA73143D-D788-4B22-8691-5E9F1A564E9D}" type="slidenum">
              <a:rPr lang="en-GB" smtClean="0"/>
              <a:t>‹#›</a:t>
            </a:fld>
            <a:endParaRPr lang="en-GB"/>
          </a:p>
        </p:txBody>
      </p:sp>
    </p:spTree>
    <p:extLst>
      <p:ext uri="{BB962C8B-B14F-4D97-AF65-F5344CB8AC3E}">
        <p14:creationId xmlns:p14="http://schemas.microsoft.com/office/powerpoint/2010/main" val="4254875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DB7DD8-8E64-2A48-8C9E-1F08632025D4}" type="datetime1">
              <a:rPr lang="en-GB" smtClean="0"/>
              <a:t>09/10/2022</a:t>
            </a:fld>
            <a:endParaRPr lang="en-GB"/>
          </a:p>
        </p:txBody>
      </p:sp>
      <p:sp>
        <p:nvSpPr>
          <p:cNvPr id="6" name="Footer Placeholder 5"/>
          <p:cNvSpPr>
            <a:spLocks noGrp="1"/>
          </p:cNvSpPr>
          <p:nvPr>
            <p:ph type="ftr" sz="quarter" idx="11"/>
          </p:nvPr>
        </p:nvSpPr>
        <p:spPr/>
        <p:txBody>
          <a:bodyPr/>
          <a:lstStyle/>
          <a:p>
            <a:r>
              <a:rPr lang="en-GB"/>
              <a:t>Dr. Rmi Bahsoon, University of Birmingham, UK</a:t>
            </a:r>
          </a:p>
        </p:txBody>
      </p:sp>
      <p:sp>
        <p:nvSpPr>
          <p:cNvPr id="7" name="Slide Number Placeholder 6"/>
          <p:cNvSpPr>
            <a:spLocks noGrp="1"/>
          </p:cNvSpPr>
          <p:nvPr>
            <p:ph type="sldNum" sz="quarter" idx="12"/>
          </p:nvPr>
        </p:nvSpPr>
        <p:spPr/>
        <p:txBody>
          <a:bodyPr/>
          <a:lstStyle/>
          <a:p>
            <a:fld id="{CA73143D-D788-4B22-8691-5E9F1A564E9D}" type="slidenum">
              <a:rPr lang="en-GB" smtClean="0"/>
              <a:t>‹#›</a:t>
            </a:fld>
            <a:endParaRPr lang="en-GB"/>
          </a:p>
        </p:txBody>
      </p:sp>
    </p:spTree>
    <p:extLst>
      <p:ext uri="{BB962C8B-B14F-4D97-AF65-F5344CB8AC3E}">
        <p14:creationId xmlns:p14="http://schemas.microsoft.com/office/powerpoint/2010/main" val="59323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A9CBC-1FD3-F049-85FD-46826C81EDBD}" type="datetime1">
              <a:rPr lang="en-GB" smtClean="0"/>
              <a:t>09/10/2022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Dr. Rmi Bahsoon, University of Birmingham, UK</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143D-D788-4B22-8691-5E9F1A564E9D}" type="slidenum">
              <a:rPr lang="en-GB" smtClean="0"/>
              <a:t>‹#›</a:t>
            </a:fld>
            <a:endParaRPr lang="en-GB"/>
          </a:p>
        </p:txBody>
      </p:sp>
    </p:spTree>
    <p:extLst>
      <p:ext uri="{BB962C8B-B14F-4D97-AF65-F5344CB8AC3E}">
        <p14:creationId xmlns:p14="http://schemas.microsoft.com/office/powerpoint/2010/main" val="4005256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1.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r>
              <a:rPr lang="en-GB" sz="4800" dirty="0"/>
              <a:t>UML Activity Diagram</a:t>
            </a:r>
          </a:p>
          <a:p>
            <a:pPr marL="0" indent="0">
              <a:buNone/>
            </a:pPr>
            <a:endParaRPr lang="en-GB" dirty="0"/>
          </a:p>
          <a:p>
            <a:pPr marL="0" indent="0" algn="ctr">
              <a:buNone/>
            </a:pPr>
            <a:r>
              <a:rPr lang="en-GB" dirty="0"/>
              <a:t>Dr Rami </a:t>
            </a:r>
            <a:r>
              <a:rPr lang="en-GB" dirty="0" err="1"/>
              <a:t>Bahsoon</a:t>
            </a:r>
            <a:endParaRPr lang="en-GB" dirty="0"/>
          </a:p>
          <a:p>
            <a:pPr marL="0" indent="0" algn="ctr">
              <a:buNone/>
            </a:pPr>
            <a:r>
              <a:rPr lang="en-GB" dirty="0"/>
              <a:t>School of Computer Science</a:t>
            </a:r>
          </a:p>
          <a:p>
            <a:pPr marL="0" indent="0" algn="ctr">
              <a:buNone/>
            </a:pPr>
            <a:r>
              <a:rPr lang="en-GB" dirty="0"/>
              <a:t>University of Birmingham, UK</a:t>
            </a:r>
          </a:p>
          <a:p>
            <a:pPr marL="0" indent="0" algn="ctr">
              <a:buNone/>
            </a:pPr>
            <a:r>
              <a:rPr lang="en-GB" dirty="0" err="1"/>
              <a:t>r.bahsoon@bham.ac.uk</a:t>
            </a:r>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Rmi Bahsoon, University of Birmingham, UK</a:t>
            </a:r>
          </a:p>
        </p:txBody>
      </p:sp>
    </p:spTree>
    <p:extLst>
      <p:ext uri="{BB962C8B-B14F-4D97-AF65-F5344CB8AC3E}">
        <p14:creationId xmlns:p14="http://schemas.microsoft.com/office/powerpoint/2010/main" val="374035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to Use Activity Diagram</a:t>
            </a:r>
          </a:p>
        </p:txBody>
      </p:sp>
      <p:sp>
        <p:nvSpPr>
          <p:cNvPr id="3" name="Content Placeholder 2"/>
          <p:cNvSpPr>
            <a:spLocks noGrp="1"/>
          </p:cNvSpPr>
          <p:nvPr>
            <p:ph idx="1"/>
          </p:nvPr>
        </p:nvSpPr>
        <p:spPr/>
        <p:txBody>
          <a:bodyPr/>
          <a:lstStyle/>
          <a:p>
            <a:r>
              <a:rPr lang="en-GB" dirty="0"/>
              <a:t>A great tool for work flow and process modelling as they support and encourage parallel behaviour.</a:t>
            </a:r>
          </a:p>
          <a:p>
            <a:r>
              <a:rPr lang="en-GB" dirty="0"/>
              <a:t>Take advantage of the forks and joins for concurrent programs.</a:t>
            </a:r>
          </a:p>
          <a:p>
            <a:r>
              <a:rPr lang="en-GB" dirty="0"/>
              <a:t>An important technique to represent behavioural logic. </a:t>
            </a:r>
          </a:p>
          <a:p>
            <a:r>
              <a:rPr lang="en-GB" dirty="0"/>
              <a:t>In many cases, it is used to describe a use case. </a:t>
            </a:r>
          </a:p>
        </p:txBody>
      </p:sp>
      <p:pic>
        <p:nvPicPr>
          <p:cNvPr id="1026" name="Picture 2" descr="Image result for university of birmingham,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Rmi Bahsoon, University of Birmingham, UK</a:t>
            </a:r>
          </a:p>
        </p:txBody>
      </p:sp>
    </p:spTree>
    <p:extLst>
      <p:ext uri="{BB962C8B-B14F-4D97-AF65-F5344CB8AC3E}">
        <p14:creationId xmlns:p14="http://schemas.microsoft.com/office/powerpoint/2010/main" val="2536632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0C0A9BA2-00D2-3E4B-B260-8D7F16CE19A4}"/>
              </a:ext>
            </a:extLst>
          </p:cNvPr>
          <p:cNvGrpSpPr/>
          <p:nvPr/>
        </p:nvGrpSpPr>
        <p:grpSpPr>
          <a:xfrm>
            <a:off x="5788550" y="1854969"/>
            <a:ext cx="6384233" cy="3628177"/>
            <a:chOff x="625140" y="1393106"/>
            <a:chExt cx="10526781" cy="4963244"/>
          </a:xfrm>
        </p:grpSpPr>
        <p:cxnSp>
          <p:nvCxnSpPr>
            <p:cNvPr id="7" name="Straight Connector 6">
              <a:extLst>
                <a:ext uri="{FF2B5EF4-FFF2-40B4-BE49-F238E27FC236}">
                  <a16:creationId xmlns:a16="http://schemas.microsoft.com/office/drawing/2014/main" id="{275093A7-2323-A340-B74C-BDAC019B740A}"/>
                </a:ext>
              </a:extLst>
            </p:cNvPr>
            <p:cNvCxnSpPr/>
            <p:nvPr/>
          </p:nvCxnSpPr>
          <p:spPr>
            <a:xfrm>
              <a:off x="5333199" y="3191852"/>
              <a:ext cx="4353523" cy="6127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9B931E-08EE-1648-B048-251B58248DA0}"/>
                </a:ext>
              </a:extLst>
            </p:cNvPr>
            <p:cNvCxnSpPr>
              <a:endCxn id="10" idx="1"/>
            </p:cNvCxnSpPr>
            <p:nvPr/>
          </p:nvCxnSpPr>
          <p:spPr>
            <a:xfrm>
              <a:off x="5196144" y="2187861"/>
              <a:ext cx="4879037" cy="14678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45B52D-C500-2840-A43A-8431C9EABEF2}"/>
                </a:ext>
              </a:extLst>
            </p:cNvPr>
            <p:cNvPicPr>
              <a:picLocks noChangeAspect="1"/>
            </p:cNvPicPr>
            <p:nvPr/>
          </p:nvPicPr>
          <p:blipFill>
            <a:blip r:embed="rId3"/>
            <a:stretch>
              <a:fillRect/>
            </a:stretch>
          </p:blipFill>
          <p:spPr>
            <a:xfrm>
              <a:off x="727683" y="3138408"/>
              <a:ext cx="802513" cy="1114581"/>
            </a:xfrm>
            <a:prstGeom prst="rect">
              <a:avLst/>
            </a:prstGeom>
          </p:spPr>
        </p:pic>
        <p:pic>
          <p:nvPicPr>
            <p:cNvPr id="10" name="Picture 9">
              <a:extLst>
                <a:ext uri="{FF2B5EF4-FFF2-40B4-BE49-F238E27FC236}">
                  <a16:creationId xmlns:a16="http://schemas.microsoft.com/office/drawing/2014/main" id="{7C1EEAD8-9997-7846-AB7C-6EE06665BD4C}"/>
                </a:ext>
              </a:extLst>
            </p:cNvPr>
            <p:cNvPicPr>
              <a:picLocks noChangeAspect="1"/>
            </p:cNvPicPr>
            <p:nvPr/>
          </p:nvPicPr>
          <p:blipFill>
            <a:blip r:embed="rId3"/>
            <a:stretch>
              <a:fillRect/>
            </a:stretch>
          </p:blipFill>
          <p:spPr>
            <a:xfrm>
              <a:off x="10075181" y="3098447"/>
              <a:ext cx="802513" cy="1114581"/>
            </a:xfrm>
            <a:prstGeom prst="rect">
              <a:avLst/>
            </a:prstGeom>
          </p:spPr>
        </p:pic>
        <p:sp>
          <p:nvSpPr>
            <p:cNvPr id="11" name="Rectangle 10">
              <a:extLst>
                <a:ext uri="{FF2B5EF4-FFF2-40B4-BE49-F238E27FC236}">
                  <a16:creationId xmlns:a16="http://schemas.microsoft.com/office/drawing/2014/main" id="{1FC09A80-FFCD-6E44-A170-559A3915DD7D}"/>
                </a:ext>
              </a:extLst>
            </p:cNvPr>
            <p:cNvSpPr/>
            <p:nvPr/>
          </p:nvSpPr>
          <p:spPr>
            <a:xfrm>
              <a:off x="625140" y="4252988"/>
              <a:ext cx="1548779" cy="421030"/>
            </a:xfrm>
            <a:prstGeom prst="rect">
              <a:avLst/>
            </a:prstGeom>
          </p:spPr>
          <p:txBody>
            <a:bodyPr wrap="none">
              <a:spAutoFit/>
            </a:bodyPr>
            <a:lstStyle/>
            <a:p>
              <a:r>
                <a:rPr lang="en-GB" sz="1400" dirty="0"/>
                <a:t>customers</a:t>
              </a:r>
            </a:p>
          </p:txBody>
        </p:sp>
        <p:sp>
          <p:nvSpPr>
            <p:cNvPr id="12" name="Rectangle 11">
              <a:extLst>
                <a:ext uri="{FF2B5EF4-FFF2-40B4-BE49-F238E27FC236}">
                  <a16:creationId xmlns:a16="http://schemas.microsoft.com/office/drawing/2014/main" id="{44029019-0308-894D-943D-647483E63603}"/>
                </a:ext>
              </a:extLst>
            </p:cNvPr>
            <p:cNvSpPr/>
            <p:nvPr/>
          </p:nvSpPr>
          <p:spPr>
            <a:xfrm>
              <a:off x="10086204" y="4129860"/>
              <a:ext cx="1065717" cy="378927"/>
            </a:xfrm>
            <a:prstGeom prst="rect">
              <a:avLst/>
            </a:prstGeom>
          </p:spPr>
          <p:txBody>
            <a:bodyPr wrap="none">
              <a:spAutoFit/>
            </a:bodyPr>
            <a:lstStyle/>
            <a:p>
              <a:r>
                <a:rPr lang="en-GB" sz="1200" dirty="0"/>
                <a:t>Cashier</a:t>
              </a:r>
            </a:p>
          </p:txBody>
        </p:sp>
        <p:sp>
          <p:nvSpPr>
            <p:cNvPr id="13" name="Rectangle 12">
              <a:extLst>
                <a:ext uri="{FF2B5EF4-FFF2-40B4-BE49-F238E27FC236}">
                  <a16:creationId xmlns:a16="http://schemas.microsoft.com/office/drawing/2014/main" id="{F4C32D25-7160-464A-9068-B773912CF568}"/>
                </a:ext>
              </a:extLst>
            </p:cNvPr>
            <p:cNvSpPr/>
            <p:nvPr/>
          </p:nvSpPr>
          <p:spPr>
            <a:xfrm>
              <a:off x="2072940" y="1393106"/>
              <a:ext cx="7986246" cy="496324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3A72D569-F0B3-964C-A0ED-F701A0E67581}"/>
                </a:ext>
              </a:extLst>
            </p:cNvPr>
            <p:cNvGrpSpPr/>
            <p:nvPr/>
          </p:nvGrpSpPr>
          <p:grpSpPr>
            <a:xfrm>
              <a:off x="3687181" y="2009734"/>
              <a:ext cx="1756573" cy="627219"/>
              <a:chOff x="4676775" y="2009735"/>
              <a:chExt cx="2026936" cy="809625"/>
            </a:xfrm>
          </p:grpSpPr>
          <p:sp>
            <p:nvSpPr>
              <p:cNvPr id="15" name="Oval 14">
                <a:extLst>
                  <a:ext uri="{FF2B5EF4-FFF2-40B4-BE49-F238E27FC236}">
                    <a16:creationId xmlns:a16="http://schemas.microsoft.com/office/drawing/2014/main" id="{F4E8B3DD-BA8C-7244-9BB3-FF4B972AFB64}"/>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1FC2ED4D-0F97-4F45-BCA6-16C870560DC5}"/>
                  </a:ext>
                </a:extLst>
              </p:cNvPr>
              <p:cNvSpPr txBox="1"/>
              <p:nvPr/>
            </p:nvSpPr>
            <p:spPr>
              <a:xfrm>
                <a:off x="4938267" y="2230342"/>
                <a:ext cx="1765444" cy="543473"/>
              </a:xfrm>
              <a:prstGeom prst="rect">
                <a:avLst/>
              </a:prstGeom>
              <a:noFill/>
            </p:spPr>
            <p:txBody>
              <a:bodyPr wrap="none" rtlCol="0">
                <a:spAutoFit/>
              </a:bodyPr>
              <a:lstStyle/>
              <a:p>
                <a:r>
                  <a:rPr lang="en-GB" sz="1400" b="1" dirty="0">
                    <a:solidFill>
                      <a:srgbClr val="FF0000"/>
                    </a:solidFill>
                  </a:rPr>
                  <a:t>Withdraw</a:t>
                </a:r>
                <a:endParaRPr lang="en-GB" b="1" dirty="0">
                  <a:solidFill>
                    <a:srgbClr val="FF0000"/>
                  </a:solidFill>
                </a:endParaRPr>
              </a:p>
            </p:txBody>
          </p:sp>
        </p:grpSp>
        <p:grpSp>
          <p:nvGrpSpPr>
            <p:cNvPr id="17" name="Group 16">
              <a:extLst>
                <a:ext uri="{FF2B5EF4-FFF2-40B4-BE49-F238E27FC236}">
                  <a16:creationId xmlns:a16="http://schemas.microsoft.com/office/drawing/2014/main" id="{8F552066-5C1E-6A41-B68D-4280CEE31492}"/>
                </a:ext>
              </a:extLst>
            </p:cNvPr>
            <p:cNvGrpSpPr/>
            <p:nvPr/>
          </p:nvGrpSpPr>
          <p:grpSpPr>
            <a:xfrm>
              <a:off x="3706830" y="2809076"/>
              <a:ext cx="1547391" cy="568702"/>
              <a:chOff x="4676775" y="2009735"/>
              <a:chExt cx="1704975" cy="847815"/>
            </a:xfrm>
          </p:grpSpPr>
          <p:sp>
            <p:nvSpPr>
              <p:cNvPr id="18" name="Oval 17">
                <a:extLst>
                  <a:ext uri="{FF2B5EF4-FFF2-40B4-BE49-F238E27FC236}">
                    <a16:creationId xmlns:a16="http://schemas.microsoft.com/office/drawing/2014/main" id="{6833780E-AA2D-7144-AB32-44542F865667}"/>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73960A48-15CA-3B47-B4CE-42BA9ECC1795}"/>
                  </a:ext>
                </a:extLst>
              </p:cNvPr>
              <p:cNvSpPr txBox="1"/>
              <p:nvPr/>
            </p:nvSpPr>
            <p:spPr>
              <a:xfrm>
                <a:off x="4983131" y="2229882"/>
                <a:ext cx="1357724" cy="627668"/>
              </a:xfrm>
              <a:prstGeom prst="rect">
                <a:avLst/>
              </a:prstGeom>
              <a:noFill/>
            </p:spPr>
            <p:txBody>
              <a:bodyPr wrap="none" rtlCol="0">
                <a:spAutoFit/>
              </a:bodyPr>
              <a:lstStyle/>
              <a:p>
                <a:r>
                  <a:rPr lang="en-GB" sz="1400" dirty="0"/>
                  <a:t>Deposit</a:t>
                </a:r>
              </a:p>
            </p:txBody>
          </p:sp>
        </p:grpSp>
        <p:grpSp>
          <p:nvGrpSpPr>
            <p:cNvPr id="20" name="Group 19">
              <a:extLst>
                <a:ext uri="{FF2B5EF4-FFF2-40B4-BE49-F238E27FC236}">
                  <a16:creationId xmlns:a16="http://schemas.microsoft.com/office/drawing/2014/main" id="{8379D9CC-2E3E-4543-9B0B-82E7B55C5F57}"/>
                </a:ext>
              </a:extLst>
            </p:cNvPr>
            <p:cNvGrpSpPr/>
            <p:nvPr/>
          </p:nvGrpSpPr>
          <p:grpSpPr>
            <a:xfrm>
              <a:off x="3687185" y="3457534"/>
              <a:ext cx="1581850" cy="542966"/>
              <a:chOff x="4676775" y="2009735"/>
              <a:chExt cx="1721089" cy="809625"/>
            </a:xfrm>
          </p:grpSpPr>
          <p:sp>
            <p:nvSpPr>
              <p:cNvPr id="21" name="Oval 20">
                <a:extLst>
                  <a:ext uri="{FF2B5EF4-FFF2-40B4-BE49-F238E27FC236}">
                    <a16:creationId xmlns:a16="http://schemas.microsoft.com/office/drawing/2014/main" id="{2CB20FEA-1B5B-724E-B147-445B37062230}"/>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4247A036-B92C-D948-AE6E-EF0269110383}"/>
                  </a:ext>
                </a:extLst>
              </p:cNvPr>
              <p:cNvSpPr txBox="1"/>
              <p:nvPr/>
            </p:nvSpPr>
            <p:spPr>
              <a:xfrm>
                <a:off x="5011381" y="2175198"/>
                <a:ext cx="1386483" cy="627805"/>
              </a:xfrm>
              <a:prstGeom prst="rect">
                <a:avLst/>
              </a:prstGeom>
              <a:noFill/>
            </p:spPr>
            <p:txBody>
              <a:bodyPr wrap="none" rtlCol="0">
                <a:spAutoFit/>
              </a:bodyPr>
              <a:lstStyle/>
              <a:p>
                <a:r>
                  <a:rPr lang="en-GB" sz="1400" dirty="0"/>
                  <a:t>Transfer</a:t>
                </a:r>
                <a:endParaRPr lang="en-GB" dirty="0"/>
              </a:p>
            </p:txBody>
          </p:sp>
        </p:grpSp>
        <p:grpSp>
          <p:nvGrpSpPr>
            <p:cNvPr id="23" name="Group 22">
              <a:extLst>
                <a:ext uri="{FF2B5EF4-FFF2-40B4-BE49-F238E27FC236}">
                  <a16:creationId xmlns:a16="http://schemas.microsoft.com/office/drawing/2014/main" id="{D2BD296C-1AC5-394D-BFB5-0B8754B26A3C}"/>
                </a:ext>
              </a:extLst>
            </p:cNvPr>
            <p:cNvGrpSpPr/>
            <p:nvPr/>
          </p:nvGrpSpPr>
          <p:grpSpPr>
            <a:xfrm>
              <a:off x="3687183" y="4125273"/>
              <a:ext cx="1823944" cy="569602"/>
              <a:chOff x="4676775" y="2009735"/>
              <a:chExt cx="1893251" cy="809625"/>
            </a:xfrm>
          </p:grpSpPr>
          <p:sp>
            <p:nvSpPr>
              <p:cNvPr id="24" name="Oval 23">
                <a:extLst>
                  <a:ext uri="{FF2B5EF4-FFF2-40B4-BE49-F238E27FC236}">
                    <a16:creationId xmlns:a16="http://schemas.microsoft.com/office/drawing/2014/main" id="{B4E68B59-4D83-774C-84E8-DB8175650FE2}"/>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47624834-6237-5C47-9A0A-3E1420837DA6}"/>
                  </a:ext>
                </a:extLst>
              </p:cNvPr>
              <p:cNvSpPr txBox="1"/>
              <p:nvPr/>
            </p:nvSpPr>
            <p:spPr>
              <a:xfrm>
                <a:off x="4946922" y="2191268"/>
                <a:ext cx="1623104" cy="598448"/>
              </a:xfrm>
              <a:prstGeom prst="rect">
                <a:avLst/>
              </a:prstGeom>
              <a:noFill/>
            </p:spPr>
            <p:txBody>
              <a:bodyPr wrap="none" rtlCol="0">
                <a:spAutoFit/>
              </a:bodyPr>
              <a:lstStyle/>
              <a:p>
                <a:r>
                  <a:rPr lang="en-GB" sz="1400" dirty="0"/>
                  <a:t>Make loan</a:t>
                </a:r>
              </a:p>
            </p:txBody>
          </p:sp>
        </p:grpSp>
        <p:grpSp>
          <p:nvGrpSpPr>
            <p:cNvPr id="26" name="Group 25">
              <a:extLst>
                <a:ext uri="{FF2B5EF4-FFF2-40B4-BE49-F238E27FC236}">
                  <a16:creationId xmlns:a16="http://schemas.microsoft.com/office/drawing/2014/main" id="{D82FAC40-2DC5-AF4D-8485-8E59A61D75DF}"/>
                </a:ext>
              </a:extLst>
            </p:cNvPr>
            <p:cNvGrpSpPr/>
            <p:nvPr/>
          </p:nvGrpSpPr>
          <p:grpSpPr>
            <a:xfrm>
              <a:off x="3706831" y="4820441"/>
              <a:ext cx="2126559" cy="569602"/>
              <a:chOff x="4676775" y="2009735"/>
              <a:chExt cx="2207365" cy="809625"/>
            </a:xfrm>
          </p:grpSpPr>
          <p:sp>
            <p:nvSpPr>
              <p:cNvPr id="27" name="Oval 26">
                <a:extLst>
                  <a:ext uri="{FF2B5EF4-FFF2-40B4-BE49-F238E27FC236}">
                    <a16:creationId xmlns:a16="http://schemas.microsoft.com/office/drawing/2014/main" id="{49EDE57E-80CB-1E46-BF35-0532C31F99A2}"/>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1DFCEFF7-3F55-7C41-8EBB-FE762D397D9E}"/>
                  </a:ext>
                </a:extLst>
              </p:cNvPr>
              <p:cNvSpPr txBox="1"/>
              <p:nvPr/>
            </p:nvSpPr>
            <p:spPr>
              <a:xfrm>
                <a:off x="4828539" y="2152302"/>
                <a:ext cx="2055601" cy="598447"/>
              </a:xfrm>
              <a:prstGeom prst="rect">
                <a:avLst/>
              </a:prstGeom>
              <a:noFill/>
            </p:spPr>
            <p:txBody>
              <a:bodyPr wrap="none" rtlCol="0">
                <a:spAutoFit/>
              </a:bodyPr>
              <a:lstStyle/>
              <a:p>
                <a:r>
                  <a:rPr lang="en-GB" sz="1400" dirty="0"/>
                  <a:t>Open account</a:t>
                </a:r>
              </a:p>
            </p:txBody>
          </p:sp>
        </p:grpSp>
        <p:grpSp>
          <p:nvGrpSpPr>
            <p:cNvPr id="29" name="Group 28">
              <a:extLst>
                <a:ext uri="{FF2B5EF4-FFF2-40B4-BE49-F238E27FC236}">
                  <a16:creationId xmlns:a16="http://schemas.microsoft.com/office/drawing/2014/main" id="{7E263BB0-1B04-BE49-B33E-FAC94F55A3C0}"/>
                </a:ext>
              </a:extLst>
            </p:cNvPr>
            <p:cNvGrpSpPr/>
            <p:nvPr/>
          </p:nvGrpSpPr>
          <p:grpSpPr>
            <a:xfrm>
              <a:off x="3781582" y="5488820"/>
              <a:ext cx="2232680" cy="569602"/>
              <a:chOff x="4676775" y="2009735"/>
              <a:chExt cx="2317518" cy="809625"/>
            </a:xfrm>
          </p:grpSpPr>
          <p:sp>
            <p:nvSpPr>
              <p:cNvPr id="30" name="Oval 29">
                <a:extLst>
                  <a:ext uri="{FF2B5EF4-FFF2-40B4-BE49-F238E27FC236}">
                    <a16:creationId xmlns:a16="http://schemas.microsoft.com/office/drawing/2014/main" id="{01510E83-BD37-F64A-B12D-CCD2994F9082}"/>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DC2DDA01-D8C8-7B42-A1A3-202F7468F6C6}"/>
                  </a:ext>
                </a:extLst>
              </p:cNvPr>
              <p:cNvSpPr txBox="1"/>
              <p:nvPr/>
            </p:nvSpPr>
            <p:spPr>
              <a:xfrm>
                <a:off x="4946922" y="2191268"/>
                <a:ext cx="2047371" cy="598448"/>
              </a:xfrm>
              <a:prstGeom prst="rect">
                <a:avLst/>
              </a:prstGeom>
              <a:noFill/>
            </p:spPr>
            <p:txBody>
              <a:bodyPr wrap="none" rtlCol="0">
                <a:spAutoFit/>
              </a:bodyPr>
              <a:lstStyle/>
              <a:p>
                <a:r>
                  <a:rPr lang="en-GB" sz="1400" dirty="0"/>
                  <a:t>Close account</a:t>
                </a:r>
              </a:p>
            </p:txBody>
          </p:sp>
        </p:grpSp>
        <p:grpSp>
          <p:nvGrpSpPr>
            <p:cNvPr id="32" name="Group 31">
              <a:extLst>
                <a:ext uri="{FF2B5EF4-FFF2-40B4-BE49-F238E27FC236}">
                  <a16:creationId xmlns:a16="http://schemas.microsoft.com/office/drawing/2014/main" id="{EF176ABA-48F6-FE4E-95EE-106252CD0F04}"/>
                </a:ext>
              </a:extLst>
            </p:cNvPr>
            <p:cNvGrpSpPr/>
            <p:nvPr/>
          </p:nvGrpSpPr>
          <p:grpSpPr>
            <a:xfrm>
              <a:off x="7464199" y="1592127"/>
              <a:ext cx="2175934" cy="569602"/>
              <a:chOff x="4676775" y="2009735"/>
              <a:chExt cx="2258616" cy="809625"/>
            </a:xfrm>
          </p:grpSpPr>
          <p:sp>
            <p:nvSpPr>
              <p:cNvPr id="33" name="Oval 32">
                <a:extLst>
                  <a:ext uri="{FF2B5EF4-FFF2-40B4-BE49-F238E27FC236}">
                    <a16:creationId xmlns:a16="http://schemas.microsoft.com/office/drawing/2014/main" id="{FEA86E6E-1A72-964E-AE28-E3480D1F6586}"/>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413A9CBF-927F-EB44-9A34-20C777345A30}"/>
                  </a:ext>
                </a:extLst>
              </p:cNvPr>
              <p:cNvSpPr txBox="1"/>
              <p:nvPr/>
            </p:nvSpPr>
            <p:spPr>
              <a:xfrm>
                <a:off x="4725163" y="2099575"/>
                <a:ext cx="2210228" cy="598447"/>
              </a:xfrm>
              <a:prstGeom prst="rect">
                <a:avLst/>
              </a:prstGeom>
              <a:noFill/>
            </p:spPr>
            <p:txBody>
              <a:bodyPr wrap="none" rtlCol="0">
                <a:spAutoFit/>
              </a:bodyPr>
              <a:lstStyle/>
              <a:p>
                <a:r>
                  <a:rPr lang="en-GB" sz="1400" dirty="0"/>
                  <a:t>Search account</a:t>
                </a:r>
              </a:p>
            </p:txBody>
          </p:sp>
        </p:grpSp>
        <p:grpSp>
          <p:nvGrpSpPr>
            <p:cNvPr id="35" name="Group 34">
              <a:extLst>
                <a:ext uri="{FF2B5EF4-FFF2-40B4-BE49-F238E27FC236}">
                  <a16:creationId xmlns:a16="http://schemas.microsoft.com/office/drawing/2014/main" id="{302F24C2-CF5B-294A-B216-E34B6C1A91ED}"/>
                </a:ext>
              </a:extLst>
            </p:cNvPr>
            <p:cNvGrpSpPr/>
            <p:nvPr/>
          </p:nvGrpSpPr>
          <p:grpSpPr>
            <a:xfrm>
              <a:off x="7980990" y="2495343"/>
              <a:ext cx="2100342" cy="569602"/>
              <a:chOff x="4676775" y="2009735"/>
              <a:chExt cx="2180152" cy="809625"/>
            </a:xfrm>
          </p:grpSpPr>
          <p:sp>
            <p:nvSpPr>
              <p:cNvPr id="36" name="Oval 35">
                <a:extLst>
                  <a:ext uri="{FF2B5EF4-FFF2-40B4-BE49-F238E27FC236}">
                    <a16:creationId xmlns:a16="http://schemas.microsoft.com/office/drawing/2014/main" id="{42C2A348-F9AC-2648-A09D-A32F846E2A7E}"/>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CA371628-2CC6-7147-812A-065BF9A5AD56}"/>
                  </a:ext>
                </a:extLst>
              </p:cNvPr>
              <p:cNvSpPr txBox="1"/>
              <p:nvPr/>
            </p:nvSpPr>
            <p:spPr>
              <a:xfrm>
                <a:off x="4725163" y="2099575"/>
                <a:ext cx="2131764" cy="598447"/>
              </a:xfrm>
              <a:prstGeom prst="rect">
                <a:avLst/>
              </a:prstGeom>
              <a:noFill/>
            </p:spPr>
            <p:txBody>
              <a:bodyPr wrap="none" rtlCol="0">
                <a:spAutoFit/>
              </a:bodyPr>
              <a:lstStyle/>
              <a:p>
                <a:r>
                  <a:rPr lang="en-GB" sz="1400" dirty="0"/>
                  <a:t>Update details</a:t>
                </a:r>
              </a:p>
            </p:txBody>
          </p:sp>
        </p:grpSp>
        <p:grpSp>
          <p:nvGrpSpPr>
            <p:cNvPr id="38" name="Group 37">
              <a:extLst>
                <a:ext uri="{FF2B5EF4-FFF2-40B4-BE49-F238E27FC236}">
                  <a16:creationId xmlns:a16="http://schemas.microsoft.com/office/drawing/2014/main" id="{2A9D4D32-4BF2-344C-A2B6-60CC88DA28DB}"/>
                </a:ext>
              </a:extLst>
            </p:cNvPr>
            <p:cNvGrpSpPr/>
            <p:nvPr/>
          </p:nvGrpSpPr>
          <p:grpSpPr>
            <a:xfrm>
              <a:off x="5957700" y="2161515"/>
              <a:ext cx="1808749" cy="569602"/>
              <a:chOff x="4676775" y="2009735"/>
              <a:chExt cx="1877479" cy="809625"/>
            </a:xfrm>
          </p:grpSpPr>
          <p:sp>
            <p:nvSpPr>
              <p:cNvPr id="39" name="Oval 38">
                <a:extLst>
                  <a:ext uri="{FF2B5EF4-FFF2-40B4-BE49-F238E27FC236}">
                    <a16:creationId xmlns:a16="http://schemas.microsoft.com/office/drawing/2014/main" id="{B19EA3E2-3F86-5A41-83BA-8FA0504F7A75}"/>
                  </a:ext>
                </a:extLst>
              </p:cNvPr>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34FC26AA-7DA3-6C4A-8F59-313865E62865}"/>
                  </a:ext>
                </a:extLst>
              </p:cNvPr>
              <p:cNvSpPr txBox="1"/>
              <p:nvPr/>
            </p:nvSpPr>
            <p:spPr>
              <a:xfrm>
                <a:off x="4725163" y="2099575"/>
                <a:ext cx="1829091" cy="598447"/>
              </a:xfrm>
              <a:prstGeom prst="rect">
                <a:avLst/>
              </a:prstGeom>
              <a:noFill/>
            </p:spPr>
            <p:txBody>
              <a:bodyPr wrap="none" rtlCol="0">
                <a:spAutoFit/>
              </a:bodyPr>
              <a:lstStyle/>
              <a:p>
                <a:r>
                  <a:rPr lang="en-GB" sz="1400" dirty="0"/>
                  <a:t>View details</a:t>
                </a:r>
              </a:p>
            </p:txBody>
          </p:sp>
        </p:grpSp>
        <p:cxnSp>
          <p:nvCxnSpPr>
            <p:cNvPr id="41" name="Straight Connector 40">
              <a:extLst>
                <a:ext uri="{FF2B5EF4-FFF2-40B4-BE49-F238E27FC236}">
                  <a16:creationId xmlns:a16="http://schemas.microsoft.com/office/drawing/2014/main" id="{562BFFDC-ED0B-1F4A-B249-3A088E910B97}"/>
                </a:ext>
              </a:extLst>
            </p:cNvPr>
            <p:cNvCxnSpPr>
              <a:endCxn id="15" idx="2"/>
            </p:cNvCxnSpPr>
            <p:nvPr/>
          </p:nvCxnSpPr>
          <p:spPr>
            <a:xfrm flipV="1">
              <a:off x="1530195" y="2323344"/>
              <a:ext cx="2156987" cy="1166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05837AF-9F30-2345-8ABF-AE3BE3EBF4B3}"/>
                </a:ext>
              </a:extLst>
            </p:cNvPr>
            <p:cNvCxnSpPr>
              <a:endCxn id="18" idx="2"/>
            </p:cNvCxnSpPr>
            <p:nvPr/>
          </p:nvCxnSpPr>
          <p:spPr>
            <a:xfrm flipV="1">
              <a:off x="1576812" y="3080619"/>
              <a:ext cx="2130018" cy="5226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6F7958-C2C6-BC4E-82A0-057FFF76A1DC}"/>
                </a:ext>
              </a:extLst>
            </p:cNvPr>
            <p:cNvCxnSpPr>
              <a:stCxn id="9" idx="3"/>
              <a:endCxn id="21" idx="2"/>
            </p:cNvCxnSpPr>
            <p:nvPr/>
          </p:nvCxnSpPr>
          <p:spPr>
            <a:xfrm>
              <a:off x="1530195" y="3695699"/>
              <a:ext cx="2156988" cy="333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F73D725-DF15-3446-A33C-08C5A7A4E0CA}"/>
                </a:ext>
              </a:extLst>
            </p:cNvPr>
            <p:cNvCxnSpPr>
              <a:endCxn id="24" idx="2"/>
            </p:cNvCxnSpPr>
            <p:nvPr/>
          </p:nvCxnSpPr>
          <p:spPr>
            <a:xfrm>
              <a:off x="1570528" y="3813306"/>
              <a:ext cx="2116654" cy="5967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B55C5E7-AA35-B54D-974C-35977EBFCCCB}"/>
                </a:ext>
              </a:extLst>
            </p:cNvPr>
            <p:cNvCxnSpPr/>
            <p:nvPr/>
          </p:nvCxnSpPr>
          <p:spPr>
            <a:xfrm>
              <a:off x="1567702" y="3916191"/>
              <a:ext cx="2052629" cy="11458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504BFA0-4F62-0A4E-A2A2-7227E93921BB}"/>
                </a:ext>
              </a:extLst>
            </p:cNvPr>
            <p:cNvCxnSpPr/>
            <p:nvPr/>
          </p:nvCxnSpPr>
          <p:spPr>
            <a:xfrm>
              <a:off x="1577637" y="4051846"/>
              <a:ext cx="2095768" cy="1721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74AD04E-86D5-5A4C-A245-6A9BDFD69148}"/>
                </a:ext>
              </a:extLst>
            </p:cNvPr>
            <p:cNvCxnSpPr>
              <a:endCxn id="12" idx="1"/>
            </p:cNvCxnSpPr>
            <p:nvPr/>
          </p:nvCxnSpPr>
          <p:spPr>
            <a:xfrm flipV="1">
              <a:off x="5733021" y="4319324"/>
              <a:ext cx="4353183" cy="13019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DE6D48D-998E-5C46-9486-986630C9C2A4}"/>
                </a:ext>
              </a:extLst>
            </p:cNvPr>
            <p:cNvCxnSpPr>
              <a:stCxn id="28" idx="3"/>
            </p:cNvCxnSpPr>
            <p:nvPr/>
          </p:nvCxnSpPr>
          <p:spPr>
            <a:xfrm flipV="1">
              <a:off x="5833391" y="4111692"/>
              <a:ext cx="4109793" cy="10195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C3E6D19-92B5-5C4E-AAE8-A5FD55DF933E}"/>
                </a:ext>
              </a:extLst>
            </p:cNvPr>
            <p:cNvCxnSpPr/>
            <p:nvPr/>
          </p:nvCxnSpPr>
          <p:spPr>
            <a:xfrm flipV="1">
              <a:off x="5435164" y="4012588"/>
              <a:ext cx="4508020" cy="370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6AF7ED-6C23-654C-8EF0-B0E2CA1CD1EB}"/>
                </a:ext>
              </a:extLst>
            </p:cNvPr>
            <p:cNvCxnSpPr>
              <a:stCxn id="34" idx="3"/>
            </p:cNvCxnSpPr>
            <p:nvPr/>
          </p:nvCxnSpPr>
          <p:spPr>
            <a:xfrm>
              <a:off x="9640133" y="1865848"/>
              <a:ext cx="183958" cy="13227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DFA93D7A-35A7-654A-8601-642C5C70838A}"/>
                </a:ext>
              </a:extLst>
            </p:cNvPr>
            <p:cNvGrpSpPr/>
            <p:nvPr/>
          </p:nvGrpSpPr>
          <p:grpSpPr>
            <a:xfrm>
              <a:off x="8366082" y="2069396"/>
              <a:ext cx="1896830" cy="505236"/>
              <a:chOff x="8194992" y="2709551"/>
              <a:chExt cx="1913908" cy="505236"/>
            </a:xfrm>
          </p:grpSpPr>
          <p:cxnSp>
            <p:nvCxnSpPr>
              <p:cNvPr id="52" name="Straight Arrow Connector 51">
                <a:extLst>
                  <a:ext uri="{FF2B5EF4-FFF2-40B4-BE49-F238E27FC236}">
                    <a16:creationId xmlns:a16="http://schemas.microsoft.com/office/drawing/2014/main" id="{FCF2D252-7ED5-424E-BCCD-7CFFC7DB76BD}"/>
                  </a:ext>
                </a:extLst>
              </p:cNvPr>
              <p:cNvCxnSpPr/>
              <p:nvPr/>
            </p:nvCxnSpPr>
            <p:spPr>
              <a:xfrm flipH="1" flipV="1">
                <a:off x="8481847" y="2727691"/>
                <a:ext cx="374859" cy="22156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81A58DE-03E8-1A40-8ED6-ED8AD6BC2E08}"/>
                  </a:ext>
                </a:extLst>
              </p:cNvPr>
              <p:cNvSpPr txBox="1"/>
              <p:nvPr/>
            </p:nvSpPr>
            <p:spPr>
              <a:xfrm>
                <a:off x="8194992" y="2709551"/>
                <a:ext cx="1913908" cy="505236"/>
              </a:xfrm>
              <a:prstGeom prst="rect">
                <a:avLst/>
              </a:prstGeom>
              <a:noFill/>
            </p:spPr>
            <p:txBody>
              <a:bodyPr wrap="none" rtlCol="0">
                <a:spAutoFit/>
              </a:bodyPr>
              <a:lstStyle/>
              <a:p>
                <a:r>
                  <a:rPr lang="en-GB" dirty="0"/>
                  <a:t>&lt;&lt;</a:t>
                </a:r>
                <a:r>
                  <a:rPr lang="en-GB" sz="1400" dirty="0"/>
                  <a:t>extend</a:t>
                </a:r>
                <a:r>
                  <a:rPr lang="en-GB" dirty="0"/>
                  <a:t>&gt;&gt;</a:t>
                </a:r>
              </a:p>
            </p:txBody>
          </p:sp>
        </p:grpSp>
        <p:grpSp>
          <p:nvGrpSpPr>
            <p:cNvPr id="54" name="Group 53">
              <a:extLst>
                <a:ext uri="{FF2B5EF4-FFF2-40B4-BE49-F238E27FC236}">
                  <a16:creationId xmlns:a16="http://schemas.microsoft.com/office/drawing/2014/main" id="{4B7A950B-8963-6F43-B6B8-C6CE5CAF4EAD}"/>
                </a:ext>
              </a:extLst>
            </p:cNvPr>
            <p:cNvGrpSpPr/>
            <p:nvPr/>
          </p:nvGrpSpPr>
          <p:grpSpPr>
            <a:xfrm>
              <a:off x="6474164" y="1819836"/>
              <a:ext cx="1727666" cy="480778"/>
              <a:chOff x="8365324" y="2724113"/>
              <a:chExt cx="1743222" cy="480778"/>
            </a:xfrm>
          </p:grpSpPr>
          <p:cxnSp>
            <p:nvCxnSpPr>
              <p:cNvPr id="55" name="Straight Arrow Connector 54">
                <a:extLst>
                  <a:ext uri="{FF2B5EF4-FFF2-40B4-BE49-F238E27FC236}">
                    <a16:creationId xmlns:a16="http://schemas.microsoft.com/office/drawing/2014/main" id="{2655668E-EAD3-1146-9336-78629B9ACD60}"/>
                  </a:ext>
                </a:extLst>
              </p:cNvPr>
              <p:cNvCxnSpPr/>
              <p:nvPr/>
            </p:nvCxnSpPr>
            <p:spPr>
              <a:xfrm flipV="1">
                <a:off x="9056259" y="2724113"/>
                <a:ext cx="229372" cy="45279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6C15D2C-C6FC-0742-84E8-E8739C629BE0}"/>
                  </a:ext>
                </a:extLst>
              </p:cNvPr>
              <p:cNvSpPr txBox="1"/>
              <p:nvPr/>
            </p:nvSpPr>
            <p:spPr>
              <a:xfrm>
                <a:off x="8365324" y="2783861"/>
                <a:ext cx="1743222" cy="421030"/>
              </a:xfrm>
              <a:prstGeom prst="rect">
                <a:avLst/>
              </a:prstGeom>
              <a:noFill/>
            </p:spPr>
            <p:txBody>
              <a:bodyPr wrap="none" rtlCol="0">
                <a:spAutoFit/>
              </a:bodyPr>
              <a:lstStyle/>
              <a:p>
                <a:r>
                  <a:rPr lang="en-GB" sz="1400" dirty="0"/>
                  <a:t>&lt;&lt;extend&gt;&gt;</a:t>
                </a:r>
              </a:p>
            </p:txBody>
          </p:sp>
        </p:grpSp>
        <p:cxnSp>
          <p:nvCxnSpPr>
            <p:cNvPr id="57" name="Straight Connector 56">
              <a:extLst>
                <a:ext uri="{FF2B5EF4-FFF2-40B4-BE49-F238E27FC236}">
                  <a16:creationId xmlns:a16="http://schemas.microsoft.com/office/drawing/2014/main" id="{A9376E21-C05C-6D4D-ADBE-145E87EB85C2}"/>
                </a:ext>
              </a:extLst>
            </p:cNvPr>
            <p:cNvCxnSpPr/>
            <p:nvPr/>
          </p:nvCxnSpPr>
          <p:spPr>
            <a:xfrm>
              <a:off x="5399944" y="3726720"/>
              <a:ext cx="4223606" cy="1295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2E0FF3F-AC49-744F-9231-98758BFB92AE}"/>
              </a:ext>
            </a:extLst>
          </p:cNvPr>
          <p:cNvSpPr>
            <a:spLocks noGrp="1"/>
          </p:cNvSpPr>
          <p:nvPr>
            <p:ph type="title"/>
          </p:nvPr>
        </p:nvSpPr>
        <p:spPr/>
        <p:txBody>
          <a:bodyPr/>
          <a:lstStyle/>
          <a:p>
            <a:r>
              <a:rPr lang="en-US" dirty="0"/>
              <a:t>Exercise – online banking system</a:t>
            </a:r>
          </a:p>
        </p:txBody>
      </p:sp>
      <p:sp>
        <p:nvSpPr>
          <p:cNvPr id="4" name="Footer Placeholder 3">
            <a:extLst>
              <a:ext uri="{FF2B5EF4-FFF2-40B4-BE49-F238E27FC236}">
                <a16:creationId xmlns:a16="http://schemas.microsoft.com/office/drawing/2014/main" id="{BD5AA4AC-E613-404D-8F82-5801F6097591}"/>
              </a:ext>
            </a:extLst>
          </p:cNvPr>
          <p:cNvSpPr>
            <a:spLocks noGrp="1"/>
          </p:cNvSpPr>
          <p:nvPr>
            <p:ph type="ftr" sz="quarter" idx="11"/>
          </p:nvPr>
        </p:nvSpPr>
        <p:spPr/>
        <p:txBody>
          <a:bodyPr/>
          <a:lstStyle/>
          <a:p>
            <a:r>
              <a:rPr lang="en-GB"/>
              <a:t>Dr. Rmi Bahsoon, University of Birmingham, UK</a:t>
            </a:r>
          </a:p>
        </p:txBody>
      </p:sp>
      <p:pic>
        <p:nvPicPr>
          <p:cNvPr id="5" name="Picture 2" descr="Image result for university of birmingham, logo">
            <a:extLst>
              <a:ext uri="{FF2B5EF4-FFF2-40B4-BE49-F238E27FC236}">
                <a16:creationId xmlns:a16="http://schemas.microsoft.com/office/drawing/2014/main" id="{9F9C8039-06BC-B44F-97AC-94ABC6603D7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81312A3-3DBA-5443-8721-7D775A3AB4B0}"/>
              </a:ext>
            </a:extLst>
          </p:cNvPr>
          <p:cNvSpPr/>
          <p:nvPr/>
        </p:nvSpPr>
        <p:spPr>
          <a:xfrm>
            <a:off x="669814" y="1690688"/>
            <a:ext cx="5198249" cy="4093428"/>
          </a:xfrm>
          <a:prstGeom prst="rect">
            <a:avLst/>
          </a:prstGeom>
          <a:ln w="38100">
            <a:solidFill>
              <a:srgbClr val="FF0000"/>
            </a:solidFill>
          </a:ln>
        </p:spPr>
        <p:txBody>
          <a:bodyPr wrap="square">
            <a:spAutoFit/>
          </a:bodyPr>
          <a:lstStyle/>
          <a:p>
            <a:r>
              <a:rPr lang="en-GB" sz="2000" u="sng" dirty="0"/>
              <a:t>Overview of banking systems</a:t>
            </a:r>
          </a:p>
          <a:p>
            <a:r>
              <a:rPr lang="en-GB" sz="2000" dirty="0" err="1"/>
              <a:t>SmartBank</a:t>
            </a:r>
            <a:r>
              <a:rPr lang="en-GB" sz="2000" dirty="0"/>
              <a:t> is an online banking system that allows the customer to perform all the available actions through an ATM screen. The system can also be accessed by bank staff to perform the actions through cashiers. The system should provide basic operations such as deposit money, withdraw money, transfer money and agree to make loans to their customers. The bank cashiers can create new bank accounts to customers, search for customers’ accounts, update/view customer personal details and close customers bank account.</a:t>
            </a:r>
            <a:endParaRPr lang="en-US" sz="2000" dirty="0"/>
          </a:p>
        </p:txBody>
      </p:sp>
    </p:spTree>
    <p:extLst>
      <p:ext uri="{BB962C8B-B14F-4D97-AF65-F5344CB8AC3E}">
        <p14:creationId xmlns:p14="http://schemas.microsoft.com/office/powerpoint/2010/main" val="151183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Withdraw Use Case Diagram</a:t>
            </a:r>
          </a:p>
        </p:txBody>
      </p:sp>
      <p:pic>
        <p:nvPicPr>
          <p:cNvPr id="4" name="Picture 2" descr="Image result for university of birmingham, logo">
            <a:extLst>
              <a:ext uri="{FF2B5EF4-FFF2-40B4-BE49-F238E27FC236}">
                <a16:creationId xmlns:a16="http://schemas.microsoft.com/office/drawing/2014/main" id="{9F9C8039-06BC-B44F-97AC-94ABC6603D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691241" y="2443512"/>
            <a:ext cx="9404414" cy="3728729"/>
            <a:chOff x="625140" y="1661314"/>
            <a:chExt cx="9404414" cy="3728729"/>
          </a:xfrm>
        </p:grpSpPr>
        <p:pic>
          <p:nvPicPr>
            <p:cNvPr id="5" name="Picture 4"/>
            <p:cNvPicPr>
              <a:picLocks noChangeAspect="1"/>
            </p:cNvPicPr>
            <p:nvPr/>
          </p:nvPicPr>
          <p:blipFill>
            <a:blip r:embed="rId3"/>
            <a:stretch>
              <a:fillRect/>
            </a:stretch>
          </p:blipFill>
          <p:spPr>
            <a:xfrm>
              <a:off x="727683" y="3138408"/>
              <a:ext cx="802513" cy="1114581"/>
            </a:xfrm>
            <a:prstGeom prst="rect">
              <a:avLst/>
            </a:prstGeom>
          </p:spPr>
        </p:pic>
        <p:sp>
          <p:nvSpPr>
            <p:cNvPr id="6" name="Rectangle 5"/>
            <p:cNvSpPr/>
            <p:nvPr/>
          </p:nvSpPr>
          <p:spPr>
            <a:xfrm>
              <a:off x="625140" y="4252988"/>
              <a:ext cx="1143419" cy="369332"/>
            </a:xfrm>
            <a:prstGeom prst="rect">
              <a:avLst/>
            </a:prstGeom>
          </p:spPr>
          <p:txBody>
            <a:bodyPr wrap="none">
              <a:spAutoFit/>
            </a:bodyPr>
            <a:lstStyle/>
            <a:p>
              <a:r>
                <a:rPr lang="en-GB" dirty="0"/>
                <a:t>customers</a:t>
              </a:r>
            </a:p>
          </p:txBody>
        </p:sp>
        <p:grpSp>
          <p:nvGrpSpPr>
            <p:cNvPr id="7" name="Group 6"/>
            <p:cNvGrpSpPr/>
            <p:nvPr/>
          </p:nvGrpSpPr>
          <p:grpSpPr>
            <a:xfrm>
              <a:off x="3687181" y="2009734"/>
              <a:ext cx="2386774" cy="627219"/>
              <a:chOff x="4676775" y="2009735"/>
              <a:chExt cx="1704975" cy="809625"/>
            </a:xfrm>
          </p:grpSpPr>
          <p:sp>
            <p:nvSpPr>
              <p:cNvPr id="8" name="Oval 7"/>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4862691" y="2157991"/>
                <a:ext cx="1443483" cy="476740"/>
              </a:xfrm>
              <a:prstGeom prst="rect">
                <a:avLst/>
              </a:prstGeom>
              <a:noFill/>
            </p:spPr>
            <p:txBody>
              <a:bodyPr wrap="square" rtlCol="0">
                <a:spAutoFit/>
              </a:bodyPr>
              <a:lstStyle/>
              <a:p>
                <a:r>
                  <a:rPr lang="en-GB" dirty="0"/>
                  <a:t>Login account</a:t>
                </a:r>
              </a:p>
            </p:txBody>
          </p:sp>
        </p:grpSp>
        <p:grpSp>
          <p:nvGrpSpPr>
            <p:cNvPr id="10" name="Group 9"/>
            <p:cNvGrpSpPr/>
            <p:nvPr/>
          </p:nvGrpSpPr>
          <p:grpSpPr>
            <a:xfrm>
              <a:off x="3706828" y="2809076"/>
              <a:ext cx="2873787" cy="543085"/>
              <a:chOff x="4676775" y="2009735"/>
              <a:chExt cx="1959043" cy="809625"/>
            </a:xfrm>
          </p:grpSpPr>
          <p:sp>
            <p:nvSpPr>
              <p:cNvPr id="11" name="Oval 10"/>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4930396" y="2168304"/>
                <a:ext cx="1705422" cy="550596"/>
              </a:xfrm>
              <a:prstGeom prst="rect">
                <a:avLst/>
              </a:prstGeom>
              <a:noFill/>
            </p:spPr>
            <p:txBody>
              <a:bodyPr wrap="none" rtlCol="0">
                <a:spAutoFit/>
              </a:bodyPr>
              <a:lstStyle/>
              <a:p>
                <a:r>
                  <a:rPr lang="en-GB" dirty="0"/>
                  <a:t>Choose option</a:t>
                </a:r>
              </a:p>
            </p:txBody>
          </p:sp>
        </p:grpSp>
        <p:grpSp>
          <p:nvGrpSpPr>
            <p:cNvPr id="13" name="Group 12"/>
            <p:cNvGrpSpPr/>
            <p:nvPr/>
          </p:nvGrpSpPr>
          <p:grpSpPr>
            <a:xfrm>
              <a:off x="3687182" y="3457534"/>
              <a:ext cx="2800252" cy="542966"/>
              <a:chOff x="4676775" y="2009735"/>
              <a:chExt cx="1932437" cy="809625"/>
            </a:xfrm>
          </p:grpSpPr>
          <p:sp>
            <p:nvSpPr>
              <p:cNvPr id="14" name="Oval 13"/>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4947079" y="2119232"/>
                <a:ext cx="1662133" cy="550717"/>
              </a:xfrm>
              <a:prstGeom prst="rect">
                <a:avLst/>
              </a:prstGeom>
              <a:noFill/>
            </p:spPr>
            <p:txBody>
              <a:bodyPr wrap="none" rtlCol="0">
                <a:spAutoFit/>
              </a:bodyPr>
              <a:lstStyle/>
              <a:p>
                <a:r>
                  <a:rPr lang="en-GB" dirty="0"/>
                  <a:t>Enter amount</a:t>
                </a:r>
              </a:p>
            </p:txBody>
          </p:sp>
        </p:grpSp>
        <p:grpSp>
          <p:nvGrpSpPr>
            <p:cNvPr id="16" name="Group 15"/>
            <p:cNvGrpSpPr/>
            <p:nvPr/>
          </p:nvGrpSpPr>
          <p:grpSpPr>
            <a:xfrm>
              <a:off x="3687185" y="4125273"/>
              <a:ext cx="2605288" cy="569602"/>
              <a:chOff x="4676775" y="2009735"/>
              <a:chExt cx="1704975" cy="809625"/>
            </a:xfrm>
          </p:grpSpPr>
          <p:sp>
            <p:nvSpPr>
              <p:cNvPr id="17" name="Oval 16"/>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4946923" y="2191267"/>
                <a:ext cx="1286808" cy="524964"/>
              </a:xfrm>
              <a:prstGeom prst="rect">
                <a:avLst/>
              </a:prstGeom>
              <a:noFill/>
            </p:spPr>
            <p:txBody>
              <a:bodyPr wrap="none" rtlCol="0">
                <a:spAutoFit/>
              </a:bodyPr>
              <a:lstStyle/>
              <a:p>
                <a:r>
                  <a:rPr lang="en-GB" dirty="0"/>
                  <a:t>Enter other service</a:t>
                </a:r>
              </a:p>
            </p:txBody>
          </p:sp>
        </p:grpSp>
        <p:grpSp>
          <p:nvGrpSpPr>
            <p:cNvPr id="19" name="Group 18"/>
            <p:cNvGrpSpPr/>
            <p:nvPr/>
          </p:nvGrpSpPr>
          <p:grpSpPr>
            <a:xfrm>
              <a:off x="3706830" y="4820441"/>
              <a:ext cx="2501084" cy="569602"/>
              <a:chOff x="4676775" y="2009735"/>
              <a:chExt cx="1704975" cy="809625"/>
            </a:xfrm>
          </p:grpSpPr>
          <p:sp>
            <p:nvSpPr>
              <p:cNvPr id="20" name="Oval 19"/>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4828540" y="2152302"/>
                <a:ext cx="1124711" cy="524964"/>
              </a:xfrm>
              <a:prstGeom prst="rect">
                <a:avLst/>
              </a:prstGeom>
              <a:noFill/>
            </p:spPr>
            <p:txBody>
              <a:bodyPr wrap="none" rtlCol="0">
                <a:spAutoFit/>
              </a:bodyPr>
              <a:lstStyle/>
              <a:p>
                <a:r>
                  <a:rPr lang="en-GB" dirty="0"/>
                  <a:t>End transaction</a:t>
                </a:r>
              </a:p>
            </p:txBody>
          </p:sp>
        </p:grpSp>
        <p:cxnSp>
          <p:nvCxnSpPr>
            <p:cNvPr id="22" name="Straight Connector 21"/>
            <p:cNvCxnSpPr>
              <a:endCxn id="8" idx="2"/>
            </p:cNvCxnSpPr>
            <p:nvPr/>
          </p:nvCxnSpPr>
          <p:spPr>
            <a:xfrm flipV="1">
              <a:off x="1530195" y="2323344"/>
              <a:ext cx="2156987" cy="11667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1" idx="2"/>
            </p:cNvCxnSpPr>
            <p:nvPr/>
          </p:nvCxnSpPr>
          <p:spPr>
            <a:xfrm flipV="1">
              <a:off x="1576812" y="3080619"/>
              <a:ext cx="2130017" cy="5226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3"/>
              <a:endCxn id="14" idx="2"/>
            </p:cNvCxnSpPr>
            <p:nvPr/>
          </p:nvCxnSpPr>
          <p:spPr>
            <a:xfrm>
              <a:off x="1530196" y="3695699"/>
              <a:ext cx="2156985" cy="333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7" idx="2"/>
            </p:cNvCxnSpPr>
            <p:nvPr/>
          </p:nvCxnSpPr>
          <p:spPr>
            <a:xfrm>
              <a:off x="1570528" y="3813306"/>
              <a:ext cx="2116656" cy="5967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567702" y="3916191"/>
              <a:ext cx="2052629" cy="11458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6"/>
            </p:cNvCxnSpPr>
            <p:nvPr/>
          </p:nvCxnSpPr>
          <p:spPr>
            <a:xfrm flipV="1">
              <a:off x="6073955" y="1819836"/>
              <a:ext cx="1312307" cy="50350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7492060" y="1661314"/>
              <a:ext cx="2386774" cy="627219"/>
              <a:chOff x="4676775" y="2009735"/>
              <a:chExt cx="1704975" cy="809625"/>
            </a:xfrm>
          </p:grpSpPr>
          <p:sp>
            <p:nvSpPr>
              <p:cNvPr id="29" name="Oval 28"/>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a:off x="4862691" y="2157991"/>
                <a:ext cx="1443483" cy="476740"/>
              </a:xfrm>
              <a:prstGeom prst="rect">
                <a:avLst/>
              </a:prstGeom>
              <a:noFill/>
            </p:spPr>
            <p:txBody>
              <a:bodyPr wrap="square" rtlCol="0">
                <a:spAutoFit/>
              </a:bodyPr>
              <a:lstStyle/>
              <a:p>
                <a:r>
                  <a:rPr lang="en-GB" dirty="0"/>
                  <a:t>Validate User</a:t>
                </a:r>
              </a:p>
            </p:txBody>
          </p:sp>
        </p:grpSp>
        <p:sp>
          <p:nvSpPr>
            <p:cNvPr id="31" name="TextBox 30"/>
            <p:cNvSpPr txBox="1"/>
            <p:nvPr/>
          </p:nvSpPr>
          <p:spPr>
            <a:xfrm>
              <a:off x="6366160" y="1936881"/>
              <a:ext cx="1330814" cy="369332"/>
            </a:xfrm>
            <a:prstGeom prst="rect">
              <a:avLst/>
            </a:prstGeom>
            <a:noFill/>
          </p:spPr>
          <p:txBody>
            <a:bodyPr wrap="none" rtlCol="0">
              <a:spAutoFit/>
            </a:bodyPr>
            <a:lstStyle/>
            <a:p>
              <a:r>
                <a:rPr lang="en-GB" dirty="0"/>
                <a:t>&lt;&lt;include&gt;&gt;</a:t>
              </a:r>
            </a:p>
          </p:txBody>
        </p:sp>
        <p:cxnSp>
          <p:nvCxnSpPr>
            <p:cNvPr id="32" name="Straight Arrow Connector 31"/>
            <p:cNvCxnSpPr/>
            <p:nvPr/>
          </p:nvCxnSpPr>
          <p:spPr>
            <a:xfrm flipV="1">
              <a:off x="6224675" y="3184079"/>
              <a:ext cx="1312307" cy="50350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7642780" y="3025557"/>
              <a:ext cx="2386774" cy="627219"/>
              <a:chOff x="4676775" y="2009735"/>
              <a:chExt cx="1704975" cy="809625"/>
            </a:xfrm>
          </p:grpSpPr>
          <p:sp>
            <p:nvSpPr>
              <p:cNvPr id="34" name="Oval 33"/>
              <p:cNvSpPr/>
              <p:nvPr/>
            </p:nvSpPr>
            <p:spPr>
              <a:xfrm>
                <a:off x="4676775" y="2009735"/>
                <a:ext cx="1704975" cy="8096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4862691" y="2157991"/>
                <a:ext cx="1443483" cy="476740"/>
              </a:xfrm>
              <a:prstGeom prst="rect">
                <a:avLst/>
              </a:prstGeom>
              <a:noFill/>
            </p:spPr>
            <p:txBody>
              <a:bodyPr wrap="square" rtlCol="0">
                <a:spAutoFit/>
              </a:bodyPr>
              <a:lstStyle/>
              <a:p>
                <a:r>
                  <a:rPr lang="en-GB" dirty="0"/>
                  <a:t>Check Balance</a:t>
                </a:r>
              </a:p>
            </p:txBody>
          </p:sp>
        </p:grpSp>
        <p:sp>
          <p:nvSpPr>
            <p:cNvPr id="36" name="TextBox 35"/>
            <p:cNvSpPr txBox="1"/>
            <p:nvPr/>
          </p:nvSpPr>
          <p:spPr>
            <a:xfrm>
              <a:off x="6516880" y="3301124"/>
              <a:ext cx="1330814" cy="369332"/>
            </a:xfrm>
            <a:prstGeom prst="rect">
              <a:avLst/>
            </a:prstGeom>
            <a:noFill/>
          </p:spPr>
          <p:txBody>
            <a:bodyPr wrap="none" rtlCol="0">
              <a:spAutoFit/>
            </a:bodyPr>
            <a:lstStyle/>
            <a:p>
              <a:r>
                <a:rPr lang="en-GB" dirty="0"/>
                <a:t>&lt;&lt;include&gt;&gt;</a:t>
              </a:r>
            </a:p>
          </p:txBody>
        </p:sp>
      </p:grpSp>
      <p:sp>
        <p:nvSpPr>
          <p:cNvPr id="41" name="Rectangle 40"/>
          <p:cNvSpPr/>
          <p:nvPr/>
        </p:nvSpPr>
        <p:spPr>
          <a:xfrm>
            <a:off x="1357312" y="1587700"/>
            <a:ext cx="9477375" cy="1015663"/>
          </a:xfrm>
          <a:prstGeom prst="rect">
            <a:avLst/>
          </a:prstGeom>
          <a:ln>
            <a:solidFill>
              <a:schemeClr val="tx1"/>
            </a:solidFill>
          </a:ln>
        </p:spPr>
        <p:txBody>
          <a:bodyPr wrap="square">
            <a:spAutoFit/>
          </a:bodyPr>
          <a:lstStyle/>
          <a:p>
            <a:r>
              <a:rPr lang="en-GB" sz="2000" dirty="0"/>
              <a:t>Assume: </a:t>
            </a:r>
          </a:p>
          <a:p>
            <a:pPr marL="171450" indent="-171450">
              <a:buFontTx/>
              <a:buChar char="-"/>
            </a:pPr>
            <a:r>
              <a:rPr lang="en-GB" sz="2000" dirty="0"/>
              <a:t>Cashier will do the money withdrawing at the bank. You will give the card to the cashier</a:t>
            </a:r>
          </a:p>
          <a:p>
            <a:pPr marL="171450" indent="-171450">
              <a:buFontTx/>
              <a:buChar char="-"/>
            </a:pPr>
            <a:r>
              <a:rPr lang="en-GB" sz="2000" dirty="0"/>
              <a:t>Card has been validated</a:t>
            </a:r>
          </a:p>
        </p:txBody>
      </p:sp>
      <p:sp>
        <p:nvSpPr>
          <p:cNvPr id="3" name="Footer Placeholder 2">
            <a:extLst>
              <a:ext uri="{FF2B5EF4-FFF2-40B4-BE49-F238E27FC236}">
                <a16:creationId xmlns:a16="http://schemas.microsoft.com/office/drawing/2014/main" id="{95C5F4D8-188F-27AF-95FA-58AACAA75B98}"/>
              </a:ext>
            </a:extLst>
          </p:cNvPr>
          <p:cNvSpPr>
            <a:spLocks noGrp="1"/>
          </p:cNvSpPr>
          <p:nvPr>
            <p:ph type="ftr" sz="quarter" idx="11"/>
          </p:nvPr>
        </p:nvSpPr>
        <p:spPr/>
        <p:txBody>
          <a:bodyPr/>
          <a:lstStyle/>
          <a:p>
            <a:r>
              <a:rPr lang="en-GB"/>
              <a:t>Dr. Rmi Bahsoon, University of Birmingham, UK</a:t>
            </a:r>
          </a:p>
        </p:txBody>
      </p:sp>
    </p:spTree>
    <p:extLst>
      <p:ext uri="{BB962C8B-B14F-4D97-AF65-F5344CB8AC3E}">
        <p14:creationId xmlns:p14="http://schemas.microsoft.com/office/powerpoint/2010/main" val="237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TextBox 20"/>
          <p:cNvSpPr txBox="1"/>
          <p:nvPr/>
        </p:nvSpPr>
        <p:spPr>
          <a:xfrm>
            <a:off x="2132417" y="2498983"/>
            <a:ext cx="1514645" cy="369332"/>
          </a:xfrm>
          <a:prstGeom prst="rect">
            <a:avLst/>
          </a:prstGeom>
          <a:noFill/>
        </p:spPr>
        <p:txBody>
          <a:bodyPr wrap="none" rtlCol="0">
            <a:spAutoFit/>
          </a:bodyPr>
          <a:lstStyle/>
          <a:p>
            <a:r>
              <a:rPr lang="en-GB" dirty="0"/>
              <a:t>Insert amount</a:t>
            </a:r>
          </a:p>
        </p:txBody>
      </p:sp>
      <p:sp>
        <p:nvSpPr>
          <p:cNvPr id="2" name="Title 1"/>
          <p:cNvSpPr>
            <a:spLocks noGrp="1"/>
          </p:cNvSpPr>
          <p:nvPr>
            <p:ph type="title"/>
          </p:nvPr>
        </p:nvSpPr>
        <p:spPr/>
        <p:txBody>
          <a:bodyPr/>
          <a:lstStyle/>
          <a:p>
            <a:r>
              <a:rPr lang="en-GB" dirty="0"/>
              <a:t>Withdraw Cash Activity Diagram</a:t>
            </a:r>
          </a:p>
        </p:txBody>
      </p:sp>
      <p:sp>
        <p:nvSpPr>
          <p:cNvPr id="4" name="Footer Placeholder 3"/>
          <p:cNvSpPr>
            <a:spLocks noGrp="1"/>
          </p:cNvSpPr>
          <p:nvPr>
            <p:ph type="ftr" sz="quarter" idx="11"/>
          </p:nvPr>
        </p:nvSpPr>
        <p:spPr/>
        <p:txBody>
          <a:bodyPr/>
          <a:lstStyle/>
          <a:p>
            <a:r>
              <a:rPr lang="en-GB"/>
              <a:t>Dr. Rmi Bahsoon, University of Birmingham, UK</a:t>
            </a:r>
            <a:endParaRPr lang="en-GB" dirty="0"/>
          </a:p>
        </p:txBody>
      </p:sp>
      <p:pic>
        <p:nvPicPr>
          <p:cNvPr id="5"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428750" y="1562100"/>
            <a:ext cx="2828925" cy="2857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4257675" y="1557338"/>
            <a:ext cx="2828925" cy="2857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086600" y="1557338"/>
            <a:ext cx="2828925" cy="2857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2108336" y="1515547"/>
            <a:ext cx="878767" cy="369332"/>
          </a:xfrm>
          <a:prstGeom prst="rect">
            <a:avLst/>
          </a:prstGeom>
          <a:noFill/>
        </p:spPr>
        <p:txBody>
          <a:bodyPr wrap="none" rtlCol="0">
            <a:spAutoFit/>
          </a:bodyPr>
          <a:lstStyle/>
          <a:p>
            <a:r>
              <a:rPr lang="en-GB" dirty="0"/>
              <a:t>Cashier</a:t>
            </a:r>
          </a:p>
        </p:txBody>
      </p:sp>
      <p:sp>
        <p:nvSpPr>
          <p:cNvPr id="10" name="TextBox 9"/>
          <p:cNvSpPr txBox="1"/>
          <p:nvPr/>
        </p:nvSpPr>
        <p:spPr>
          <a:xfrm>
            <a:off x="4800805" y="1515547"/>
            <a:ext cx="855234" cy="369332"/>
          </a:xfrm>
          <a:prstGeom prst="rect">
            <a:avLst/>
          </a:prstGeom>
          <a:noFill/>
        </p:spPr>
        <p:txBody>
          <a:bodyPr wrap="none" rtlCol="0">
            <a:spAutoFit/>
          </a:bodyPr>
          <a:lstStyle/>
          <a:p>
            <a:r>
              <a:rPr lang="en-GB" dirty="0"/>
              <a:t>Display</a:t>
            </a:r>
          </a:p>
        </p:txBody>
      </p:sp>
      <p:sp>
        <p:nvSpPr>
          <p:cNvPr id="11" name="TextBox 10"/>
          <p:cNvSpPr txBox="1"/>
          <p:nvPr/>
        </p:nvSpPr>
        <p:spPr>
          <a:xfrm>
            <a:off x="7766186" y="1521917"/>
            <a:ext cx="951671" cy="369332"/>
          </a:xfrm>
          <a:prstGeom prst="rect">
            <a:avLst/>
          </a:prstGeom>
          <a:noFill/>
        </p:spPr>
        <p:txBody>
          <a:bodyPr wrap="none" rtlCol="0">
            <a:spAutoFit/>
          </a:bodyPr>
          <a:lstStyle/>
          <a:p>
            <a:r>
              <a:rPr lang="en-GB" dirty="0"/>
              <a:t>Account</a:t>
            </a:r>
          </a:p>
        </p:txBody>
      </p:sp>
      <p:cxnSp>
        <p:nvCxnSpPr>
          <p:cNvPr id="13" name="Straight Connector 12"/>
          <p:cNvCxnSpPr/>
          <p:nvPr/>
        </p:nvCxnSpPr>
        <p:spPr>
          <a:xfrm>
            <a:off x="1428750" y="1843088"/>
            <a:ext cx="0" cy="4513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57675" y="1843088"/>
            <a:ext cx="0" cy="4513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86600" y="1843088"/>
            <a:ext cx="0" cy="4513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915525" y="1843088"/>
            <a:ext cx="0" cy="4513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705931" y="1890992"/>
            <a:ext cx="276225" cy="2804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p:cNvCxnSpPr>
            <a:stCxn id="17" idx="4"/>
          </p:cNvCxnSpPr>
          <p:nvPr/>
        </p:nvCxnSpPr>
        <p:spPr>
          <a:xfrm flipH="1">
            <a:off x="2844043" y="2171443"/>
            <a:ext cx="1" cy="3429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647827" y="2514601"/>
            <a:ext cx="2390774" cy="32651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p:cNvSpPr/>
          <p:nvPr/>
        </p:nvSpPr>
        <p:spPr>
          <a:xfrm>
            <a:off x="7519262" y="2498983"/>
            <a:ext cx="1843813" cy="32651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7436181" y="2466758"/>
            <a:ext cx="1531188" cy="369332"/>
          </a:xfrm>
          <a:prstGeom prst="rect">
            <a:avLst/>
          </a:prstGeom>
          <a:noFill/>
        </p:spPr>
        <p:txBody>
          <a:bodyPr wrap="none" rtlCol="0">
            <a:spAutoFit/>
          </a:bodyPr>
          <a:lstStyle/>
          <a:p>
            <a:r>
              <a:rPr lang="en-GB" dirty="0"/>
              <a:t>Check balance</a:t>
            </a:r>
          </a:p>
        </p:txBody>
      </p:sp>
      <p:cxnSp>
        <p:nvCxnSpPr>
          <p:cNvPr id="24" name="Straight Arrow Connector 23"/>
          <p:cNvCxnSpPr>
            <a:stCxn id="20" idx="3"/>
            <a:endCxn id="23" idx="1"/>
          </p:cNvCxnSpPr>
          <p:nvPr/>
        </p:nvCxnSpPr>
        <p:spPr>
          <a:xfrm flipV="1">
            <a:off x="4038601" y="2651424"/>
            <a:ext cx="3397580" cy="264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30226" y="3351058"/>
            <a:ext cx="2272685" cy="646331"/>
          </a:xfrm>
          <a:prstGeom prst="rect">
            <a:avLst/>
          </a:prstGeom>
          <a:noFill/>
        </p:spPr>
        <p:txBody>
          <a:bodyPr wrap="square" rtlCol="0">
            <a:spAutoFit/>
          </a:bodyPr>
          <a:lstStyle/>
          <a:p>
            <a:r>
              <a:rPr lang="en-GB" dirty="0"/>
              <a:t>Display insufficient </a:t>
            </a:r>
          </a:p>
          <a:p>
            <a:r>
              <a:rPr lang="en-GB" dirty="0"/>
              <a:t>amount</a:t>
            </a:r>
          </a:p>
        </p:txBody>
      </p:sp>
      <p:sp>
        <p:nvSpPr>
          <p:cNvPr id="29" name="Rounded Rectangle 28"/>
          <p:cNvSpPr/>
          <p:nvPr/>
        </p:nvSpPr>
        <p:spPr>
          <a:xfrm>
            <a:off x="4818932" y="3386587"/>
            <a:ext cx="1918088" cy="6093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Diamond 29"/>
          <p:cNvSpPr/>
          <p:nvPr/>
        </p:nvSpPr>
        <p:spPr>
          <a:xfrm>
            <a:off x="8303805" y="3532423"/>
            <a:ext cx="304800" cy="352425"/>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2" name="Straight Connector 41"/>
          <p:cNvCxnSpPr/>
          <p:nvPr/>
        </p:nvCxnSpPr>
        <p:spPr>
          <a:xfrm>
            <a:off x="8229600" y="4314825"/>
            <a:ext cx="48825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957569" y="4390477"/>
            <a:ext cx="1693605" cy="646331"/>
          </a:xfrm>
          <a:prstGeom prst="rect">
            <a:avLst/>
          </a:prstGeom>
          <a:noFill/>
        </p:spPr>
        <p:txBody>
          <a:bodyPr wrap="none" rtlCol="0">
            <a:spAutoFit/>
          </a:bodyPr>
          <a:lstStyle/>
          <a:p>
            <a:r>
              <a:rPr lang="en-GB" dirty="0"/>
              <a:t>Get Money and </a:t>
            </a:r>
          </a:p>
          <a:p>
            <a:r>
              <a:rPr lang="en-GB" dirty="0"/>
              <a:t>card</a:t>
            </a:r>
          </a:p>
        </p:txBody>
      </p:sp>
      <p:sp>
        <p:nvSpPr>
          <p:cNvPr id="46" name="Rounded Rectangle 45"/>
          <p:cNvSpPr/>
          <p:nvPr/>
        </p:nvSpPr>
        <p:spPr>
          <a:xfrm>
            <a:off x="1957569" y="4410795"/>
            <a:ext cx="1689493" cy="5637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7627196" y="5200003"/>
            <a:ext cx="1658018" cy="369332"/>
          </a:xfrm>
          <a:prstGeom prst="rect">
            <a:avLst/>
          </a:prstGeom>
          <a:noFill/>
        </p:spPr>
        <p:txBody>
          <a:bodyPr wrap="none" rtlCol="0">
            <a:spAutoFit/>
          </a:bodyPr>
          <a:lstStyle/>
          <a:p>
            <a:r>
              <a:rPr lang="en-GB" dirty="0"/>
              <a:t>Update balance</a:t>
            </a:r>
          </a:p>
        </p:txBody>
      </p:sp>
      <p:sp>
        <p:nvSpPr>
          <p:cNvPr id="48" name="Rounded Rectangle 47"/>
          <p:cNvSpPr/>
          <p:nvPr/>
        </p:nvSpPr>
        <p:spPr>
          <a:xfrm>
            <a:off x="7627197" y="5237032"/>
            <a:ext cx="1689493" cy="32651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Elbow Connector 49"/>
          <p:cNvCxnSpPr>
            <a:stCxn id="65" idx="2"/>
            <a:endCxn id="46" idx="3"/>
          </p:cNvCxnSpPr>
          <p:nvPr/>
        </p:nvCxnSpPr>
        <p:spPr>
          <a:xfrm rot="5400000">
            <a:off x="5741539" y="2201833"/>
            <a:ext cx="396337" cy="458529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7" idx="0"/>
          </p:cNvCxnSpPr>
          <p:nvPr/>
        </p:nvCxnSpPr>
        <p:spPr>
          <a:xfrm>
            <a:off x="8448687" y="4351855"/>
            <a:ext cx="7518" cy="8481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514329" y="5474117"/>
            <a:ext cx="48825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10800000" flipV="1">
            <a:off x="6019802" y="5442886"/>
            <a:ext cx="1607395" cy="38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46" idx="2"/>
          </p:cNvCxnSpPr>
          <p:nvPr/>
        </p:nvCxnSpPr>
        <p:spPr>
          <a:xfrm rot="16200000" flipH="1">
            <a:off x="3908513" y="3868300"/>
            <a:ext cx="499619" cy="271201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9" idx="2"/>
            <a:endCxn id="72" idx="0"/>
          </p:cNvCxnSpPr>
          <p:nvPr/>
        </p:nvCxnSpPr>
        <p:spPr>
          <a:xfrm>
            <a:off x="5773753" y="6012744"/>
            <a:ext cx="12581" cy="3534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5613060" y="6366153"/>
            <a:ext cx="346547" cy="345518"/>
            <a:chOff x="5617939" y="6370619"/>
            <a:chExt cx="346547" cy="345518"/>
          </a:xfrm>
        </p:grpSpPr>
        <p:sp>
          <p:nvSpPr>
            <p:cNvPr id="71" name="Oval 70"/>
            <p:cNvSpPr/>
            <p:nvPr/>
          </p:nvSpPr>
          <p:spPr>
            <a:xfrm>
              <a:off x="5714668" y="6467475"/>
              <a:ext cx="166668" cy="1412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p:cNvSpPr/>
            <p:nvPr/>
          </p:nvSpPr>
          <p:spPr>
            <a:xfrm>
              <a:off x="5617939" y="6370619"/>
              <a:ext cx="346547" cy="345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4" name="TextBox 73"/>
          <p:cNvSpPr txBox="1"/>
          <p:nvPr/>
        </p:nvSpPr>
        <p:spPr>
          <a:xfrm>
            <a:off x="2039970" y="2145140"/>
            <a:ext cx="1462260" cy="369332"/>
          </a:xfrm>
          <a:prstGeom prst="rect">
            <a:avLst/>
          </a:prstGeom>
          <a:noFill/>
        </p:spPr>
        <p:txBody>
          <a:bodyPr wrap="none" rtlCol="0">
            <a:spAutoFit/>
          </a:bodyPr>
          <a:lstStyle/>
          <a:p>
            <a:r>
              <a:rPr lang="en-GB" dirty="0"/>
              <a:t>Activity Initial</a:t>
            </a:r>
          </a:p>
        </p:txBody>
      </p:sp>
      <p:sp>
        <p:nvSpPr>
          <p:cNvPr id="75" name="TextBox 74"/>
          <p:cNvSpPr txBox="1"/>
          <p:nvPr/>
        </p:nvSpPr>
        <p:spPr>
          <a:xfrm>
            <a:off x="4736545" y="6111650"/>
            <a:ext cx="919494" cy="646331"/>
          </a:xfrm>
          <a:prstGeom prst="rect">
            <a:avLst/>
          </a:prstGeom>
          <a:noFill/>
        </p:spPr>
        <p:txBody>
          <a:bodyPr wrap="square" rtlCol="0">
            <a:spAutoFit/>
          </a:bodyPr>
          <a:lstStyle/>
          <a:p>
            <a:r>
              <a:rPr lang="en-GB" dirty="0"/>
              <a:t>Activity Final</a:t>
            </a:r>
          </a:p>
        </p:txBody>
      </p:sp>
      <p:cxnSp>
        <p:nvCxnSpPr>
          <p:cNvPr id="59" name="Straight Arrow Connector 58"/>
          <p:cNvCxnSpPr>
            <a:endCxn id="30" idx="0"/>
          </p:cNvCxnSpPr>
          <p:nvPr/>
        </p:nvCxnSpPr>
        <p:spPr>
          <a:xfrm>
            <a:off x="8440654" y="2862522"/>
            <a:ext cx="15551" cy="669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0" idx="2"/>
          </p:cNvCxnSpPr>
          <p:nvPr/>
        </p:nvCxnSpPr>
        <p:spPr>
          <a:xfrm>
            <a:off x="8456205" y="3884848"/>
            <a:ext cx="15437" cy="417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220953" y="3926978"/>
            <a:ext cx="2022798" cy="369332"/>
          </a:xfrm>
          <a:prstGeom prst="rect">
            <a:avLst/>
          </a:prstGeom>
          <a:noFill/>
        </p:spPr>
        <p:txBody>
          <a:bodyPr wrap="none" rtlCol="0">
            <a:spAutoFit/>
          </a:bodyPr>
          <a:lstStyle/>
          <a:p>
            <a:r>
              <a:rPr lang="en-GB" dirty="0"/>
              <a:t>[balance&gt;=amount]</a:t>
            </a:r>
          </a:p>
        </p:txBody>
      </p:sp>
      <p:cxnSp>
        <p:nvCxnSpPr>
          <p:cNvPr id="66" name="Elbow Connector 65"/>
          <p:cNvCxnSpPr/>
          <p:nvPr/>
        </p:nvCxnSpPr>
        <p:spPr>
          <a:xfrm rot="10800000" flipV="1">
            <a:off x="6696410" y="3709082"/>
            <a:ext cx="1607395" cy="38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184941" y="3386546"/>
            <a:ext cx="995962" cy="369332"/>
          </a:xfrm>
          <a:prstGeom prst="rect">
            <a:avLst/>
          </a:prstGeom>
          <a:noFill/>
        </p:spPr>
        <p:txBody>
          <a:bodyPr wrap="square" rtlCol="0">
            <a:spAutoFit/>
          </a:bodyPr>
          <a:lstStyle/>
          <a:p>
            <a:r>
              <a:rPr lang="en-GB" dirty="0"/>
              <a:t>[Else]</a:t>
            </a:r>
          </a:p>
        </p:txBody>
      </p:sp>
      <p:sp>
        <p:nvSpPr>
          <p:cNvPr id="68" name="TextBox 67"/>
          <p:cNvSpPr txBox="1"/>
          <p:nvPr/>
        </p:nvSpPr>
        <p:spPr>
          <a:xfrm>
            <a:off x="4928157" y="5637371"/>
            <a:ext cx="1677612" cy="369332"/>
          </a:xfrm>
          <a:prstGeom prst="rect">
            <a:avLst/>
          </a:prstGeom>
          <a:noFill/>
        </p:spPr>
        <p:txBody>
          <a:bodyPr wrap="square" rtlCol="0">
            <a:spAutoFit/>
          </a:bodyPr>
          <a:lstStyle/>
          <a:p>
            <a:r>
              <a:rPr lang="en-GB" dirty="0"/>
              <a:t>Display success</a:t>
            </a:r>
          </a:p>
        </p:txBody>
      </p:sp>
      <p:sp>
        <p:nvSpPr>
          <p:cNvPr id="69" name="Rounded Rectangle 68"/>
          <p:cNvSpPr/>
          <p:nvPr/>
        </p:nvSpPr>
        <p:spPr>
          <a:xfrm>
            <a:off x="4991347" y="5664635"/>
            <a:ext cx="1564811" cy="34810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6" name="Straight Arrow Connector 75"/>
          <p:cNvCxnSpPr/>
          <p:nvPr/>
        </p:nvCxnSpPr>
        <p:spPr>
          <a:xfrm>
            <a:off x="5773095" y="5483029"/>
            <a:ext cx="260" cy="223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a:endCxn id="28" idx="1"/>
          </p:cNvCxnSpPr>
          <p:nvPr/>
        </p:nvCxnSpPr>
        <p:spPr>
          <a:xfrm rot="16200000" flipV="1">
            <a:off x="3689934" y="4714516"/>
            <a:ext cx="2864688" cy="784103"/>
          </a:xfrm>
          <a:prstGeom prst="bentConnector4">
            <a:avLst>
              <a:gd name="adj1" fmla="val 133"/>
              <a:gd name="adj2" fmla="val 47198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5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UML 2.X</a:t>
            </a:r>
          </a:p>
        </p:txBody>
      </p:sp>
      <p:sp>
        <p:nvSpPr>
          <p:cNvPr id="3" name="Content Placeholder 2"/>
          <p:cNvSpPr>
            <a:spLocks noGrp="1"/>
          </p:cNvSpPr>
          <p:nvPr>
            <p:ph idx="1"/>
          </p:nvPr>
        </p:nvSpPr>
        <p:spPr/>
        <p:txBody>
          <a:bodyPr/>
          <a:lstStyle/>
          <a:p>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Rmi Bahsoon, University of Birmingham, UK</a:t>
            </a:r>
          </a:p>
        </p:txBody>
      </p:sp>
      <p:pic>
        <p:nvPicPr>
          <p:cNvPr id="2050" name="Picture 2" descr="Hierarchy of UML 2.2 Diagrams, shown as a class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44" y="1601590"/>
            <a:ext cx="8867781" cy="4937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973051" y="1825625"/>
            <a:ext cx="1073755" cy="369332"/>
          </a:xfrm>
          <a:prstGeom prst="rect">
            <a:avLst/>
          </a:prstGeom>
        </p:spPr>
        <p:txBody>
          <a:bodyPr wrap="none">
            <a:spAutoFit/>
          </a:bodyPr>
          <a:lstStyle/>
          <a:p>
            <a:r>
              <a:rPr lang="en-GB" dirty="0">
                <a:solidFill>
                  <a:srgbClr val="222222"/>
                </a:solidFill>
                <a:latin typeface="Arial" panose="020B0604020202020204" pitchFamily="34" charset="0"/>
              </a:rPr>
              <a:t>UML 2.X</a:t>
            </a:r>
            <a:endParaRPr lang="en-GB" dirty="0"/>
          </a:p>
        </p:txBody>
      </p:sp>
      <p:sp>
        <p:nvSpPr>
          <p:cNvPr id="6" name="5-Point Star 5"/>
          <p:cNvSpPr/>
          <p:nvPr/>
        </p:nvSpPr>
        <p:spPr>
          <a:xfrm>
            <a:off x="4743450" y="4648200"/>
            <a:ext cx="200025" cy="1905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p:cNvSpPr/>
          <p:nvPr/>
        </p:nvSpPr>
        <p:spPr>
          <a:xfrm>
            <a:off x="6873038" y="3829844"/>
            <a:ext cx="200025" cy="1905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5-Point Star 9"/>
          <p:cNvSpPr/>
          <p:nvPr/>
        </p:nvSpPr>
        <p:spPr>
          <a:xfrm>
            <a:off x="9334500" y="3829844"/>
            <a:ext cx="200025" cy="1905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5-Point Star 10"/>
          <p:cNvSpPr/>
          <p:nvPr/>
        </p:nvSpPr>
        <p:spPr>
          <a:xfrm>
            <a:off x="8215312" y="3810794"/>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5-Point Star 11"/>
          <p:cNvSpPr/>
          <p:nvPr/>
        </p:nvSpPr>
        <p:spPr>
          <a:xfrm>
            <a:off x="7629525" y="4589463"/>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5-Point Star 12"/>
          <p:cNvSpPr/>
          <p:nvPr/>
        </p:nvSpPr>
        <p:spPr>
          <a:xfrm>
            <a:off x="4038600" y="3829844"/>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5-Point Star 13"/>
          <p:cNvSpPr/>
          <p:nvPr/>
        </p:nvSpPr>
        <p:spPr>
          <a:xfrm>
            <a:off x="2707856" y="3829844"/>
            <a:ext cx="200025" cy="1905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5-Point Star 14"/>
          <p:cNvSpPr/>
          <p:nvPr/>
        </p:nvSpPr>
        <p:spPr>
          <a:xfrm>
            <a:off x="5076825" y="5642868"/>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38119" y="5695256"/>
            <a:ext cx="1352556" cy="52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Collaboration Diagram</a:t>
            </a:r>
          </a:p>
        </p:txBody>
      </p:sp>
      <p:sp>
        <p:nvSpPr>
          <p:cNvPr id="16" name="Oval 15"/>
          <p:cNvSpPr/>
          <p:nvPr/>
        </p:nvSpPr>
        <p:spPr>
          <a:xfrm>
            <a:off x="1704975" y="3707507"/>
            <a:ext cx="1533525" cy="72548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5-Point Star 17">
            <a:extLst>
              <a:ext uri="{FF2B5EF4-FFF2-40B4-BE49-F238E27FC236}">
                <a16:creationId xmlns:a16="http://schemas.microsoft.com/office/drawing/2014/main" id="{DF9B9AF2-9592-F84C-B5F2-9FE76FD25A55}"/>
              </a:ext>
            </a:extLst>
          </p:cNvPr>
          <p:cNvSpPr/>
          <p:nvPr/>
        </p:nvSpPr>
        <p:spPr>
          <a:xfrm>
            <a:off x="1466844" y="5701925"/>
            <a:ext cx="200025" cy="190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3060281" y="3728938"/>
            <a:ext cx="1533525" cy="72548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3976687" y="5557838"/>
            <a:ext cx="1533525" cy="72548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9545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Diagram</a:t>
            </a:r>
          </a:p>
        </p:txBody>
      </p:sp>
      <p:sp>
        <p:nvSpPr>
          <p:cNvPr id="3" name="Content Placeholder 2"/>
          <p:cNvSpPr>
            <a:spLocks noGrp="1"/>
          </p:cNvSpPr>
          <p:nvPr>
            <p:ph idx="1"/>
          </p:nvPr>
        </p:nvSpPr>
        <p:spPr/>
        <p:txBody>
          <a:bodyPr>
            <a:normAutofit lnSpcReduction="10000"/>
          </a:bodyPr>
          <a:lstStyle/>
          <a:p>
            <a:r>
              <a:rPr lang="en-GB" dirty="0"/>
              <a:t>Activity diagrams are used to model (work)flows</a:t>
            </a:r>
          </a:p>
          <a:p>
            <a:pPr eaLnBrk="1" hangingPunct="1"/>
            <a:r>
              <a:rPr lang="en-US" altLang="en-US" dirty="0"/>
              <a:t>Activity diagrams show the dependencies and coordination between activities within a system</a:t>
            </a:r>
          </a:p>
          <a:p>
            <a:pPr lvl="1" eaLnBrk="1" hangingPunct="1"/>
            <a:r>
              <a:rPr lang="en-US" altLang="en-US" sz="2400" dirty="0"/>
              <a:t>The activity flow should not get “stuck”</a:t>
            </a:r>
          </a:p>
          <a:p>
            <a:pPr lvl="1" eaLnBrk="1" hangingPunct="1"/>
            <a:r>
              <a:rPr lang="en-US" altLang="en-US" sz="2400" dirty="0"/>
              <a:t>help in identifying use cases of a system and operations involved in the realization of a use case and their behavior </a:t>
            </a:r>
          </a:p>
          <a:p>
            <a:pPr eaLnBrk="1" hangingPunct="1"/>
            <a:r>
              <a:rPr lang="en-US" altLang="en-US" dirty="0"/>
              <a:t>Workflows and business processes</a:t>
            </a:r>
          </a:p>
          <a:p>
            <a:pPr eaLnBrk="1" hangingPunct="1"/>
            <a:r>
              <a:rPr lang="en-US" altLang="en-US" dirty="0"/>
              <a:t>Can be attached to </a:t>
            </a:r>
            <a:r>
              <a:rPr lang="en-US" altLang="en-US" i="1" dirty="0"/>
              <a:t>any </a:t>
            </a:r>
            <a:r>
              <a:rPr lang="en-US" altLang="en-US" dirty="0"/>
              <a:t>model element to model its dynamic behavior</a:t>
            </a:r>
          </a:p>
          <a:p>
            <a:pPr eaLnBrk="1" hangingPunct="1"/>
            <a:r>
              <a:rPr lang="en-US" altLang="en-US" dirty="0"/>
              <a:t>They can be used during the requirements elicitation process to understand concurrent and parallel behavior  </a:t>
            </a:r>
            <a:endParaRPr lang="en-GB" dirty="0"/>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Rmi Bahsoon, University of Birmingham, UK</a:t>
            </a:r>
          </a:p>
        </p:txBody>
      </p:sp>
    </p:spTree>
    <p:extLst>
      <p:ext uri="{BB962C8B-B14F-4D97-AF65-F5344CB8AC3E}">
        <p14:creationId xmlns:p14="http://schemas.microsoft.com/office/powerpoint/2010/main" val="694796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EEEA-4A07-3940-BA61-FFDF92227A86}"/>
              </a:ext>
            </a:extLst>
          </p:cNvPr>
          <p:cNvSpPr>
            <a:spLocks noGrp="1"/>
          </p:cNvSpPr>
          <p:nvPr>
            <p:ph type="title"/>
          </p:nvPr>
        </p:nvSpPr>
        <p:spPr/>
        <p:txBody>
          <a:bodyPr/>
          <a:lstStyle/>
          <a:p>
            <a:r>
              <a:rPr lang="en-US" dirty="0"/>
              <a:t>Activity Diagram Overview</a:t>
            </a:r>
          </a:p>
        </p:txBody>
      </p:sp>
      <p:pic>
        <p:nvPicPr>
          <p:cNvPr id="6" name="Content Placeholder 5">
            <a:extLst>
              <a:ext uri="{FF2B5EF4-FFF2-40B4-BE49-F238E27FC236}">
                <a16:creationId xmlns:a16="http://schemas.microsoft.com/office/drawing/2014/main" id="{F51C2AB2-8AB6-1140-B148-ADC8D99E09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7650" y="2413794"/>
            <a:ext cx="9156700" cy="3175000"/>
          </a:xfrm>
        </p:spPr>
      </p:pic>
      <p:pic>
        <p:nvPicPr>
          <p:cNvPr id="4" name="Picture 2" descr="Image result for university of birmingham, logo">
            <a:extLst>
              <a:ext uri="{FF2B5EF4-FFF2-40B4-BE49-F238E27FC236}">
                <a16:creationId xmlns:a16="http://schemas.microsoft.com/office/drawing/2014/main" id="{7F8D1267-2E9C-A74F-A4A8-5C686CF53F3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CAF4E2FB-7B99-04E9-4B36-5F667F3F1204}"/>
              </a:ext>
            </a:extLst>
          </p:cNvPr>
          <p:cNvSpPr>
            <a:spLocks noGrp="1"/>
          </p:cNvSpPr>
          <p:nvPr>
            <p:ph type="ftr" sz="quarter" idx="11"/>
          </p:nvPr>
        </p:nvSpPr>
        <p:spPr/>
        <p:txBody>
          <a:bodyPr/>
          <a:lstStyle/>
          <a:p>
            <a:r>
              <a:rPr lang="en-GB"/>
              <a:t>Dr. Rmi Bahsoon, University of Birmingham, UK</a:t>
            </a:r>
          </a:p>
        </p:txBody>
      </p:sp>
    </p:spTree>
    <p:extLst>
      <p:ext uri="{BB962C8B-B14F-4D97-AF65-F5344CB8AC3E}">
        <p14:creationId xmlns:p14="http://schemas.microsoft.com/office/powerpoint/2010/main" val="35406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390650" y="4147829"/>
            <a:ext cx="9840124" cy="2202158"/>
          </a:xfrm>
          <a:prstGeom prst="rect">
            <a:avLst/>
          </a:prstGeom>
        </p:spPr>
      </p:pic>
      <p:sp>
        <p:nvSpPr>
          <p:cNvPr id="2" name="Title 1"/>
          <p:cNvSpPr>
            <a:spLocks noGrp="1"/>
          </p:cNvSpPr>
          <p:nvPr>
            <p:ph type="title"/>
          </p:nvPr>
        </p:nvSpPr>
        <p:spPr>
          <a:xfrm>
            <a:off x="871277" y="124609"/>
            <a:ext cx="10515600" cy="1325563"/>
          </a:xfrm>
        </p:spPr>
        <p:txBody>
          <a:bodyPr/>
          <a:lstStyle/>
          <a:p>
            <a:r>
              <a:rPr lang="en-GB" dirty="0"/>
              <a:t>Elements of Activity Diagrams</a:t>
            </a:r>
          </a:p>
        </p:txBody>
      </p:sp>
      <p:sp>
        <p:nvSpPr>
          <p:cNvPr id="3" name="Content Placeholder 2"/>
          <p:cNvSpPr>
            <a:spLocks noGrp="1"/>
          </p:cNvSpPr>
          <p:nvPr>
            <p:ph idx="1"/>
          </p:nvPr>
        </p:nvSpPr>
        <p:spPr>
          <a:xfrm>
            <a:off x="871278" y="1535988"/>
            <a:ext cx="6432906" cy="4351338"/>
          </a:xfrm>
        </p:spPr>
        <p:txBody>
          <a:bodyPr/>
          <a:lstStyle/>
          <a:p>
            <a:r>
              <a:rPr lang="en-GB" u="sng" dirty="0"/>
              <a:t>Activity</a:t>
            </a:r>
            <a:r>
              <a:rPr lang="en-GB" dirty="0"/>
              <a:t>: can contain activities, actions, control nodes. An activity is a sequence of actions. </a:t>
            </a:r>
          </a:p>
          <a:p>
            <a:r>
              <a:rPr lang="en-GB" u="sng" dirty="0"/>
              <a:t>Control nodes</a:t>
            </a:r>
            <a:r>
              <a:rPr lang="en-GB" dirty="0"/>
              <a:t>: used to denote control structure in the flowgraph </a:t>
            </a:r>
          </a:p>
          <a:p>
            <a:endParaRPr lang="en-GB" dirty="0"/>
          </a:p>
        </p:txBody>
      </p:sp>
      <p:pic>
        <p:nvPicPr>
          <p:cNvPr id="1026" name="Picture 2" descr="Image result for university of birmingham,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a:xfrm>
            <a:off x="4038600" y="6070590"/>
            <a:ext cx="4114800" cy="365125"/>
          </a:xfrm>
        </p:spPr>
        <p:txBody>
          <a:bodyPr/>
          <a:lstStyle/>
          <a:p>
            <a:endParaRPr lang="en-GB" dirty="0"/>
          </a:p>
        </p:txBody>
      </p:sp>
      <p:sp>
        <p:nvSpPr>
          <p:cNvPr id="8" name="Rectangular Callout 7"/>
          <p:cNvSpPr/>
          <p:nvPr/>
        </p:nvSpPr>
        <p:spPr>
          <a:xfrm>
            <a:off x="3925812" y="1043863"/>
            <a:ext cx="1924050" cy="492125"/>
          </a:xfrm>
          <a:prstGeom prst="wedgeRectCallou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Allows refinement</a:t>
            </a:r>
          </a:p>
        </p:txBody>
      </p:sp>
      <p:sp>
        <p:nvSpPr>
          <p:cNvPr id="10" name="Text Box 8"/>
          <p:cNvSpPr txBox="1">
            <a:spLocks noChangeArrowheads="1"/>
          </p:cNvSpPr>
          <p:nvPr/>
        </p:nvSpPr>
        <p:spPr bwMode="auto">
          <a:xfrm>
            <a:off x="7920038" y="4371426"/>
            <a:ext cx="814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50000"/>
              </a:spcBef>
              <a:buFontTx/>
              <a:buNone/>
            </a:pPr>
            <a:r>
              <a:rPr lang="en-GB" altLang="en-US" sz="1800">
                <a:solidFill>
                  <a:srgbClr val="FF0000"/>
                </a:solidFill>
                <a:latin typeface="Verdana" panose="020B0604030504040204" pitchFamily="34" charset="0"/>
              </a:rPr>
              <a:t>fork</a:t>
            </a:r>
            <a:endParaRPr lang="en-US" altLang="en-US" sz="1800" dirty="0">
              <a:solidFill>
                <a:srgbClr val="FF0000"/>
              </a:solidFill>
              <a:latin typeface="Verdana" panose="020B0604030504040204" pitchFamily="34" charset="0"/>
            </a:endParaRPr>
          </a:p>
        </p:txBody>
      </p:sp>
      <p:sp>
        <p:nvSpPr>
          <p:cNvPr id="11" name="Text Box 8"/>
          <p:cNvSpPr txBox="1">
            <a:spLocks noChangeArrowheads="1"/>
          </p:cNvSpPr>
          <p:nvPr/>
        </p:nvSpPr>
        <p:spPr bwMode="auto">
          <a:xfrm>
            <a:off x="10491788" y="4405189"/>
            <a:ext cx="814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50000"/>
              </a:spcBef>
              <a:buFontTx/>
              <a:buNone/>
            </a:pPr>
            <a:r>
              <a:rPr lang="en-GB" altLang="en-US" sz="1800" dirty="0">
                <a:solidFill>
                  <a:srgbClr val="FF0000"/>
                </a:solidFill>
                <a:latin typeface="Verdana" panose="020B0604030504040204" pitchFamily="34" charset="0"/>
              </a:rPr>
              <a:t>join</a:t>
            </a:r>
            <a:endParaRPr lang="en-US" altLang="en-US" sz="1800" dirty="0">
              <a:solidFill>
                <a:srgbClr val="FF0000"/>
              </a:solidFill>
              <a:latin typeface="Verdana" panose="020B0604030504040204" pitchFamily="34" charset="0"/>
            </a:endParaRPr>
          </a:p>
        </p:txBody>
      </p:sp>
    </p:spTree>
    <p:extLst>
      <p:ext uri="{BB962C8B-B14F-4D97-AF65-F5344CB8AC3E}">
        <p14:creationId xmlns:p14="http://schemas.microsoft.com/office/powerpoint/2010/main" val="203402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Diagram</a:t>
            </a:r>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Rmi Bahsoon, University of Birmingham, UK</a:t>
            </a:r>
          </a:p>
        </p:txBody>
      </p:sp>
      <p:pic>
        <p:nvPicPr>
          <p:cNvPr id="5" name="Content Placeholder 4">
            <a:extLst>
              <a:ext uri="{FF2B5EF4-FFF2-40B4-BE49-F238E27FC236}">
                <a16:creationId xmlns:a16="http://schemas.microsoft.com/office/drawing/2014/main" id="{50211A21-B7CC-E4ED-6F69-53CDBD3706E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379095" y="1304144"/>
            <a:ext cx="8844197" cy="505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67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Diagram</a:t>
            </a:r>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Rmi Bahsoon, University of Birmingham, UK</a:t>
            </a:r>
          </a:p>
        </p:txBody>
      </p:sp>
      <p:grpSp>
        <p:nvGrpSpPr>
          <p:cNvPr id="14" name="Group 13">
            <a:extLst>
              <a:ext uri="{FF2B5EF4-FFF2-40B4-BE49-F238E27FC236}">
                <a16:creationId xmlns:a16="http://schemas.microsoft.com/office/drawing/2014/main" id="{8FE6E3A9-5295-CF55-3417-76A8ECB89B2C}"/>
              </a:ext>
            </a:extLst>
          </p:cNvPr>
          <p:cNvGrpSpPr/>
          <p:nvPr/>
        </p:nvGrpSpPr>
        <p:grpSpPr>
          <a:xfrm>
            <a:off x="2584074" y="1443038"/>
            <a:ext cx="6019800" cy="4689475"/>
            <a:chOff x="2584074" y="1443038"/>
            <a:chExt cx="6019800" cy="4689475"/>
          </a:xfrm>
        </p:grpSpPr>
        <p:grpSp>
          <p:nvGrpSpPr>
            <p:cNvPr id="6" name="Group 12">
              <a:extLst>
                <a:ext uri="{FF2B5EF4-FFF2-40B4-BE49-F238E27FC236}">
                  <a16:creationId xmlns:a16="http://schemas.microsoft.com/office/drawing/2014/main" id="{960AF94C-5A58-51B1-88CC-66EE79AEA2D8}"/>
                </a:ext>
              </a:extLst>
            </p:cNvPr>
            <p:cNvGrpSpPr>
              <a:grpSpLocks/>
            </p:cNvGrpSpPr>
            <p:nvPr/>
          </p:nvGrpSpPr>
          <p:grpSpPr bwMode="auto">
            <a:xfrm>
              <a:off x="2584074" y="1443038"/>
              <a:ext cx="6019800" cy="4689475"/>
              <a:chOff x="192" y="639"/>
              <a:chExt cx="4992" cy="3140"/>
            </a:xfrm>
          </p:grpSpPr>
          <p:pic>
            <p:nvPicPr>
              <p:cNvPr id="7" name="Picture 4">
                <a:extLst>
                  <a:ext uri="{FF2B5EF4-FFF2-40B4-BE49-F238E27FC236}">
                    <a16:creationId xmlns:a16="http://schemas.microsoft.com/office/drawing/2014/main" id="{7DE166FB-41CB-32FD-F100-EDFAD81A5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166" y="-239"/>
                <a:ext cx="3140" cy="4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0">
                <a:extLst>
                  <a:ext uri="{FF2B5EF4-FFF2-40B4-BE49-F238E27FC236}">
                    <a16:creationId xmlns:a16="http://schemas.microsoft.com/office/drawing/2014/main" id="{F5BD17F2-DA77-E920-507E-FFF03BDE3ADA}"/>
                  </a:ext>
                </a:extLst>
              </p:cNvPr>
              <p:cNvSpPr txBox="1">
                <a:spLocks noChangeArrowheads="1"/>
              </p:cNvSpPr>
              <p:nvPr/>
            </p:nvSpPr>
            <p:spPr bwMode="auto">
              <a:xfrm>
                <a:off x="192" y="1008"/>
                <a:ext cx="384" cy="11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50000"/>
                  </a:spcBef>
                  <a:buFontTx/>
                  <a:buNone/>
                </a:pPr>
                <a:endParaRPr lang="en-GB" altLang="en-US" sz="1400">
                  <a:latin typeface="Verdana" panose="020B0604030504040204" pitchFamily="34" charset="0"/>
                </a:endParaRPr>
              </a:p>
              <a:p>
                <a:pPr eaLnBrk="1" hangingPunct="1">
                  <a:spcBef>
                    <a:spcPct val="50000"/>
                  </a:spcBef>
                  <a:buFontTx/>
                  <a:buNone/>
                </a:pPr>
                <a:endParaRPr lang="en-GB" altLang="en-US" sz="1400">
                  <a:latin typeface="Verdana" panose="020B0604030504040204" pitchFamily="34" charset="0"/>
                </a:endParaRPr>
              </a:p>
              <a:p>
                <a:pPr eaLnBrk="1" hangingPunct="1">
                  <a:spcBef>
                    <a:spcPct val="50000"/>
                  </a:spcBef>
                  <a:buFontTx/>
                  <a:buNone/>
                </a:pPr>
                <a:endParaRPr lang="en-GB" altLang="en-US" sz="1400">
                  <a:latin typeface="Verdana" panose="020B0604030504040204" pitchFamily="34" charset="0"/>
                </a:endParaRPr>
              </a:p>
              <a:p>
                <a:pPr eaLnBrk="1" hangingPunct="1">
                  <a:spcBef>
                    <a:spcPct val="50000"/>
                  </a:spcBef>
                  <a:buFontTx/>
                  <a:buNone/>
                </a:pPr>
                <a:endParaRPr lang="en-GB" altLang="en-US" sz="1400">
                  <a:latin typeface="Verdana" panose="020B0604030504040204" pitchFamily="34" charset="0"/>
                </a:endParaRPr>
              </a:p>
              <a:p>
                <a:pPr eaLnBrk="1" hangingPunct="1">
                  <a:spcBef>
                    <a:spcPct val="50000"/>
                  </a:spcBef>
                  <a:buFontTx/>
                  <a:buNone/>
                </a:pPr>
                <a:endParaRPr lang="en-GB" altLang="en-US" sz="1400">
                  <a:latin typeface="Verdana" panose="020B0604030504040204" pitchFamily="34" charset="0"/>
                </a:endParaRPr>
              </a:p>
              <a:p>
                <a:pPr eaLnBrk="1" hangingPunct="1">
                  <a:spcBef>
                    <a:spcPct val="50000"/>
                  </a:spcBef>
                  <a:buFontTx/>
                  <a:buNone/>
                </a:pPr>
                <a:endParaRPr lang="en-GB" altLang="en-US" sz="1400">
                  <a:latin typeface="Verdana" panose="020B0604030504040204" pitchFamily="34" charset="0"/>
                </a:endParaRPr>
              </a:p>
              <a:p>
                <a:pPr eaLnBrk="1" hangingPunct="1">
                  <a:spcBef>
                    <a:spcPct val="50000"/>
                  </a:spcBef>
                  <a:buFontTx/>
                  <a:buNone/>
                </a:pPr>
                <a:endParaRPr lang="en-GB" altLang="en-US" sz="1400">
                  <a:latin typeface="Verdana" panose="020B0604030504040204" pitchFamily="34" charset="0"/>
                </a:endParaRPr>
              </a:p>
            </p:txBody>
          </p:sp>
        </p:grpSp>
        <p:sp>
          <p:nvSpPr>
            <p:cNvPr id="12" name="Rounded Rectangle 11">
              <a:extLst>
                <a:ext uri="{FF2B5EF4-FFF2-40B4-BE49-F238E27FC236}">
                  <a16:creationId xmlns:a16="http://schemas.microsoft.com/office/drawing/2014/main" id="{D0C8E87E-2C60-2D98-A610-499AC9080285}"/>
                </a:ext>
              </a:extLst>
            </p:cNvPr>
            <p:cNvSpPr/>
            <p:nvPr/>
          </p:nvSpPr>
          <p:spPr>
            <a:xfrm>
              <a:off x="5543550" y="1443038"/>
              <a:ext cx="2043113" cy="2476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926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Diagram</a:t>
            </a:r>
          </a:p>
        </p:txBody>
      </p:sp>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Rmi Bahsoon, University of Birmingham, UK</a:t>
            </a:r>
          </a:p>
        </p:txBody>
      </p:sp>
      <p:pic>
        <p:nvPicPr>
          <p:cNvPr id="6" name="Picture 6">
            <a:extLst>
              <a:ext uri="{FF2B5EF4-FFF2-40B4-BE49-F238E27FC236}">
                <a16:creationId xmlns:a16="http://schemas.microsoft.com/office/drawing/2014/main" id="{05EA152E-9E40-92C4-3507-8D93F560A46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084836" y="1636985"/>
            <a:ext cx="9820508" cy="4539978"/>
          </a:xfrm>
          <a:noFill/>
        </p:spPr>
      </p:pic>
      <p:sp>
        <p:nvSpPr>
          <p:cNvPr id="7" name="Text Box 8">
            <a:extLst>
              <a:ext uri="{FF2B5EF4-FFF2-40B4-BE49-F238E27FC236}">
                <a16:creationId xmlns:a16="http://schemas.microsoft.com/office/drawing/2014/main" id="{B91435EC-7C40-EB31-7CC0-DC86C2156C7B}"/>
              </a:ext>
            </a:extLst>
          </p:cNvPr>
          <p:cNvSpPr txBox="1">
            <a:spLocks noChangeArrowheads="1"/>
          </p:cNvSpPr>
          <p:nvPr/>
        </p:nvSpPr>
        <p:spPr bwMode="auto">
          <a:xfrm>
            <a:off x="1084836" y="4480719"/>
            <a:ext cx="216058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9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50000"/>
              </a:spcBef>
              <a:buFontTx/>
              <a:buNone/>
            </a:pPr>
            <a:r>
              <a:rPr lang="en-GB" altLang="en-US" sz="1800" dirty="0" err="1">
                <a:solidFill>
                  <a:srgbClr val="FF0000"/>
                </a:solidFill>
                <a:latin typeface="Verdana" panose="020B0604030504040204" pitchFamily="34" charset="0"/>
              </a:rPr>
              <a:t>Swimlanes</a:t>
            </a:r>
            <a:r>
              <a:rPr lang="en-GB" altLang="en-US" sz="1800" dirty="0">
                <a:solidFill>
                  <a:srgbClr val="FF0000"/>
                </a:solidFill>
                <a:latin typeface="Verdana" panose="020B0604030504040204" pitchFamily="34" charset="0"/>
              </a:rPr>
              <a:t>(i.e., main actors swimming on each lane) </a:t>
            </a:r>
            <a:endParaRPr lang="en-US" altLang="en-US" sz="1800" dirty="0">
              <a:solidFill>
                <a:srgbClr val="FF0000"/>
              </a:solidFill>
              <a:latin typeface="Verdana" panose="020B0604030504040204" pitchFamily="34" charset="0"/>
            </a:endParaRPr>
          </a:p>
        </p:txBody>
      </p:sp>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93D9166F-EB9A-7AA1-D0DF-196239B70D0B}"/>
                  </a:ext>
                </a:extLst>
              </p14:cNvPr>
              <p14:cNvContentPartPr/>
              <p14:nvPr/>
            </p14:nvContentPartPr>
            <p14:xfrm>
              <a:off x="1597946" y="1636985"/>
              <a:ext cx="360" cy="360"/>
            </p14:xfrm>
          </p:contentPart>
        </mc:Choice>
        <mc:Fallback xmlns="">
          <p:pic>
            <p:nvPicPr>
              <p:cNvPr id="8" name="Ink 7">
                <a:extLst>
                  <a:ext uri="{FF2B5EF4-FFF2-40B4-BE49-F238E27FC236}">
                    <a16:creationId xmlns:a16="http://schemas.microsoft.com/office/drawing/2014/main" id="{93D9166F-EB9A-7AA1-D0DF-196239B70D0B}"/>
                  </a:ext>
                </a:extLst>
              </p:cNvPr>
              <p:cNvPicPr/>
              <p:nvPr/>
            </p:nvPicPr>
            <p:blipFill>
              <a:blip r:embed="rId6"/>
              <a:stretch>
                <a:fillRect/>
              </a:stretch>
            </p:blipFill>
            <p:spPr>
              <a:xfrm>
                <a:off x="1589306" y="1628345"/>
                <a:ext cx="18000" cy="18000"/>
              </a:xfrm>
              <a:prstGeom prst="rect">
                <a:avLst/>
              </a:prstGeom>
            </p:spPr>
          </p:pic>
        </mc:Fallback>
      </mc:AlternateContent>
      <p:cxnSp>
        <p:nvCxnSpPr>
          <p:cNvPr id="11" name="Straight Arrow Connector 10">
            <a:extLst>
              <a:ext uri="{FF2B5EF4-FFF2-40B4-BE49-F238E27FC236}">
                <a16:creationId xmlns:a16="http://schemas.microsoft.com/office/drawing/2014/main" id="{AFFC3FBC-753C-D82E-3FC5-484EB95975AF}"/>
              </a:ext>
            </a:extLst>
          </p:cNvPr>
          <p:cNvCxnSpPr/>
          <p:nvPr/>
        </p:nvCxnSpPr>
        <p:spPr>
          <a:xfrm flipV="1">
            <a:off x="1828800" y="3571875"/>
            <a:ext cx="757238" cy="771525"/>
          </a:xfrm>
          <a:prstGeom prst="straightConnector1">
            <a:avLst/>
          </a:prstGeom>
          <a:ln w="9525">
            <a:solidFill>
              <a:schemeClr val="accent2">
                <a:alpha val="54641"/>
              </a:schemeClr>
            </a:solidFill>
            <a:prstDash val="lgDash"/>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00772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university of birmingha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3751" y="365125"/>
            <a:ext cx="2629997" cy="6574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Dr. Rmi Bahsoon, University of Birmingham, UK</a:t>
            </a:r>
          </a:p>
        </p:txBody>
      </p:sp>
      <p:pic>
        <p:nvPicPr>
          <p:cNvPr id="5" name="Picture 2" descr="Image result for activity diagram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5257" y="136525"/>
            <a:ext cx="5210910" cy="6584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395288" y="4941888"/>
            <a:ext cx="274796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50000"/>
              </a:spcBef>
              <a:buFontTx/>
              <a:buNone/>
            </a:pPr>
            <a:r>
              <a:rPr lang="en-GB" altLang="en-US" sz="1800" dirty="0">
                <a:solidFill>
                  <a:srgbClr val="FF0000"/>
                </a:solidFill>
                <a:latin typeface="Verdana" panose="020B0604030504040204" pitchFamily="34" charset="0"/>
              </a:rPr>
              <a:t>Pointing to a sub-activity diagram (Zoom in)</a:t>
            </a:r>
            <a:endParaRPr lang="en-US" altLang="en-US" sz="1800" dirty="0">
              <a:solidFill>
                <a:srgbClr val="FF0000"/>
              </a:solidFill>
              <a:latin typeface="Verdana" panose="020B0604030504040204" pitchFamily="34" charset="0"/>
            </a:endParaRPr>
          </a:p>
        </p:txBody>
      </p:sp>
      <p:sp>
        <p:nvSpPr>
          <p:cNvPr id="8" name="Line 9"/>
          <p:cNvSpPr>
            <a:spLocks noChangeShapeType="1"/>
          </p:cNvSpPr>
          <p:nvPr/>
        </p:nvSpPr>
        <p:spPr bwMode="auto">
          <a:xfrm flipV="1">
            <a:off x="1476374" y="4038599"/>
            <a:ext cx="2219326" cy="83026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 name="Text Box 8"/>
          <p:cNvSpPr txBox="1">
            <a:spLocks noChangeArrowheads="1"/>
          </p:cNvSpPr>
          <p:nvPr/>
        </p:nvSpPr>
        <p:spPr bwMode="auto">
          <a:xfrm>
            <a:off x="8976920" y="3909529"/>
            <a:ext cx="21605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50000"/>
              </a:spcBef>
              <a:buFontTx/>
              <a:buNone/>
            </a:pPr>
            <a:r>
              <a:rPr lang="en-GB" altLang="en-US" sz="1800" dirty="0">
                <a:solidFill>
                  <a:srgbClr val="FF0000"/>
                </a:solidFill>
                <a:latin typeface="Verdana" panose="020B0604030504040204" pitchFamily="34" charset="0"/>
              </a:rPr>
              <a:t>Time signal</a:t>
            </a:r>
            <a:endParaRPr lang="en-US" altLang="en-US" sz="1800" dirty="0">
              <a:solidFill>
                <a:srgbClr val="FF0000"/>
              </a:solidFill>
              <a:latin typeface="Verdana" panose="020B0604030504040204" pitchFamily="34" charset="0"/>
            </a:endParaRPr>
          </a:p>
        </p:txBody>
      </p:sp>
      <p:sp>
        <p:nvSpPr>
          <p:cNvPr id="10" name="Line 9"/>
          <p:cNvSpPr>
            <a:spLocks noChangeShapeType="1"/>
          </p:cNvSpPr>
          <p:nvPr/>
        </p:nvSpPr>
        <p:spPr bwMode="auto">
          <a:xfrm flipH="1" flipV="1">
            <a:off x="8315326" y="3895724"/>
            <a:ext cx="928425" cy="6353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 name="Text Box 8">
            <a:extLst>
              <a:ext uri="{FF2B5EF4-FFF2-40B4-BE49-F238E27FC236}">
                <a16:creationId xmlns:a16="http://schemas.microsoft.com/office/drawing/2014/main" id="{7BC311B0-AE87-3347-85B4-1D96485472C0}"/>
              </a:ext>
            </a:extLst>
          </p:cNvPr>
          <p:cNvSpPr txBox="1">
            <a:spLocks noChangeArrowheads="1"/>
          </p:cNvSpPr>
          <p:nvPr/>
        </p:nvSpPr>
        <p:spPr bwMode="auto">
          <a:xfrm>
            <a:off x="8699682" y="4884721"/>
            <a:ext cx="21605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000">
                <a:solidFill>
                  <a:schemeClr val="tx1"/>
                </a:solidFill>
                <a:latin typeface="Comic Sans MS" panose="030F0702030302020204" pitchFamily="66" charset="0"/>
                <a:cs typeface="Arial" panose="020B0604020202020204" pitchFamily="34" charset="0"/>
              </a:defRPr>
            </a:lvl1pPr>
            <a:lvl2pPr marL="742950" indent="-285750" eaLnBrk="0" hangingPunct="0">
              <a:spcBef>
                <a:spcPct val="20000"/>
              </a:spcBef>
              <a:buChar char="–"/>
              <a:defRPr sz="2800">
                <a:solidFill>
                  <a:schemeClr val="accent2"/>
                </a:solidFill>
                <a:latin typeface="Comic Sans MS" panose="030F0702030302020204" pitchFamily="66" charset="0"/>
                <a:cs typeface="Arial" panose="020B0604020202020204" pitchFamily="34" charset="0"/>
              </a:defRPr>
            </a:lvl2pPr>
            <a:lvl3pPr marL="1143000" indent="-228600" eaLnBrk="0" hangingPunct="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eaLnBrk="0" hangingPunct="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50000"/>
              </a:spcBef>
              <a:buFontTx/>
              <a:buNone/>
            </a:pPr>
            <a:r>
              <a:rPr lang="en-GB" altLang="en-US" sz="1800" dirty="0">
                <a:solidFill>
                  <a:srgbClr val="FF0000"/>
                </a:solidFill>
                <a:latin typeface="Verdana" panose="020B0604030504040204" pitchFamily="34" charset="0"/>
              </a:rPr>
              <a:t>Flow termination</a:t>
            </a:r>
            <a:endParaRPr lang="en-US" altLang="en-US" sz="1800" dirty="0">
              <a:solidFill>
                <a:srgbClr val="FF0000"/>
              </a:solidFill>
              <a:latin typeface="Verdana" panose="020B0604030504040204" pitchFamily="34" charset="0"/>
            </a:endParaRPr>
          </a:p>
        </p:txBody>
      </p:sp>
      <p:sp>
        <p:nvSpPr>
          <p:cNvPr id="12" name="Line 9">
            <a:extLst>
              <a:ext uri="{FF2B5EF4-FFF2-40B4-BE49-F238E27FC236}">
                <a16:creationId xmlns:a16="http://schemas.microsoft.com/office/drawing/2014/main" id="{79723336-3565-8B41-A4A3-04B3DF85FC3E}"/>
              </a:ext>
            </a:extLst>
          </p:cNvPr>
          <p:cNvSpPr>
            <a:spLocks noChangeShapeType="1"/>
          </p:cNvSpPr>
          <p:nvPr/>
        </p:nvSpPr>
        <p:spPr bwMode="auto">
          <a:xfrm flipH="1" flipV="1">
            <a:off x="8038088" y="4870916"/>
            <a:ext cx="928425" cy="6353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389998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841</TotalTime>
  <Words>608</Words>
  <Application>Microsoft Macintosh PowerPoint</Application>
  <PresentationFormat>Widescreen</PresentationFormat>
  <Paragraphs>113</Paragraphs>
  <Slides>13</Slides>
  <Notes>11</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Verdana</vt:lpstr>
      <vt:lpstr>Office Theme</vt:lpstr>
      <vt:lpstr>PowerPoint Presentation</vt:lpstr>
      <vt:lpstr>UML 2.X</vt:lpstr>
      <vt:lpstr>Activity Diagram</vt:lpstr>
      <vt:lpstr>Activity Diagram Overview</vt:lpstr>
      <vt:lpstr>Elements of Activity Diagrams</vt:lpstr>
      <vt:lpstr>Activity Diagram</vt:lpstr>
      <vt:lpstr>Activity Diagram</vt:lpstr>
      <vt:lpstr>Activity Diagram</vt:lpstr>
      <vt:lpstr>PowerPoint Presentation</vt:lpstr>
      <vt:lpstr>When to Use Activity Diagram</vt:lpstr>
      <vt:lpstr>Exercise – online banking system</vt:lpstr>
      <vt:lpstr>Withdraw Use Case Diagram</vt:lpstr>
      <vt:lpstr>Withdraw Cash Activity Diagram</vt:lpstr>
    </vt:vector>
  </TitlesOfParts>
  <Company>School of 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2.X</dc:title>
  <dc:creator>Shuo Wang</dc:creator>
  <cp:lastModifiedBy>Rami Bahsoon (Computer Science)</cp:lastModifiedBy>
  <cp:revision>40</cp:revision>
  <dcterms:created xsi:type="dcterms:W3CDTF">2020-01-27T09:32:36Z</dcterms:created>
  <dcterms:modified xsi:type="dcterms:W3CDTF">2022-10-09T11:12:18Z</dcterms:modified>
</cp:coreProperties>
</file>