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0" r:id="rId2"/>
    <p:sldId id="257" r:id="rId3"/>
    <p:sldId id="429" r:id="rId4"/>
    <p:sldId id="415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4864" autoAdjust="0"/>
  </p:normalViewPr>
  <p:slideViewPr>
    <p:cSldViewPr snapToGrid="0">
      <p:cViewPr varScale="1">
        <p:scale>
          <a:sx n="96" d="100"/>
          <a:sy n="96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8D22B-F801-4B57-A504-4791D3EE50A5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2CC7B-C405-470F-82DF-941D3FFE9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4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1D-4B50-4E20-8766-B4E466D1FE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9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6104A073-65E5-EC13-28A3-421F00E52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318C47-E37F-364D-8953-C24728E92B92}" type="slidenum">
              <a:rPr lang="en-US" altLang="en-US" sz="1300"/>
              <a:pPr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FE9E92EC-601C-7360-5E81-EE8FAC8F88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E5C3A98B-66D4-B1F1-30CA-575032C98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>
            <a:extLst>
              <a:ext uri="{FF2B5EF4-FFF2-40B4-BE49-F238E27FC236}">
                <a16:creationId xmlns:a16="http://schemas.microsoft.com/office/drawing/2014/main" id="{B1C26DA3-4F21-55B7-6E24-F47CE2A17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86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813" indent="-227013" defTabSz="10001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0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2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4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4613" indent="-227013" defTabSz="1000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567BE3-21CB-0140-866E-3E7FE65B7F8B}" type="slidenum">
              <a:rPr lang="en-US" altLang="en-US" sz="130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302083" name="Rectangle 2">
            <a:extLst>
              <a:ext uri="{FF2B5EF4-FFF2-40B4-BE49-F238E27FC236}">
                <a16:creationId xmlns:a16="http://schemas.microsoft.com/office/drawing/2014/main" id="{17C05EEC-91B2-11E1-60BE-D31F06ECD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902757EB-3FAD-A35D-D806-5D5D14248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CC7B-C405-470F-82DF-941D3FFE9E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4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CC7B-C405-470F-82DF-941D3FFE9EA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8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2CC7B-C405-470F-82DF-941D3FFE9EA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3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8B7-2372-CC4A-A115-5D7BCE1FBFEA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CA62-3B73-0E42-B263-D9D461150AE6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8356-AB54-0D4F-B0D2-9D413DBAB1AA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EEFA-30E4-E84F-B2D2-5A7549EAFACF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67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0158-C6F4-2848-8E7F-DB0A6B4BD17F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2B0-3869-7042-B244-0005B9D1E179}" type="datetime1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DF8-778D-A543-AC19-3A639AC2E88A}" type="datetime1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E11-9868-924D-B142-BD5C76021837}" type="datetime1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9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3A6F-6C61-B049-B416-C04E603CEFD1}" type="datetime1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6459-E611-B246-A933-69A93AB76BA4}" type="datetime1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D053-B78C-0040-9CDD-D91B383D3B8B}" type="datetime1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08E0-540F-2845-B89C-2243F60DF1BB}" type="datetime1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Dr. R. Bahsoon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0CF3-53B0-4514-9958-3320A4543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jpeg"/><Relationship Id="rId9" Type="http://schemas.openxmlformats.org/officeDocument/2006/relationships/image" Target="../media/image9.emf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5BF-7BCD-6DDE-A280-58E5AD1E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State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656E-5436-2C8A-F83A-0F7009D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Dr Rami </a:t>
            </a:r>
            <a:r>
              <a:rPr lang="en-US" dirty="0" err="1"/>
              <a:t>Bahsoon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School of Computer Science</a:t>
            </a:r>
          </a:p>
          <a:p>
            <a:pPr marL="0" indent="0" algn="ctr">
              <a:buNone/>
            </a:pPr>
            <a:r>
              <a:rPr lang="en-US" dirty="0"/>
              <a:t>University of Birmingham, UK</a:t>
            </a:r>
          </a:p>
          <a:p>
            <a:pPr marL="0" indent="0" algn="ctr">
              <a:buNone/>
            </a:pPr>
            <a:r>
              <a:rPr lang="en-US" dirty="0" err="1"/>
              <a:t>r.bahsoon@bham.ac.uk</a:t>
            </a:r>
            <a:endParaRPr lang="en-US" dirty="0"/>
          </a:p>
        </p:txBody>
      </p:sp>
      <p:pic>
        <p:nvPicPr>
          <p:cNvPr id="4" name="Picture 2" descr="Image result for university of birmingham, logo">
            <a:extLst>
              <a:ext uri="{FF2B5EF4-FFF2-40B4-BE49-F238E27FC236}">
                <a16:creationId xmlns:a16="http://schemas.microsoft.com/office/drawing/2014/main" id="{0B7D7BDB-5086-E348-5490-5DEF0F9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5ADC-5B69-ECE9-CF55-67885F26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</p:spTree>
    <p:extLst>
      <p:ext uri="{BB962C8B-B14F-4D97-AF65-F5344CB8AC3E}">
        <p14:creationId xmlns:p14="http://schemas.microsoft.com/office/powerpoint/2010/main" val="205519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048871" y="1825626"/>
            <a:ext cx="10824877" cy="4667250"/>
            <a:chOff x="158" y="663"/>
            <a:chExt cx="6288" cy="3022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338" y="663"/>
              <a:ext cx="299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8" name="Picture 10" descr="SessionStateDia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768"/>
              <a:ext cx="5079" cy="2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158" y="709"/>
              <a:ext cx="2376" cy="2976"/>
              <a:chOff x="295" y="709"/>
              <a:chExt cx="2313" cy="2879"/>
            </a:xfrm>
          </p:grpSpPr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295" y="3113"/>
                <a:ext cx="997" cy="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GB" altLang="en-US" sz="1800">
                  <a:latin typeface="Verdan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340" y="709"/>
                <a:ext cx="907" cy="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GB" altLang="en-US" sz="1800">
                  <a:latin typeface="Verdan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1701" y="3113"/>
                <a:ext cx="907" cy="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GB" altLang="en-US" sz="1800">
                  <a:latin typeface="Verdan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18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44" y="1301"/>
              <a:ext cx="6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>
                  <a:latin typeface="Verdana" panose="020B0604030504040204" pitchFamily="34" charset="0"/>
                </a:rPr>
                <a:t>Reading card</a:t>
              </a:r>
              <a:endParaRPr lang="en-US" altLang="en-US" sz="1200" b="1">
                <a:latin typeface="Verdana" panose="020B0604030504040204" pitchFamily="34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23" y="943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437" y="709"/>
              <a:ext cx="327" cy="2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1648" y="1647"/>
              <a:ext cx="0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2135" y="1035"/>
              <a:ext cx="52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Bell MT" panose="02020503060305020303" pitchFamily="18" charset="0"/>
                </a:rPr>
                <a:t>Correct</a:t>
              </a:r>
              <a:r>
                <a:rPr lang="en-GB" altLang="en-US" sz="1400" b="1">
                  <a:latin typeface="Aharoni" pitchFamily="2" charset="-79"/>
                </a:rPr>
                <a:t> </a:t>
              </a:r>
              <a:endParaRPr lang="en-US" altLang="en-US" sz="1400" b="1">
                <a:latin typeface="Aharoni" pitchFamily="2" charset="-79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1277" y="1599"/>
              <a:ext cx="69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dirty="0">
                  <a:latin typeface="Bell MT" panose="02020503060305020303" pitchFamily="18" charset="0"/>
                </a:rPr>
                <a:t>After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dirty="0">
                  <a:latin typeface="Bell MT" panose="02020503060305020303" pitchFamily="18" charset="0"/>
                </a:rPr>
                <a:t>Three wrong Trials</a:t>
              </a:r>
              <a:endParaRPr lang="en-US" altLang="en-US" sz="1200" b="1" dirty="0">
                <a:latin typeface="Bell MT" panose="02020503060305020303" pitchFamily="18" charset="0"/>
              </a:endParaRPr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1625" y="1025"/>
              <a:ext cx="358" cy="241"/>
            </a:xfrm>
            <a:custGeom>
              <a:avLst/>
              <a:gdLst>
                <a:gd name="T0" fmla="*/ 406 w 349"/>
                <a:gd name="T1" fmla="*/ 276 h 233"/>
                <a:gd name="T2" fmla="*/ 397 w 349"/>
                <a:gd name="T3" fmla="*/ 91 h 233"/>
                <a:gd name="T4" fmla="*/ 351 w 349"/>
                <a:gd name="T5" fmla="*/ 39 h 233"/>
                <a:gd name="T6" fmla="*/ 295 w 349"/>
                <a:gd name="T7" fmla="*/ 23 h 233"/>
                <a:gd name="T8" fmla="*/ 89 w 349"/>
                <a:gd name="T9" fmla="*/ 39 h 233"/>
                <a:gd name="T10" fmla="*/ 35 w 349"/>
                <a:gd name="T11" fmla="*/ 79 h 233"/>
                <a:gd name="T12" fmla="*/ 13 w 349"/>
                <a:gd name="T13" fmla="*/ 285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9" h="233">
                  <a:moveTo>
                    <a:pt x="349" y="225"/>
                  </a:moveTo>
                  <a:cubicBezTo>
                    <a:pt x="346" y="174"/>
                    <a:pt x="348" y="123"/>
                    <a:pt x="341" y="73"/>
                  </a:cubicBezTo>
                  <a:cubicBezTo>
                    <a:pt x="339" y="57"/>
                    <a:pt x="314" y="39"/>
                    <a:pt x="301" y="33"/>
                  </a:cubicBezTo>
                  <a:cubicBezTo>
                    <a:pt x="286" y="26"/>
                    <a:pt x="253" y="17"/>
                    <a:pt x="253" y="17"/>
                  </a:cubicBezTo>
                  <a:cubicBezTo>
                    <a:pt x="194" y="20"/>
                    <a:pt x="126" y="0"/>
                    <a:pt x="77" y="33"/>
                  </a:cubicBezTo>
                  <a:cubicBezTo>
                    <a:pt x="17" y="73"/>
                    <a:pt x="86" y="46"/>
                    <a:pt x="29" y="65"/>
                  </a:cubicBezTo>
                  <a:cubicBezTo>
                    <a:pt x="0" y="151"/>
                    <a:pt x="13" y="96"/>
                    <a:pt x="13" y="2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1555" y="904"/>
              <a:ext cx="6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>
                  <a:latin typeface="Arial" panose="020B0604020202020204" pitchFamily="34" charset="0"/>
                </a:rPr>
                <a:t>Wrong pin</a:t>
              </a:r>
              <a:endParaRPr lang="en-US" altLang="en-US" sz="1200" b="1">
                <a:latin typeface="Arial" panose="020B0604020202020204" pitchFamily="34" charset="0"/>
              </a:endParaRP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1276" y="2068"/>
              <a:ext cx="699" cy="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>
                  <a:latin typeface="Verdana" panose="020B0604030504040204" pitchFamily="34" charset="0"/>
                </a:rPr>
                <a:t>Retain card</a:t>
              </a:r>
              <a:endParaRPr lang="en-US" altLang="en-US" sz="1200" b="1">
                <a:latin typeface="Verdana" panose="020B0604030504040204" pitchFamily="34" charset="0"/>
              </a:endParaRPr>
            </a:p>
          </p:txBody>
        </p:sp>
        <p:pic>
          <p:nvPicPr>
            <p:cNvPr id="19" name="Picture 38" descr="MCj0310232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" y="2093"/>
              <a:ext cx="88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292" y="709"/>
              <a:ext cx="299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1" name="Oval 40"/>
            <p:cNvSpPr>
              <a:spLocks noChangeArrowheads="1"/>
            </p:cNvSpPr>
            <p:nvPr/>
          </p:nvSpPr>
          <p:spPr bwMode="auto">
            <a:xfrm>
              <a:off x="432" y="3216"/>
              <a:ext cx="373" cy="3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2" name="Oval 41"/>
            <p:cNvSpPr>
              <a:spLocks noChangeArrowheads="1"/>
            </p:cNvSpPr>
            <p:nvPr/>
          </p:nvSpPr>
          <p:spPr bwMode="auto">
            <a:xfrm>
              <a:off x="480" y="3264"/>
              <a:ext cx="280" cy="2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672" y="2304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1920" y="2832"/>
              <a:ext cx="24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768" y="283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6433325" y="1434148"/>
            <a:ext cx="2393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 rounded rectangle!</a:t>
            </a:r>
          </a:p>
        </p:txBody>
      </p:sp>
    </p:spTree>
    <p:extLst>
      <p:ext uri="{BB962C8B-B14F-4D97-AF65-F5344CB8AC3E}">
        <p14:creationId xmlns:p14="http://schemas.microsoft.com/office/powerpoint/2010/main" val="35369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93888" y="1870075"/>
            <a:ext cx="8573967" cy="4032250"/>
            <a:chOff x="179388" y="1844675"/>
            <a:chExt cx="8573967" cy="4032250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3995738" y="1844675"/>
              <a:ext cx="4752975" cy="40322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2400">
                <a:latin typeface="Verdana" panose="020B0604030504040204" pitchFamily="34" charset="0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3995738" y="2492375"/>
              <a:ext cx="475297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5703888" y="2003425"/>
              <a:ext cx="7397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FF0000"/>
                  </a:solidFill>
                  <a:latin typeface="Verdana" panose="020B0604030504040204" pitchFamily="34" charset="0"/>
                </a:rPr>
                <a:t>Busy</a:t>
              </a: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>
              <a:off x="179388" y="3789363"/>
              <a:ext cx="2016125" cy="8651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Idle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2195513" y="4076700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 flipH="1">
              <a:off x="2195513" y="4365625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250825" y="2852738"/>
              <a:ext cx="503238" cy="431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3" name="Oval 37"/>
            <p:cNvSpPr>
              <a:spLocks noChangeArrowheads="1"/>
            </p:cNvSpPr>
            <p:nvPr/>
          </p:nvSpPr>
          <p:spPr bwMode="auto">
            <a:xfrm>
              <a:off x="827088" y="5157788"/>
              <a:ext cx="360362" cy="2873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4" name="Oval 38"/>
            <p:cNvSpPr>
              <a:spLocks noChangeArrowheads="1"/>
            </p:cNvSpPr>
            <p:nvPr/>
          </p:nvSpPr>
          <p:spPr bwMode="auto">
            <a:xfrm>
              <a:off x="755650" y="5084763"/>
              <a:ext cx="503238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468313" y="3284538"/>
              <a:ext cx="304800" cy="434975"/>
            </a:xfrm>
            <a:custGeom>
              <a:avLst/>
              <a:gdLst>
                <a:gd name="T0" fmla="*/ 0 w 192"/>
                <a:gd name="T1" fmla="*/ 0 h 274"/>
                <a:gd name="T2" fmla="*/ 2147483647 w 192"/>
                <a:gd name="T3" fmla="*/ 2147483647 h 274"/>
                <a:gd name="T4" fmla="*/ 2147483647 w 192"/>
                <a:gd name="T5" fmla="*/ 2147483647 h 274"/>
                <a:gd name="T6" fmla="*/ 2147483647 w 192"/>
                <a:gd name="T7" fmla="*/ 2147483647 h 274"/>
                <a:gd name="T8" fmla="*/ 2147483647 w 192"/>
                <a:gd name="T9" fmla="*/ 2147483647 h 274"/>
                <a:gd name="T10" fmla="*/ 2147483647 w 192"/>
                <a:gd name="T11" fmla="*/ 2147483647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274">
                  <a:moveTo>
                    <a:pt x="0" y="0"/>
                  </a:moveTo>
                  <a:cubicBezTo>
                    <a:pt x="19" y="78"/>
                    <a:pt x="26" y="115"/>
                    <a:pt x="72" y="184"/>
                  </a:cubicBezTo>
                  <a:cubicBezTo>
                    <a:pt x="77" y="192"/>
                    <a:pt x="79" y="205"/>
                    <a:pt x="88" y="208"/>
                  </a:cubicBezTo>
                  <a:cubicBezTo>
                    <a:pt x="96" y="211"/>
                    <a:pt x="105" y="212"/>
                    <a:pt x="112" y="216"/>
                  </a:cubicBezTo>
                  <a:cubicBezTo>
                    <a:pt x="129" y="225"/>
                    <a:pt x="146" y="234"/>
                    <a:pt x="160" y="248"/>
                  </a:cubicBezTo>
                  <a:cubicBezTo>
                    <a:pt x="186" y="274"/>
                    <a:pt x="173" y="272"/>
                    <a:pt x="192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>
              <a:off x="985838" y="4678363"/>
              <a:ext cx="444500" cy="393700"/>
            </a:xfrm>
            <a:custGeom>
              <a:avLst/>
              <a:gdLst>
                <a:gd name="T0" fmla="*/ 2147483647 w 280"/>
                <a:gd name="T1" fmla="*/ 0 h 248"/>
                <a:gd name="T2" fmla="*/ 2147483647 w 280"/>
                <a:gd name="T3" fmla="*/ 2147483647 h 248"/>
                <a:gd name="T4" fmla="*/ 2147483647 w 280"/>
                <a:gd name="T5" fmla="*/ 2147483647 h 248"/>
                <a:gd name="T6" fmla="*/ 2147483647 w 280"/>
                <a:gd name="T7" fmla="*/ 2147483647 h 248"/>
                <a:gd name="T8" fmla="*/ 0 w 280"/>
                <a:gd name="T9" fmla="*/ 2147483647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248">
                  <a:moveTo>
                    <a:pt x="280" y="0"/>
                  </a:moveTo>
                  <a:cubicBezTo>
                    <a:pt x="273" y="46"/>
                    <a:pt x="263" y="84"/>
                    <a:pt x="248" y="128"/>
                  </a:cubicBezTo>
                  <a:cubicBezTo>
                    <a:pt x="242" y="146"/>
                    <a:pt x="216" y="149"/>
                    <a:pt x="200" y="160"/>
                  </a:cubicBezTo>
                  <a:cubicBezTo>
                    <a:pt x="167" y="182"/>
                    <a:pt x="146" y="185"/>
                    <a:pt x="104" y="192"/>
                  </a:cubicBezTo>
                  <a:cubicBezTo>
                    <a:pt x="89" y="202"/>
                    <a:pt x="21" y="248"/>
                    <a:pt x="0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339975" y="3500438"/>
              <a:ext cx="1655763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Serving customer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2195513" y="4365625"/>
              <a:ext cx="1655762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Customer served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1187450" y="4868863"/>
              <a:ext cx="1579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Out of order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20" name="Text Box 66"/>
            <p:cNvSpPr txBox="1">
              <a:spLocks noChangeArrowheads="1"/>
            </p:cNvSpPr>
            <p:nvPr/>
          </p:nvSpPr>
          <p:spPr bwMode="auto">
            <a:xfrm>
              <a:off x="5148263" y="2852738"/>
              <a:ext cx="2592387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400">
                <a:latin typeface="Verdana" panose="020B0604030504040204" pitchFamily="34" charset="0"/>
              </a:endParaRPr>
            </a:p>
          </p:txBody>
        </p:sp>
        <p:sp>
          <p:nvSpPr>
            <p:cNvPr id="21" name="Text Box 67"/>
            <p:cNvSpPr txBox="1">
              <a:spLocks noChangeArrowheads="1"/>
            </p:cNvSpPr>
            <p:nvPr/>
          </p:nvSpPr>
          <p:spPr bwMode="auto">
            <a:xfrm>
              <a:off x="5435600" y="5300663"/>
              <a:ext cx="720725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400">
                <a:latin typeface="Verdana" panose="020B0604030504040204" pitchFamily="34" charset="0"/>
              </a:endParaRP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4211638" y="5300663"/>
              <a:ext cx="720725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400">
                <a:latin typeface="Verdana" panose="020B0604030504040204" pitchFamily="34" charset="0"/>
              </a:endParaRPr>
            </a:p>
          </p:txBody>
        </p:sp>
        <p:grpSp>
          <p:nvGrpSpPr>
            <p:cNvPr id="23" name="Group 70"/>
            <p:cNvGrpSpPr>
              <a:grpSpLocks/>
            </p:cNvGrpSpPr>
            <p:nvPr/>
          </p:nvGrpSpPr>
          <p:grpSpPr bwMode="auto">
            <a:xfrm>
              <a:off x="4191000" y="2590800"/>
              <a:ext cx="4562355" cy="3141837"/>
              <a:chOff x="158" y="663"/>
              <a:chExt cx="5113" cy="2965"/>
            </a:xfrm>
          </p:grpSpPr>
          <p:sp>
            <p:nvSpPr>
              <p:cNvPr id="24" name="Text Box 71"/>
              <p:cNvSpPr txBox="1">
                <a:spLocks noChangeArrowheads="1"/>
              </p:cNvSpPr>
              <p:nvPr/>
            </p:nvSpPr>
            <p:spPr bwMode="auto">
              <a:xfrm>
                <a:off x="1338" y="663"/>
                <a:ext cx="299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GB" altLang="en-US" sz="900">
                  <a:latin typeface="Verdana" panose="020B0604030504040204" pitchFamily="34" charset="0"/>
                </a:endParaRPr>
              </a:p>
            </p:txBody>
          </p:sp>
          <p:pic>
            <p:nvPicPr>
              <p:cNvPr id="25" name="Picture 72" descr="SessionStateDiagra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768"/>
                <a:ext cx="5079" cy="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158" y="706"/>
                <a:ext cx="2375" cy="2896"/>
                <a:chOff x="295" y="706"/>
                <a:chExt cx="2312" cy="2803"/>
              </a:xfrm>
            </p:grpSpPr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5" y="3113"/>
                  <a:ext cx="998" cy="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GB" altLang="en-US" sz="900">
                    <a:latin typeface="Verdana" panose="020B060403050404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9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40" y="706"/>
                  <a:ext cx="908" cy="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GB" altLang="en-US" sz="900">
                    <a:latin typeface="Verdana" panose="020B060403050404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9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700" y="3113"/>
                  <a:ext cx="907" cy="3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accent2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GB" altLang="en-US" sz="900">
                    <a:latin typeface="Verdana" panose="020B060403050404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900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27" name="Text Box 77"/>
              <p:cNvSpPr txBox="1">
                <a:spLocks noChangeArrowheads="1"/>
              </p:cNvSpPr>
              <p:nvPr/>
            </p:nvSpPr>
            <p:spPr bwMode="auto">
              <a:xfrm>
                <a:off x="343" y="1300"/>
                <a:ext cx="607" cy="2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600" b="1">
                    <a:latin typeface="Verdana" panose="020B0604030504040204" pitchFamily="34" charset="0"/>
                  </a:rPr>
                  <a:t>Reading card</a:t>
                </a:r>
                <a:endParaRPr lang="en-US" altLang="en-US" sz="600" b="1">
                  <a:latin typeface="Verdana" panose="020B0604030504040204" pitchFamily="34" charset="0"/>
                </a:endParaRPr>
              </a:p>
            </p:txBody>
          </p:sp>
          <p:sp>
            <p:nvSpPr>
              <p:cNvPr id="28" name="Line 78"/>
              <p:cNvSpPr>
                <a:spLocks noChangeShapeType="1"/>
              </p:cNvSpPr>
              <p:nvPr/>
            </p:nvSpPr>
            <p:spPr bwMode="auto">
              <a:xfrm>
                <a:off x="623" y="943"/>
                <a:ext cx="0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Oval 79"/>
              <p:cNvSpPr>
                <a:spLocks noChangeArrowheads="1"/>
              </p:cNvSpPr>
              <p:nvPr/>
            </p:nvSpPr>
            <p:spPr bwMode="auto">
              <a:xfrm>
                <a:off x="437" y="709"/>
                <a:ext cx="327" cy="2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30" name="Line 80"/>
              <p:cNvSpPr>
                <a:spLocks noChangeShapeType="1"/>
              </p:cNvSpPr>
              <p:nvPr/>
            </p:nvSpPr>
            <p:spPr bwMode="auto">
              <a:xfrm flipH="1">
                <a:off x="1648" y="1647"/>
                <a:ext cx="0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Text Box 81"/>
              <p:cNvSpPr txBox="1">
                <a:spLocks noChangeArrowheads="1"/>
              </p:cNvSpPr>
              <p:nvPr/>
            </p:nvSpPr>
            <p:spPr bwMode="auto">
              <a:xfrm>
                <a:off x="2136" y="1150"/>
                <a:ext cx="568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700" b="1">
                    <a:latin typeface="Bell MT" panose="02020503060305020303" pitchFamily="18" charset="0"/>
                  </a:rPr>
                  <a:t>Correct</a:t>
                </a:r>
                <a:r>
                  <a:rPr lang="en-GB" altLang="en-US" sz="700" b="1">
                    <a:latin typeface="Aharoni" pitchFamily="2" charset="-79"/>
                  </a:rPr>
                  <a:t> </a:t>
                </a:r>
                <a:endParaRPr lang="en-US" altLang="en-US" sz="700" b="1">
                  <a:latin typeface="Aharoni" pitchFamily="2" charset="-79"/>
                </a:endParaRPr>
              </a:p>
            </p:txBody>
          </p:sp>
          <p:sp>
            <p:nvSpPr>
              <p:cNvPr id="32" name="Text Box 82"/>
              <p:cNvSpPr txBox="1">
                <a:spLocks noChangeArrowheads="1"/>
              </p:cNvSpPr>
              <p:nvPr/>
            </p:nvSpPr>
            <p:spPr bwMode="auto">
              <a:xfrm>
                <a:off x="1277" y="1599"/>
                <a:ext cx="699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600" b="1">
                    <a:latin typeface="Bell MT" panose="02020503060305020303" pitchFamily="18" charset="0"/>
                  </a:rPr>
                  <a:t>After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600" b="1">
                    <a:latin typeface="Bell MT" panose="02020503060305020303" pitchFamily="18" charset="0"/>
                  </a:rPr>
                  <a:t>Three wrong Trials</a:t>
                </a:r>
                <a:endParaRPr lang="en-US" altLang="en-US" sz="600" b="1">
                  <a:latin typeface="Bell MT" panose="02020503060305020303" pitchFamily="18" charset="0"/>
                </a:endParaRPr>
              </a:p>
            </p:txBody>
          </p:sp>
          <p:sp>
            <p:nvSpPr>
              <p:cNvPr id="33" name="Freeform 83"/>
              <p:cNvSpPr>
                <a:spLocks/>
              </p:cNvSpPr>
              <p:nvPr/>
            </p:nvSpPr>
            <p:spPr bwMode="auto">
              <a:xfrm>
                <a:off x="1625" y="1025"/>
                <a:ext cx="358" cy="241"/>
              </a:xfrm>
              <a:custGeom>
                <a:avLst/>
                <a:gdLst>
                  <a:gd name="T0" fmla="*/ 406 w 349"/>
                  <a:gd name="T1" fmla="*/ 276 h 233"/>
                  <a:gd name="T2" fmla="*/ 397 w 349"/>
                  <a:gd name="T3" fmla="*/ 91 h 233"/>
                  <a:gd name="T4" fmla="*/ 351 w 349"/>
                  <a:gd name="T5" fmla="*/ 39 h 233"/>
                  <a:gd name="T6" fmla="*/ 295 w 349"/>
                  <a:gd name="T7" fmla="*/ 23 h 233"/>
                  <a:gd name="T8" fmla="*/ 89 w 349"/>
                  <a:gd name="T9" fmla="*/ 39 h 233"/>
                  <a:gd name="T10" fmla="*/ 35 w 349"/>
                  <a:gd name="T11" fmla="*/ 79 h 233"/>
                  <a:gd name="T12" fmla="*/ 13 w 349"/>
                  <a:gd name="T13" fmla="*/ 285 h 2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9" h="233">
                    <a:moveTo>
                      <a:pt x="349" y="225"/>
                    </a:moveTo>
                    <a:cubicBezTo>
                      <a:pt x="346" y="174"/>
                      <a:pt x="348" y="123"/>
                      <a:pt x="341" y="73"/>
                    </a:cubicBezTo>
                    <a:cubicBezTo>
                      <a:pt x="339" y="57"/>
                      <a:pt x="314" y="39"/>
                      <a:pt x="301" y="33"/>
                    </a:cubicBezTo>
                    <a:cubicBezTo>
                      <a:pt x="286" y="26"/>
                      <a:pt x="253" y="17"/>
                      <a:pt x="253" y="17"/>
                    </a:cubicBezTo>
                    <a:cubicBezTo>
                      <a:pt x="194" y="20"/>
                      <a:pt x="126" y="0"/>
                      <a:pt x="77" y="33"/>
                    </a:cubicBezTo>
                    <a:cubicBezTo>
                      <a:pt x="17" y="73"/>
                      <a:pt x="86" y="46"/>
                      <a:pt x="29" y="65"/>
                    </a:cubicBezTo>
                    <a:cubicBezTo>
                      <a:pt x="0" y="151"/>
                      <a:pt x="13" y="96"/>
                      <a:pt x="13" y="2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Text Box 84"/>
              <p:cNvSpPr txBox="1">
                <a:spLocks noChangeArrowheads="1"/>
              </p:cNvSpPr>
              <p:nvPr/>
            </p:nvSpPr>
            <p:spPr bwMode="auto">
              <a:xfrm>
                <a:off x="1555" y="903"/>
                <a:ext cx="6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600" b="1">
                    <a:latin typeface="Arial" panose="020B0604020202020204" pitchFamily="34" charset="0"/>
                  </a:rPr>
                  <a:t>Wrong pin</a:t>
                </a:r>
                <a:endParaRPr lang="en-US" altLang="en-US" sz="600" b="1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85"/>
              <p:cNvSpPr>
                <a:spLocks noChangeArrowheads="1"/>
              </p:cNvSpPr>
              <p:nvPr/>
            </p:nvSpPr>
            <p:spPr bwMode="auto">
              <a:xfrm>
                <a:off x="1276" y="2068"/>
                <a:ext cx="699" cy="23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600" b="1">
                    <a:latin typeface="Verdana" panose="020B0604030504040204" pitchFamily="34" charset="0"/>
                  </a:rPr>
                  <a:t>Retain card</a:t>
                </a:r>
                <a:endParaRPr lang="en-US" altLang="en-US" sz="600" b="1">
                  <a:latin typeface="Verdana" panose="020B0604030504040204" pitchFamily="34" charset="0"/>
                </a:endParaRPr>
              </a:p>
            </p:txBody>
          </p:sp>
          <p:sp>
            <p:nvSpPr>
              <p:cNvPr id="37" name="Text Box 87"/>
              <p:cNvSpPr txBox="1">
                <a:spLocks noChangeArrowheads="1"/>
              </p:cNvSpPr>
              <p:nvPr/>
            </p:nvSpPr>
            <p:spPr bwMode="auto">
              <a:xfrm>
                <a:off x="1293" y="706"/>
                <a:ext cx="299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GB" altLang="en-US" sz="900">
                  <a:latin typeface="Verdana" panose="020B0604030504040204" pitchFamily="34" charset="0"/>
                </a:endParaRPr>
              </a:p>
            </p:txBody>
          </p:sp>
          <p:sp>
            <p:nvSpPr>
              <p:cNvPr id="38" name="Oval 88"/>
              <p:cNvSpPr>
                <a:spLocks noChangeArrowheads="1"/>
              </p:cNvSpPr>
              <p:nvPr/>
            </p:nvSpPr>
            <p:spPr bwMode="auto">
              <a:xfrm>
                <a:off x="432" y="3216"/>
                <a:ext cx="373" cy="3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900">
                  <a:latin typeface="Verdana" panose="020B0604030504040204" pitchFamily="34" charset="0"/>
                </a:endParaRPr>
              </a:p>
            </p:txBody>
          </p:sp>
          <p:sp>
            <p:nvSpPr>
              <p:cNvPr id="39" name="Oval 89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280" cy="23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40" name="Line 90"/>
              <p:cNvSpPr>
                <a:spLocks noChangeShapeType="1"/>
              </p:cNvSpPr>
              <p:nvPr/>
            </p:nvSpPr>
            <p:spPr bwMode="auto">
              <a:xfrm flipH="1">
                <a:off x="672" y="2304"/>
                <a:ext cx="81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91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6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42" name="Line 92"/>
              <p:cNvSpPr>
                <a:spLocks noChangeShapeType="1"/>
              </p:cNvSpPr>
              <p:nvPr/>
            </p:nvSpPr>
            <p:spPr bwMode="auto">
              <a:xfrm flipH="1">
                <a:off x="768" y="2832"/>
                <a:ext cx="10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8876305" y="1218010"/>
            <a:ext cx="331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 Rounded MT Bold"/>
              </a:rPr>
              <a:t>Composite/nested State Machine diagrams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7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49" y="2019300"/>
            <a:ext cx="7450384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Composite/nested State Machine diagrams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/>
          <a:lstStyle/>
          <a:p>
            <a:r>
              <a:rPr lang="en-GB" dirty="0"/>
              <a:t>Activities in states can be </a:t>
            </a:r>
            <a:r>
              <a:rPr lang="en-GB" b="1" dirty="0"/>
              <a:t>composite items </a:t>
            </a:r>
            <a:r>
              <a:rPr lang="en-GB" dirty="0"/>
              <a:t>that denote other state diagrams 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15028" y="4253984"/>
            <a:ext cx="143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rial Rounded MT Bold"/>
              </a:rPr>
              <a:t>Sub-states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3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89735" y="2229773"/>
            <a:ext cx="7779725" cy="4126577"/>
            <a:chOff x="1922121" y="2471738"/>
            <a:chExt cx="8267429" cy="4388514"/>
          </a:xfrm>
        </p:grpSpPr>
        <p:pic>
          <p:nvPicPr>
            <p:cNvPr id="9" name="Picture 5" descr="Concurrent State ChartDiagra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450" y="2539985"/>
              <a:ext cx="8187100" cy="432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22121" y="2471738"/>
              <a:ext cx="1506055" cy="4388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52" y="1580364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Concurrent state: a state can be broken into several orthogonal state diagrams that run concurrently. 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</p:spTree>
    <p:extLst>
      <p:ext uri="{BB962C8B-B14F-4D97-AF65-F5344CB8AC3E}">
        <p14:creationId xmlns:p14="http://schemas.microsoft.com/office/powerpoint/2010/main" val="138294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vs.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/>
              <a:t>State machine diagrams </a:t>
            </a:r>
            <a:r>
              <a:rPr lang="en-GB" dirty="0"/>
              <a:t>help to identify </a:t>
            </a:r>
          </a:p>
          <a:p>
            <a:pPr lvl="1"/>
            <a:r>
              <a:rPr lang="en-GB" sz="2800" dirty="0"/>
              <a:t>Changes to </a:t>
            </a:r>
            <a:r>
              <a:rPr lang="en-GB" sz="2800" dirty="0">
                <a:solidFill>
                  <a:srgbClr val="0070C0"/>
                </a:solidFill>
              </a:rPr>
              <a:t>an individual object </a:t>
            </a:r>
            <a:r>
              <a:rPr lang="en-GB" sz="2800" dirty="0"/>
              <a:t>over time </a:t>
            </a:r>
          </a:p>
          <a:p>
            <a:endParaRPr lang="en-GB" b="1" dirty="0"/>
          </a:p>
          <a:p>
            <a:r>
              <a:rPr lang="en-GB" b="1" dirty="0"/>
              <a:t>Sequence diagrams </a:t>
            </a:r>
            <a:r>
              <a:rPr lang="en-GB" dirty="0"/>
              <a:t>help to identify </a:t>
            </a:r>
          </a:p>
          <a:p>
            <a:pPr lvl="1"/>
            <a:r>
              <a:rPr lang="en-GB" sz="2800" dirty="0"/>
              <a:t>The temporal relationship </a:t>
            </a:r>
            <a:r>
              <a:rPr lang="en-GB" sz="2800" dirty="0">
                <a:solidFill>
                  <a:srgbClr val="0070C0"/>
                </a:solidFill>
              </a:rPr>
              <a:t>between objects </a:t>
            </a:r>
          </a:p>
          <a:p>
            <a:pPr lvl="1"/>
            <a:r>
              <a:rPr lang="en-GB" sz="2800" dirty="0"/>
              <a:t>Sequence of operations as a response to one or more events </a:t>
            </a:r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</p:spTree>
    <p:extLst>
      <p:ext uri="{BB962C8B-B14F-4D97-AF65-F5344CB8AC3E}">
        <p14:creationId xmlns:p14="http://schemas.microsoft.com/office/powerpoint/2010/main" val="3027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2.X: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pic>
        <p:nvPicPr>
          <p:cNvPr id="2050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4" y="1601590"/>
            <a:ext cx="8867781" cy="4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73051" y="1825625"/>
            <a:ext cx="10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UML 2.X</a:t>
            </a:r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>
            <a:off x="4743450" y="4648200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5-Point Star 8"/>
          <p:cNvSpPr/>
          <p:nvPr/>
        </p:nvSpPr>
        <p:spPr>
          <a:xfrm>
            <a:off x="6873038" y="3829844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9"/>
          <p:cNvSpPr/>
          <p:nvPr/>
        </p:nvSpPr>
        <p:spPr>
          <a:xfrm>
            <a:off x="9334500" y="3829844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/>
          <p:cNvSpPr/>
          <p:nvPr/>
        </p:nvSpPr>
        <p:spPr>
          <a:xfrm>
            <a:off x="8215312" y="3810794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5-Point Star 11"/>
          <p:cNvSpPr/>
          <p:nvPr/>
        </p:nvSpPr>
        <p:spPr>
          <a:xfrm>
            <a:off x="7629525" y="4589463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5-Point Star 12"/>
          <p:cNvSpPr/>
          <p:nvPr/>
        </p:nvSpPr>
        <p:spPr>
          <a:xfrm>
            <a:off x="4038600" y="3829844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5-Point Star 13"/>
          <p:cNvSpPr/>
          <p:nvPr/>
        </p:nvSpPr>
        <p:spPr>
          <a:xfrm>
            <a:off x="2707856" y="3829844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5-Point Star 14"/>
          <p:cNvSpPr/>
          <p:nvPr/>
        </p:nvSpPr>
        <p:spPr>
          <a:xfrm>
            <a:off x="5076825" y="5642868"/>
            <a:ext cx="200025" cy="190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119" y="5695256"/>
            <a:ext cx="1352556" cy="52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Collaboration Diagram</a:t>
            </a:r>
          </a:p>
        </p:txBody>
      </p:sp>
      <p:sp>
        <p:nvSpPr>
          <p:cNvPr id="16" name="Oval 15"/>
          <p:cNvSpPr/>
          <p:nvPr/>
        </p:nvSpPr>
        <p:spPr>
          <a:xfrm>
            <a:off x="3078076" y="3791050"/>
            <a:ext cx="1533525" cy="725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51AA7292-F017-2741-AB7D-BFBF46637EFB}"/>
              </a:ext>
            </a:extLst>
          </p:cNvPr>
          <p:cNvSpPr/>
          <p:nvPr/>
        </p:nvSpPr>
        <p:spPr>
          <a:xfrm>
            <a:off x="1466844" y="5701925"/>
            <a:ext cx="200025" cy="190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0CCBF2A-3073-FB15-FDAF-C01160FA2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68863" y="645160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GB" altLang="en-US"/>
              <a:t>Dr. R. Bahsoon</a:t>
            </a:r>
            <a:endParaRPr lang="en-US" altLang="en-US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AD6E1A2A-4DA5-20A8-82B8-7A554B481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4450"/>
            <a:ext cx="6969125" cy="1143000"/>
          </a:xfrm>
        </p:spPr>
        <p:txBody>
          <a:bodyPr/>
          <a:lstStyle/>
          <a:p>
            <a:pPr eaLnBrk="1" hangingPunct="1"/>
            <a:r>
              <a:rPr lang="en-GB" altLang="en-US"/>
              <a:t>Note: use of State diagrams </a:t>
            </a:r>
            <a:endParaRPr lang="en-US" altLang="en-US"/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4ABEDE8A-4C7C-ACF5-2435-5007F6746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196976"/>
            <a:ext cx="8642350" cy="4784725"/>
          </a:xfrm>
        </p:spPr>
        <p:txBody>
          <a:bodyPr/>
          <a:lstStyle/>
          <a:p>
            <a:pPr eaLnBrk="1" hangingPunct="1"/>
            <a:r>
              <a:rPr lang="en-GB" altLang="en-US"/>
              <a:t>Often used for modelling the behaviour of components (subsystems) of real time and critical systems….</a:t>
            </a:r>
            <a:endParaRPr lang="en-US" altLang="en-US"/>
          </a:p>
        </p:txBody>
      </p:sp>
      <p:pic>
        <p:nvPicPr>
          <p:cNvPr id="122886" name="Picture 4" descr="ariane">
            <a:extLst>
              <a:ext uri="{FF2B5EF4-FFF2-40B4-BE49-F238E27FC236}">
                <a16:creationId xmlns:a16="http://schemas.microsoft.com/office/drawing/2014/main" id="{D02626C0-A9BA-E820-5F85-5A5DF5D2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2781300"/>
            <a:ext cx="27527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6" descr="ambulance-thumb">
            <a:extLst>
              <a:ext uri="{FF2B5EF4-FFF2-40B4-BE49-F238E27FC236}">
                <a16:creationId xmlns:a16="http://schemas.microsoft.com/office/drawing/2014/main" id="{5A37D135-9CA5-7307-6EBF-42872C35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3068638"/>
            <a:ext cx="192405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7" descr="MCj03985410000[1]">
            <a:extLst>
              <a:ext uri="{FF2B5EF4-FFF2-40B4-BE49-F238E27FC236}">
                <a16:creationId xmlns:a16="http://schemas.microsoft.com/office/drawing/2014/main" id="{74A2CBCE-25AD-BD16-FC71-C0AFFB13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4581526"/>
            <a:ext cx="16192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 descr="MCj03673920000[1]">
            <a:extLst>
              <a:ext uri="{FF2B5EF4-FFF2-40B4-BE49-F238E27FC236}">
                <a16:creationId xmlns:a16="http://schemas.microsoft.com/office/drawing/2014/main" id="{46919EB5-4D91-DD01-58AA-832B3518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64" y="5734051"/>
            <a:ext cx="1836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0" name="Picture 10" descr="MCj03886640000[1]">
            <a:extLst>
              <a:ext uri="{FF2B5EF4-FFF2-40B4-BE49-F238E27FC236}">
                <a16:creationId xmlns:a16="http://schemas.microsoft.com/office/drawing/2014/main" id="{210A8437-6F38-B0DC-9522-67FAC041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652964"/>
            <a:ext cx="12239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1" name="Picture 11" descr="MCj04157480000[1]">
            <a:extLst>
              <a:ext uri="{FF2B5EF4-FFF2-40B4-BE49-F238E27FC236}">
                <a16:creationId xmlns:a16="http://schemas.microsoft.com/office/drawing/2014/main" id="{CC0FCF7C-372B-6D16-2CFD-EE2AA71B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6" y="2636839"/>
            <a:ext cx="19796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2" name="Picture 15" descr="MCj03834700000[1]">
            <a:extLst>
              <a:ext uri="{FF2B5EF4-FFF2-40B4-BE49-F238E27FC236}">
                <a16:creationId xmlns:a16="http://schemas.microsoft.com/office/drawing/2014/main" id="{29F41FA9-BCEB-C1FB-ECFA-CAC3E3CD3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37064"/>
            <a:ext cx="129063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3" name="Picture 16" descr="MCj01570270000[1]">
            <a:extLst>
              <a:ext uri="{FF2B5EF4-FFF2-40B4-BE49-F238E27FC236}">
                <a16:creationId xmlns:a16="http://schemas.microsoft.com/office/drawing/2014/main" id="{D78BBD80-097A-0A57-C259-95646CC8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636838"/>
            <a:ext cx="131286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4" name="Picture 18" descr="MCIN00464_0000[1]">
            <a:extLst>
              <a:ext uri="{FF2B5EF4-FFF2-40B4-BE49-F238E27FC236}">
                <a16:creationId xmlns:a16="http://schemas.microsoft.com/office/drawing/2014/main" id="{4F433912-31D9-4A8D-46C3-F52B1105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724401"/>
            <a:ext cx="174307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5" name="Picture 23" descr="MCBD07465_0000[1]">
            <a:extLst>
              <a:ext uri="{FF2B5EF4-FFF2-40B4-BE49-F238E27FC236}">
                <a16:creationId xmlns:a16="http://schemas.microsoft.com/office/drawing/2014/main" id="{94F04151-8FDE-845D-48E6-A8364189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724401"/>
            <a:ext cx="141605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6" name="Picture 25" descr="MCPE07034_0000[1]">
            <a:extLst>
              <a:ext uri="{FF2B5EF4-FFF2-40B4-BE49-F238E27FC236}">
                <a16:creationId xmlns:a16="http://schemas.microsoft.com/office/drawing/2014/main" id="{A24514B0-DE63-03B3-0EFF-07C0E9DC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4724400"/>
            <a:ext cx="1368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913A469E-DE8B-0CA9-1D31-760FECA3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BF953-DF18-86B7-8AAB-658E1A5F0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02624" y="6405562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GB" altLang="en-US" dirty="0" err="1"/>
              <a:t>Dr.</a:t>
            </a:r>
            <a:r>
              <a:rPr lang="en-GB" altLang="en-US" dirty="0"/>
              <a:t> R. </a:t>
            </a:r>
            <a:r>
              <a:rPr lang="en-GB" altLang="en-US" dirty="0" err="1"/>
              <a:t>Bahsoon</a:t>
            </a:r>
            <a:endParaRPr lang="en-US" altLang="en-US" dirty="0"/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97332C24-DF3F-E0E8-BF4C-59A6F7B3A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3362" y="269875"/>
            <a:ext cx="6969126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State Diagrams</a:t>
            </a:r>
            <a:endParaRPr lang="en-US" altLang="en-US" dirty="0"/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337B787B-9095-610B-B0C2-E9614BF5A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196976"/>
            <a:ext cx="9602787" cy="4784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Also known as </a:t>
            </a:r>
            <a:r>
              <a:rPr lang="en-US" altLang="en-US" sz="2400" i="1" dirty="0" err="1"/>
              <a:t>statecharts</a:t>
            </a:r>
            <a:r>
              <a:rPr lang="en-US" altLang="en-US" sz="2400" i="1" dirty="0"/>
              <a:t> </a:t>
            </a:r>
            <a:r>
              <a:rPr lang="en-US" altLang="en-US" sz="2400" dirty="0"/>
              <a:t>(invented by David </a:t>
            </a:r>
            <a:r>
              <a:rPr lang="en-US" altLang="en-US" sz="2400" dirty="0" err="1"/>
              <a:t>Harel</a:t>
            </a:r>
            <a:r>
              <a:rPr lang="en-US" altLang="en-US" sz="2400" dirty="0"/>
              <a:t>)</a:t>
            </a:r>
          </a:p>
          <a:p>
            <a:r>
              <a:rPr lang="en-GB" sz="2400" dirty="0"/>
              <a:t>It shows the </a:t>
            </a:r>
            <a:r>
              <a:rPr lang="en-GB" sz="2400" u="sng" dirty="0">
                <a:solidFill>
                  <a:srgbClr val="FF0000"/>
                </a:solidFill>
              </a:rPr>
              <a:t>states</a:t>
            </a:r>
            <a:r>
              <a:rPr lang="en-GB" sz="2400" dirty="0"/>
              <a:t> which an </a:t>
            </a:r>
            <a:r>
              <a:rPr lang="en-GB" sz="2400" dirty="0">
                <a:solidFill>
                  <a:srgbClr val="FF0000"/>
                </a:solidFill>
              </a:rPr>
              <a:t>object</a:t>
            </a:r>
            <a:r>
              <a:rPr lang="en-GB" sz="2400" dirty="0"/>
              <a:t> or a </a:t>
            </a:r>
            <a:r>
              <a:rPr lang="en-GB" sz="2400" dirty="0">
                <a:solidFill>
                  <a:srgbClr val="FF0000"/>
                </a:solidFill>
              </a:rPr>
              <a:t>(sub)system </a:t>
            </a:r>
            <a:r>
              <a:rPr lang="en-GB" sz="2400" dirty="0"/>
              <a:t>– depending on the level of abstraction – can have </a:t>
            </a:r>
            <a:r>
              <a:rPr lang="en-GB" sz="2400" dirty="0">
                <a:solidFill>
                  <a:srgbClr val="FF0000"/>
                </a:solidFill>
              </a:rPr>
              <a:t>at runtime </a:t>
            </a:r>
          </a:p>
          <a:p>
            <a:r>
              <a:rPr lang="en-GB" sz="2400" dirty="0"/>
              <a:t>It also shows the </a:t>
            </a:r>
            <a:r>
              <a:rPr lang="en-GB" sz="2400" u="sng" dirty="0">
                <a:solidFill>
                  <a:srgbClr val="FF0000"/>
                </a:solidFill>
              </a:rPr>
              <a:t>events</a:t>
            </a:r>
            <a:r>
              <a:rPr lang="en-GB" sz="2400" dirty="0"/>
              <a:t> which trigger a change of state.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 class has at most </a:t>
            </a:r>
            <a:r>
              <a:rPr lang="en-US" altLang="en-US" sz="2400" i="1" dirty="0"/>
              <a:t>one </a:t>
            </a:r>
            <a:r>
              <a:rPr lang="en-US" altLang="en-US" sz="2400" dirty="0"/>
              <a:t>state machine diagram</a:t>
            </a:r>
          </a:p>
          <a:p>
            <a:pPr lvl="1" eaLnBrk="1" hangingPunct="1"/>
            <a:r>
              <a:rPr lang="en-US" altLang="en-US" dirty="0"/>
              <a:t>Models how an object’s reaction to a message depends on its state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» Objects of the </a:t>
            </a:r>
            <a:r>
              <a:rPr lang="en-US" altLang="en-US" i="1" dirty="0"/>
              <a:t>same class </a:t>
            </a:r>
            <a:r>
              <a:rPr lang="en-US" altLang="en-US" dirty="0"/>
              <a:t>may therefore receive the </a:t>
            </a:r>
            <a:r>
              <a:rPr lang="en-US" altLang="en-US" i="1" dirty="0"/>
              <a:t>same message</a:t>
            </a:r>
            <a:r>
              <a:rPr lang="en-US" altLang="en-US" dirty="0"/>
              <a:t>, but </a:t>
            </a:r>
            <a:r>
              <a:rPr lang="en-US" altLang="en-US" i="1" dirty="0"/>
              <a:t>respond differently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2" name="Picture 2" descr="Image result for university of birmingham, logo">
            <a:extLst>
              <a:ext uri="{FF2B5EF4-FFF2-40B4-BE49-F238E27FC236}">
                <a16:creationId xmlns:a16="http://schemas.microsoft.com/office/drawing/2014/main" id="{82B88179-08D4-56F5-6DC1-A33FEE8B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States and Events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3813" y="1531938"/>
            <a:ext cx="8950325" cy="4765675"/>
            <a:chOff x="179388" y="1190625"/>
            <a:chExt cx="8950325" cy="4765675"/>
          </a:xfrm>
        </p:grpSpPr>
        <p:pic>
          <p:nvPicPr>
            <p:cNvPr id="6" name="Picture 7" descr="MCj0406184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2492375"/>
              <a:ext cx="1439862" cy="184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 descr="MCj0398165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1484313"/>
              <a:ext cx="1395412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MCj0396684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1844675"/>
              <a:ext cx="1252537" cy="122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MCj0334054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88" y="4148138"/>
              <a:ext cx="1176337" cy="129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 descr="MCj0396700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3213100"/>
              <a:ext cx="1798637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95288" y="4221163"/>
              <a:ext cx="12779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Copy of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Book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08175" y="1190625"/>
              <a:ext cx="31702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The Book </a:t>
              </a:r>
              <a:r>
                <a:rPr lang="en-GB" altLang="en-US" sz="1800" b="1">
                  <a:solidFill>
                    <a:srgbClr val="FF0000"/>
                  </a:solidFill>
                  <a:latin typeface="Verdana" panose="020B0604030504040204" pitchFamily="34" charset="0"/>
                </a:rPr>
                <a:t>states</a:t>
              </a:r>
              <a:r>
                <a:rPr lang="en-GB" altLang="en-US" sz="1800">
                  <a:latin typeface="Verdana" panose="020B0604030504040204" pitchFamily="34" charset="0"/>
                </a:rPr>
                <a:t> could be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700338" y="2701925"/>
              <a:ext cx="11334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On shelf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843213" y="4149725"/>
              <a:ext cx="1071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On loan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15" name="Picture 16" descr="MCj04109150000[1]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4795838"/>
              <a:ext cx="1727200" cy="86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700338" y="5589588"/>
              <a:ext cx="14493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maybe lost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17" name="Picture 18" descr="MCj0396684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4292600"/>
              <a:ext cx="1252537" cy="122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9" descr="MCj0398165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1773238"/>
              <a:ext cx="1395412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732588" y="2997200"/>
              <a:ext cx="9985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Borrow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856413" y="5445125"/>
              <a:ext cx="8937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return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651500" y="1196975"/>
              <a:ext cx="3478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The related </a:t>
              </a:r>
              <a:r>
                <a:rPr lang="en-GB" altLang="en-US" sz="1800" b="1">
                  <a:solidFill>
                    <a:srgbClr val="FF0000"/>
                  </a:solidFill>
                  <a:latin typeface="Verdana" panose="020B0604030504040204" pitchFamily="34" charset="0"/>
                </a:rPr>
                <a:t>events</a:t>
              </a:r>
              <a:r>
                <a:rPr lang="en-GB" altLang="en-US" sz="1800">
                  <a:latin typeface="Verdana" panose="020B0604030504040204" pitchFamily="34" charset="0"/>
                </a:rPr>
                <a:t> could be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22" name="Picture 23" descr="MCj0406184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5013325"/>
              <a:ext cx="43180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4" descr="MCj0406184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950" y="4581525"/>
              <a:ext cx="433388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5" descr="MCj0406184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888" y="1628775"/>
              <a:ext cx="28892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6" descr="MCj0406184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1863" y="2133600"/>
              <a:ext cx="43338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7" descr="MCj0406184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1484313"/>
              <a:ext cx="288925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788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State Machine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Object: copy of book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12913" y="2337594"/>
            <a:ext cx="8459787" cy="1663700"/>
            <a:chOff x="684213" y="1268413"/>
            <a:chExt cx="8459787" cy="1663700"/>
          </a:xfrm>
        </p:grpSpPr>
        <p:pic>
          <p:nvPicPr>
            <p:cNvPr id="6" name="Picture 9" descr="MCj0398165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425" y="1341438"/>
              <a:ext cx="1152525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084888" y="2565400"/>
              <a:ext cx="11334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On shelf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8" name="Picture 11" descr="MCj0396700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341438"/>
              <a:ext cx="179863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755650" y="2276475"/>
              <a:ext cx="1071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On loan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484438" y="1628775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2555875" y="206057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563938" y="1268413"/>
              <a:ext cx="1162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Return()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563938" y="2133600"/>
              <a:ext cx="1190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borrow()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pic>
          <p:nvPicPr>
            <p:cNvPr id="14" name="Picture 19" descr="MCj0406184000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550" y="1341438"/>
              <a:ext cx="719138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8010525" y="2276475"/>
              <a:ext cx="11334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Copy of book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1943100" y="4144962"/>
            <a:ext cx="8305800" cy="2090738"/>
            <a:chOff x="657" y="2296"/>
            <a:chExt cx="4190" cy="1463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32"/>
              <a:ext cx="4008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657" y="2296"/>
              <a:ext cx="1270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87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0" y="2449513"/>
            <a:ext cx="8002588" cy="27447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Notions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13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Conditional notation</a:t>
            </a:r>
            <a:r>
              <a:rPr lang="en-US" altLang="en-US" b="1" dirty="0">
                <a:latin typeface="Arial" panose="020B0604020202020204" pitchFamily="34" charset="0"/>
              </a:rPr>
              <a:t> is used if the value of an object’s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attributes determines the change of state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( i.e., change the state under this condition….)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2575" y="4398963"/>
            <a:ext cx="42433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Verdana" panose="020B0604030504040204" pitchFamily="34" charset="0"/>
              </a:rPr>
              <a:t>Note: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Verdana" panose="020B0604030504040204" pitchFamily="34" charset="0"/>
              </a:rPr>
              <a:t>For some guards use keywords like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Verdana" panose="020B0604030504040204" pitchFamily="34" charset="0"/>
              </a:rPr>
              <a:t>After</a:t>
            </a:r>
            <a:r>
              <a:rPr lang="en-GB" altLang="en-US" sz="1800" dirty="0">
                <a:latin typeface="Verdana" panose="020B0604030504040204" pitchFamily="34" charset="0"/>
              </a:rPr>
              <a:t> followed by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Verdana" panose="020B0604030504040204" pitchFamily="34" charset="0"/>
              </a:rPr>
              <a:t>When</a:t>
            </a:r>
            <a:r>
              <a:rPr lang="en-GB" altLang="en-US" sz="1800" dirty="0">
                <a:latin typeface="Verdana" panose="020B0604030504040204" pitchFamily="34" charset="0"/>
              </a:rPr>
              <a:t> followed by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Verdana" panose="020B0604030504040204" pitchFamily="34" charset="0"/>
              </a:rPr>
              <a:t> </a:t>
            </a:r>
            <a:endParaRPr lang="en-US" altLang="en-US" sz="1800" dirty="0"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0394" y="51125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 </a:t>
            </a:r>
            <a:r>
              <a:rPr lang="en-GB" i="1" dirty="0">
                <a:solidFill>
                  <a:srgbClr val="0070C0"/>
                </a:solidFill>
              </a:rPr>
              <a:t>Conditions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3602" y="2872343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Self-transition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ATM Machine</a:t>
            </a:r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2244" y="2380457"/>
            <a:ext cx="6767512" cy="2590800"/>
            <a:chOff x="468313" y="2133600"/>
            <a:chExt cx="6767512" cy="2590800"/>
          </a:xfrm>
        </p:grpSpPr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971550" y="2997200"/>
              <a:ext cx="2016125" cy="8651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Verdana" panose="020B0604030504040204" pitchFamily="34" charset="0"/>
                </a:rPr>
                <a:t>Idle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5219700" y="2997200"/>
              <a:ext cx="2016125" cy="8651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987675" y="3284538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2987675" y="3573463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68313" y="2133600"/>
              <a:ext cx="503237" cy="431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1619250" y="4365625"/>
              <a:ext cx="360363" cy="2873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1547813" y="4292600"/>
              <a:ext cx="503237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863600" y="2540000"/>
              <a:ext cx="304800" cy="434975"/>
            </a:xfrm>
            <a:custGeom>
              <a:avLst/>
              <a:gdLst>
                <a:gd name="T0" fmla="*/ 0 w 192"/>
                <a:gd name="T1" fmla="*/ 0 h 274"/>
                <a:gd name="T2" fmla="*/ 2147483647 w 192"/>
                <a:gd name="T3" fmla="*/ 2147483647 h 274"/>
                <a:gd name="T4" fmla="*/ 2147483647 w 192"/>
                <a:gd name="T5" fmla="*/ 2147483647 h 274"/>
                <a:gd name="T6" fmla="*/ 2147483647 w 192"/>
                <a:gd name="T7" fmla="*/ 2147483647 h 274"/>
                <a:gd name="T8" fmla="*/ 2147483647 w 192"/>
                <a:gd name="T9" fmla="*/ 2147483647 h 274"/>
                <a:gd name="T10" fmla="*/ 2147483647 w 192"/>
                <a:gd name="T11" fmla="*/ 2147483647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274">
                  <a:moveTo>
                    <a:pt x="0" y="0"/>
                  </a:moveTo>
                  <a:cubicBezTo>
                    <a:pt x="19" y="78"/>
                    <a:pt x="26" y="115"/>
                    <a:pt x="72" y="184"/>
                  </a:cubicBezTo>
                  <a:cubicBezTo>
                    <a:pt x="77" y="192"/>
                    <a:pt x="79" y="205"/>
                    <a:pt x="88" y="208"/>
                  </a:cubicBezTo>
                  <a:cubicBezTo>
                    <a:pt x="96" y="211"/>
                    <a:pt x="105" y="212"/>
                    <a:pt x="112" y="216"/>
                  </a:cubicBezTo>
                  <a:cubicBezTo>
                    <a:pt x="129" y="225"/>
                    <a:pt x="146" y="234"/>
                    <a:pt x="160" y="248"/>
                  </a:cubicBezTo>
                  <a:cubicBezTo>
                    <a:pt x="186" y="274"/>
                    <a:pt x="173" y="272"/>
                    <a:pt x="192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1778000" y="3886200"/>
              <a:ext cx="444500" cy="393700"/>
            </a:xfrm>
            <a:custGeom>
              <a:avLst/>
              <a:gdLst>
                <a:gd name="T0" fmla="*/ 2147483647 w 280"/>
                <a:gd name="T1" fmla="*/ 0 h 248"/>
                <a:gd name="T2" fmla="*/ 2147483647 w 280"/>
                <a:gd name="T3" fmla="*/ 2147483647 h 248"/>
                <a:gd name="T4" fmla="*/ 2147483647 w 280"/>
                <a:gd name="T5" fmla="*/ 2147483647 h 248"/>
                <a:gd name="T6" fmla="*/ 2147483647 w 280"/>
                <a:gd name="T7" fmla="*/ 2147483647 h 248"/>
                <a:gd name="T8" fmla="*/ 0 w 280"/>
                <a:gd name="T9" fmla="*/ 2147483647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248">
                  <a:moveTo>
                    <a:pt x="280" y="0"/>
                  </a:moveTo>
                  <a:cubicBezTo>
                    <a:pt x="273" y="46"/>
                    <a:pt x="263" y="84"/>
                    <a:pt x="248" y="128"/>
                  </a:cubicBezTo>
                  <a:cubicBezTo>
                    <a:pt x="242" y="146"/>
                    <a:pt x="216" y="149"/>
                    <a:pt x="200" y="160"/>
                  </a:cubicBezTo>
                  <a:cubicBezTo>
                    <a:pt x="167" y="182"/>
                    <a:pt x="146" y="185"/>
                    <a:pt x="104" y="192"/>
                  </a:cubicBezTo>
                  <a:cubicBezTo>
                    <a:pt x="89" y="202"/>
                    <a:pt x="21" y="248"/>
                    <a:pt x="0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6443663" y="32131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5867400" y="327818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Verdana" panose="020B0604030504040204" pitchFamily="34" charset="0"/>
                </a:rPr>
                <a:t>busy</a:t>
              </a:r>
              <a:endParaRPr lang="en-US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987675" y="2997200"/>
              <a:ext cx="2190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Serving customer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987675" y="3573463"/>
              <a:ext cx="2116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Customer served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1979613" y="4076700"/>
              <a:ext cx="15795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Out of order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</p:grpSp>
      <p:sp>
        <p:nvSpPr>
          <p:cNvPr id="22" name="Text Box 10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Century Gothic" panose="020B0502020202020204" pitchFamily="34" charset="0"/>
              </a:rPr>
              <a:t>States of ATM machine itself…</a:t>
            </a:r>
            <a:endParaRPr lang="en-US" altLang="en-US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Picture 33" descr="MCj023307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4598989"/>
            <a:ext cx="1439862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6058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311652"/>
            <a:ext cx="976312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93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ATM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06" y="1738313"/>
            <a:ext cx="10515600" cy="4351338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GB" altLang="en-US" b="1" dirty="0"/>
              <a:t>States of ATM machine itself… is rather </a:t>
            </a:r>
            <a:r>
              <a:rPr lang="en-GB" altLang="en-US" sz="3600" b="1" dirty="0"/>
              <a:t>trivial</a:t>
            </a:r>
            <a:r>
              <a:rPr lang="en-GB" altLang="en-US" b="1" dirty="0"/>
              <a:t>….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b="1" dirty="0"/>
              <a:t>Let us see how we can model the sub state busy</a:t>
            </a:r>
            <a:endParaRPr lang="en-US" altLang="en-US" b="1" dirty="0"/>
          </a:p>
          <a:p>
            <a:endParaRPr lang="en-GB" dirty="0"/>
          </a:p>
        </p:txBody>
      </p:sp>
      <p:pic>
        <p:nvPicPr>
          <p:cNvPr id="1026" name="Picture 2" descr="Image result for university of birmingham,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51" y="365125"/>
            <a:ext cx="2629997" cy="6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R. Bahsoon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2244" y="2713832"/>
            <a:ext cx="6767512" cy="2590800"/>
            <a:chOff x="468313" y="2133600"/>
            <a:chExt cx="6767512" cy="2590800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971550" y="2997200"/>
              <a:ext cx="2016125" cy="8651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Verdana" panose="020B0604030504040204" pitchFamily="34" charset="0"/>
                </a:rPr>
                <a:t>Idle</a:t>
              </a:r>
              <a:endParaRPr lang="en-US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219700" y="2997200"/>
              <a:ext cx="2016125" cy="86518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987675" y="3284538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2987675" y="3573463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468313" y="2133600"/>
              <a:ext cx="503237" cy="4318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1619250" y="4365625"/>
              <a:ext cx="360363" cy="2873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1547813" y="4292600"/>
              <a:ext cx="503237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863600" y="2540000"/>
              <a:ext cx="304800" cy="434975"/>
            </a:xfrm>
            <a:custGeom>
              <a:avLst/>
              <a:gdLst>
                <a:gd name="T0" fmla="*/ 0 w 192"/>
                <a:gd name="T1" fmla="*/ 0 h 274"/>
                <a:gd name="T2" fmla="*/ 2147483647 w 192"/>
                <a:gd name="T3" fmla="*/ 2147483647 h 274"/>
                <a:gd name="T4" fmla="*/ 2147483647 w 192"/>
                <a:gd name="T5" fmla="*/ 2147483647 h 274"/>
                <a:gd name="T6" fmla="*/ 2147483647 w 192"/>
                <a:gd name="T7" fmla="*/ 2147483647 h 274"/>
                <a:gd name="T8" fmla="*/ 2147483647 w 192"/>
                <a:gd name="T9" fmla="*/ 2147483647 h 274"/>
                <a:gd name="T10" fmla="*/ 2147483647 w 192"/>
                <a:gd name="T11" fmla="*/ 2147483647 h 2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2" h="274">
                  <a:moveTo>
                    <a:pt x="0" y="0"/>
                  </a:moveTo>
                  <a:cubicBezTo>
                    <a:pt x="19" y="78"/>
                    <a:pt x="26" y="115"/>
                    <a:pt x="72" y="184"/>
                  </a:cubicBezTo>
                  <a:cubicBezTo>
                    <a:pt x="77" y="192"/>
                    <a:pt x="79" y="205"/>
                    <a:pt x="88" y="208"/>
                  </a:cubicBezTo>
                  <a:cubicBezTo>
                    <a:pt x="96" y="211"/>
                    <a:pt x="105" y="212"/>
                    <a:pt x="112" y="216"/>
                  </a:cubicBezTo>
                  <a:cubicBezTo>
                    <a:pt x="129" y="225"/>
                    <a:pt x="146" y="234"/>
                    <a:pt x="160" y="248"/>
                  </a:cubicBezTo>
                  <a:cubicBezTo>
                    <a:pt x="186" y="274"/>
                    <a:pt x="173" y="272"/>
                    <a:pt x="192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1778000" y="3886200"/>
              <a:ext cx="444500" cy="393700"/>
            </a:xfrm>
            <a:custGeom>
              <a:avLst/>
              <a:gdLst>
                <a:gd name="T0" fmla="*/ 2147483647 w 280"/>
                <a:gd name="T1" fmla="*/ 0 h 248"/>
                <a:gd name="T2" fmla="*/ 2147483647 w 280"/>
                <a:gd name="T3" fmla="*/ 2147483647 h 248"/>
                <a:gd name="T4" fmla="*/ 2147483647 w 280"/>
                <a:gd name="T5" fmla="*/ 2147483647 h 248"/>
                <a:gd name="T6" fmla="*/ 2147483647 w 280"/>
                <a:gd name="T7" fmla="*/ 2147483647 h 248"/>
                <a:gd name="T8" fmla="*/ 0 w 280"/>
                <a:gd name="T9" fmla="*/ 2147483647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" h="248">
                  <a:moveTo>
                    <a:pt x="280" y="0"/>
                  </a:moveTo>
                  <a:cubicBezTo>
                    <a:pt x="273" y="46"/>
                    <a:pt x="263" y="84"/>
                    <a:pt x="248" y="128"/>
                  </a:cubicBezTo>
                  <a:cubicBezTo>
                    <a:pt x="242" y="146"/>
                    <a:pt x="216" y="149"/>
                    <a:pt x="200" y="160"/>
                  </a:cubicBezTo>
                  <a:cubicBezTo>
                    <a:pt x="167" y="182"/>
                    <a:pt x="146" y="185"/>
                    <a:pt x="104" y="192"/>
                  </a:cubicBezTo>
                  <a:cubicBezTo>
                    <a:pt x="89" y="202"/>
                    <a:pt x="21" y="248"/>
                    <a:pt x="0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6443663" y="3213100"/>
              <a:ext cx="184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5867400" y="3278188"/>
              <a:ext cx="7986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latin typeface="Verdana" panose="020B0604030504040204" pitchFamily="34" charset="0"/>
                </a:rPr>
                <a:t>busy</a:t>
              </a:r>
              <a:endParaRPr lang="en-US" altLang="en-US" sz="1800" b="1" dirty="0">
                <a:latin typeface="Verdana" panose="020B0604030504040204" pitchFamily="34" charset="0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2987675" y="2997200"/>
              <a:ext cx="21907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Serving customer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987675" y="3573463"/>
              <a:ext cx="21161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Customer served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1979613" y="4076700"/>
              <a:ext cx="15795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Verdana" panose="020B0604030504040204" pitchFamily="34" charset="0"/>
                </a:rPr>
                <a:t>Out of order</a:t>
              </a:r>
              <a:endParaRPr lang="en-US" altLang="en-US" sz="1600" b="1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84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500</Words>
  <Application>Microsoft Macintosh PowerPoint</Application>
  <PresentationFormat>Widescreen</PresentationFormat>
  <Paragraphs>113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Arial Rounded MT Bold</vt:lpstr>
      <vt:lpstr>Bell MT</vt:lpstr>
      <vt:lpstr>Calibri</vt:lpstr>
      <vt:lpstr>Calibri Light</vt:lpstr>
      <vt:lpstr>Century Gothic</vt:lpstr>
      <vt:lpstr>Verdana</vt:lpstr>
      <vt:lpstr>Office Theme</vt:lpstr>
      <vt:lpstr>UML State Diagrams</vt:lpstr>
      <vt:lpstr>UML 2.X: This Lecture</vt:lpstr>
      <vt:lpstr>Note: use of State diagrams </vt:lpstr>
      <vt:lpstr>State Diagrams</vt:lpstr>
      <vt:lpstr>States and Events</vt:lpstr>
      <vt:lpstr>A Simple State Machine Diagram</vt:lpstr>
      <vt:lpstr>Conditional Notions</vt:lpstr>
      <vt:lpstr>Example: ATM Machine</vt:lpstr>
      <vt:lpstr>Example: ATM Machine</vt:lpstr>
      <vt:lpstr>Example: ATM Machine</vt:lpstr>
      <vt:lpstr>Example: ATM Machine</vt:lpstr>
      <vt:lpstr>Composite/nested State Machine diagrams </vt:lpstr>
      <vt:lpstr>Concurrent States</vt:lpstr>
      <vt:lpstr>State Machine vs. Sequence Diagram</vt:lpstr>
    </vt:vector>
  </TitlesOfParts>
  <Company>School of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2.X: Next Lecture</dc:title>
  <dc:creator>Shuo Wang</dc:creator>
  <cp:lastModifiedBy>Rami Bahsoon (Computer Science)</cp:lastModifiedBy>
  <cp:revision>27</cp:revision>
  <dcterms:created xsi:type="dcterms:W3CDTF">2020-01-27T09:44:44Z</dcterms:created>
  <dcterms:modified xsi:type="dcterms:W3CDTF">2022-10-17T01:25:41Z</dcterms:modified>
</cp:coreProperties>
</file>