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364" r:id="rId4"/>
    <p:sldId id="401" r:id="rId5"/>
    <p:sldId id="326" r:id="rId6"/>
    <p:sldId id="402" r:id="rId7"/>
    <p:sldId id="320" r:id="rId8"/>
    <p:sldId id="321" r:id="rId9"/>
    <p:sldId id="327" r:id="rId10"/>
    <p:sldId id="332" r:id="rId11"/>
    <p:sldId id="334" r:id="rId12"/>
    <p:sldId id="336" r:id="rId13"/>
    <p:sldId id="337" r:id="rId14"/>
    <p:sldId id="338" r:id="rId15"/>
    <p:sldId id="382" r:id="rId16"/>
    <p:sldId id="339" r:id="rId17"/>
    <p:sldId id="340" r:id="rId18"/>
    <p:sldId id="341" r:id="rId19"/>
    <p:sldId id="373" r:id="rId20"/>
    <p:sldId id="342" r:id="rId21"/>
    <p:sldId id="343" r:id="rId22"/>
    <p:sldId id="344" r:id="rId23"/>
    <p:sldId id="370" r:id="rId24"/>
    <p:sldId id="368" r:id="rId25"/>
    <p:sldId id="369" r:id="rId26"/>
    <p:sldId id="377" r:id="rId27"/>
    <p:sldId id="378" r:id="rId28"/>
    <p:sldId id="379" r:id="rId29"/>
    <p:sldId id="380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374" r:id="rId39"/>
    <p:sldId id="375" r:id="rId40"/>
    <p:sldId id="400" r:id="rId41"/>
    <p:sldId id="333" r:id="rId42"/>
    <p:sldId id="322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1" autoAdjust="0"/>
    <p:restoredTop sz="94679" autoAdjust="0"/>
  </p:normalViewPr>
  <p:slideViewPr>
    <p:cSldViewPr>
      <p:cViewPr varScale="1">
        <p:scale>
          <a:sx n="115" d="100"/>
          <a:sy n="115" d="100"/>
        </p:scale>
        <p:origin x="24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945CDE8-F5BE-2D53-759F-4105CCFECF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2EEBED-E620-28A8-E268-DD9790B476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F2EAE9C-6916-A9F0-25BF-051F7BF84A9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453EA2B-435E-AD4B-25F2-6A606F4C266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CE281D-6A01-8147-BF7A-9A95846B2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F25C3E-BCF3-5499-28E8-C266DCCD15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B3CA45-6562-4D74-4A31-5EABFBE221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86E818D-AB9A-1C65-AC7D-8C8EB07A1C8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8B7F636-327E-DFD3-F386-C31F9DA5C0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FB90F23-8C87-6E58-12E0-50AEBD2E32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68C74DA-1F94-33FC-4854-BDCA57993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EB61AB-286F-A448-8EA0-8CD07AEC6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3FECFD4-A158-BFBE-11C9-1370FDA14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B56991-A917-DF4E-B4A3-273B806AF257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E83F7F49-F3C0-486F-8F75-206477EE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1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09" tIns="46917" rIns="95509" bIns="46917"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6157696B-9B1B-4CCC-203F-50F6B0A1D6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896938"/>
            <a:ext cx="4768850" cy="3578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B96563F4-E093-1F43-5629-8BF73CA87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CB4087-9D53-5643-B08E-F2AB6BB7EB4A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C5516AA-5348-CCA2-08DF-D7CFD918F5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7288" y="889000"/>
            <a:ext cx="4786312" cy="3590925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2AFF154-C349-D6F4-C0DC-07713731C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013" y="4864100"/>
            <a:ext cx="5375275" cy="430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E5D19ED5-4496-5346-3AFD-468782D6F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3275" indent="-30797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66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19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72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44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6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88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60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AC1DEC-6D9F-064F-ACF9-EB6ECF9CD8A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C68D78F-15F4-0B7D-9D07-B17B1C93F4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95363" y="769938"/>
            <a:ext cx="5110162" cy="3833812"/>
          </a:xfrm>
          <a:solidFill>
            <a:srgbClr val="FFFFFF"/>
          </a:solidFill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24F206D-3B78-117F-626F-FA5961BAE4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1F462C1E-8AE2-85BE-2E09-53203B983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3275" indent="-30797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66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19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72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44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6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88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60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8860D3-EBF1-1947-944B-B46F1BC08D7A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1708D2C-7ADF-E784-43C3-E3746ADA19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95363" y="769938"/>
            <a:ext cx="5110162" cy="3833812"/>
          </a:xfrm>
          <a:solidFill>
            <a:srgbClr val="FFFFFF"/>
          </a:solidFill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84C35D5-D1B1-9F5B-53C4-3A6CF5E783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69D69BD-6F70-7C11-5679-35DE63384F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3275" indent="-30797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66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19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72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44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6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88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60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481DA2-4B75-C542-9D8C-34B571F39A1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FB69538-C640-649F-318E-37667C2477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95363" y="769938"/>
            <a:ext cx="5110162" cy="3833812"/>
          </a:xfrm>
          <a:solidFill>
            <a:srgbClr val="FFFFFF"/>
          </a:solidFill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9A9C78F-42EF-7196-F829-0CB5B34CE3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A1EC40AF-0921-DFBE-954B-4DD8D300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3275" indent="-30797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66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19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72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44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6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88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60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B144F5-3DA0-8540-8D94-C410DE76E80B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77D152B-6F2F-9081-9AA4-1372C1386C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95363" y="769938"/>
            <a:ext cx="5110162" cy="3833812"/>
          </a:xfrm>
          <a:solidFill>
            <a:srgbClr val="FFFFFF"/>
          </a:solidFill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9DECE76-E2B5-3696-140A-724FA8BBB57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7CCABBF1-C06E-E061-41AF-3539E658E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3275" indent="-30797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66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19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72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44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6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88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60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3015D2-67BB-2344-9270-7EAF6946756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37C58CA-E04E-8353-CB0D-9D7EA64F97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95363" y="769938"/>
            <a:ext cx="5110162" cy="3833812"/>
          </a:xfrm>
          <a:solidFill>
            <a:srgbClr val="FFFFFF"/>
          </a:solidFill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37E6861-1C04-1E88-969A-82D79EB5579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09D2EE3-1D21-6C40-48C3-F949944B1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3275" indent="-30797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66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19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7263" indent="-246063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44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6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88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6063" indent="-246063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C6E077-62ED-3341-BD05-384F89DCC09B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8E3E19F-8F6B-7101-9D12-F04C0F61E1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C7697F8-5F0D-0930-37BB-AD6CF2F38A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GetBurnRate runs continuously on its own, prompting the user for a new burn rate.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 this design the “compute new values” determines how much time has passed.  Could alternatively do that in the GetBurnRate filter.  Would change semantics a bit.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BA611E-D8DF-0331-57E1-E3290A0411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433AE7-CB70-971A-C770-86DF8FE106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CD289-8630-C249-98D8-6582F3FC5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3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6CACA4-2035-163F-9EB6-5C4153E7F6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3A99C9-615D-D760-7DF4-65B71276F9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BA686-5783-EF4D-B700-7DD672367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-76200"/>
            <a:ext cx="2227262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20638" y="-76200"/>
            <a:ext cx="6534151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F1FFF3-025F-F492-AB4E-4FC4383A82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C4C46F-AB81-6B48-2B10-FDBBCCA3B3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06C32-21A8-EA4B-A5C3-459F7E2EC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56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38" y="-76200"/>
            <a:ext cx="696912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341438"/>
            <a:ext cx="8642350" cy="47847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607D9B-2AFF-BCBA-BB94-EE7A1AA194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85B653-1843-6583-A9B5-DE705ABD3B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8D6B-0964-F146-ADC4-E5486BBF2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8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31B7DB-0CA5-615C-6359-E36D4EB8E4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3F1369-B520-E1B4-9A5F-9FDB54B4AB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8F41D-F27D-E348-8D42-D4BAE11C0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83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96E6CC-F5F7-E541-2762-40657623B2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A7CC96-B93C-2C60-E0B8-53572CAE6B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A7CB-A12D-0045-906A-A400FA0914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90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6B4675-AEDE-A1B1-C0D9-6EB9C512D8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F28B96-CE80-5CFD-F310-33E966D90F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391A-85F7-6946-B339-1262E11E9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1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4DA6C4-ACCA-00D5-0F47-DB708C261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7B4471-08CA-C163-3833-2087B4E5F6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D98DE-9231-A940-8A69-DD79C94A5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9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024BB4-F2FE-57CB-E1DA-D2AD638D4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96ABC8-5F33-7119-70D0-21C15DE3D2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66348-95BB-9F4F-A008-B51D7FEBC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6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9A9FCA4-40F1-B4BA-D827-E27F6EA805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260418A-B787-F50F-D327-28DBF3D4EE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4E61-EB1F-CE49-ADE4-998707C21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D0A98-BE50-8F81-09CA-4B9D4B9CA1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899CE-7B2D-8DDB-F16C-541E194747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10067-9326-7C45-B578-CAC6908CF4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5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3CA73-D348-A030-78D4-9C52057BC9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093240-79F7-B0CA-ACE2-89C235E9A2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49F31-5678-BD4F-9758-9D64F5595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4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>
            <a:extLst>
              <a:ext uri="{FF2B5EF4-FFF2-40B4-BE49-F238E27FC236}">
                <a16:creationId xmlns:a16="http://schemas.microsoft.com/office/drawing/2014/main" id="{66BF06A6-2809-853E-FA36-CB28368665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0000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GB" altLang="en-US">
              <a:solidFill>
                <a:srgbClr val="DDDDDD"/>
              </a:solidFill>
              <a:latin typeface="Arial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E003626-E78F-2218-DE4C-28D4A84D7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20638" y="-76200"/>
            <a:ext cx="696912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F8B2F87-AAEE-C2EF-529B-B3F0C1082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A09268A-A20B-D762-A47E-589FAD0BED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38100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DDDDDD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B8ABB9-C04D-7287-0D87-4321DCBDE9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209800" cy="384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DDDDDD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34FE54-4488-AC40-ACF5-284471FAD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0BFDF52-0F95-1A6E-4872-809DB66FD6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7950" y="1066800"/>
            <a:ext cx="6911975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1CD5608E-7499-3FD5-4C48-CE87405419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28900" y="6237288"/>
            <a:ext cx="6480175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14" descr="http://wannabehacks.co.uk/wp-content/uploads/brum-uni-logo.jpg">
            <a:extLst>
              <a:ext uri="{FF2B5EF4-FFF2-40B4-BE49-F238E27FC236}">
                <a16:creationId xmlns:a16="http://schemas.microsoft.com/office/drawing/2014/main" id="{067077ED-40A3-3ED9-9D26-028098BD9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0"/>
            <a:ext cx="1779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afs/cs/project/able/ftp/intro_softarch/intro_softarch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01681-D831-1CB4-A0CC-812EA8FF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B4609B37-A303-489C-CFC0-7AC4EF28C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DC3F2-CFC2-2546-AEBE-1B0281222B46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F961642-B6FF-3188-1016-854DDA178A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4513" y="19367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GB" altLang="en-US">
                <a:solidFill>
                  <a:srgbClr val="000066"/>
                </a:solidFill>
              </a:rPr>
              <a:t>Software Engineering/Professional Practice and BUS </a:t>
            </a:r>
            <a:br>
              <a:rPr lang="en-GB" altLang="en-US" sz="2400" b="0">
                <a:solidFill>
                  <a:srgbClr val="000066"/>
                </a:solidFill>
              </a:rPr>
            </a:br>
            <a:br>
              <a:rPr lang="en-GB" altLang="en-US" sz="2400" b="0">
                <a:solidFill>
                  <a:srgbClr val="000066"/>
                </a:solidFill>
              </a:rPr>
            </a:br>
            <a:r>
              <a:rPr lang="en-GB" altLang="en-US" sz="2000">
                <a:solidFill>
                  <a:srgbClr val="000066"/>
                </a:solidFill>
              </a:rPr>
              <a:t>Dr. Rami Bahsoon</a:t>
            </a:r>
            <a:br>
              <a:rPr lang="en-GB" altLang="en-US" sz="2000">
                <a:solidFill>
                  <a:srgbClr val="000066"/>
                </a:solidFill>
              </a:rPr>
            </a:br>
            <a:r>
              <a:rPr lang="en-GB" altLang="en-US" sz="2000">
                <a:solidFill>
                  <a:srgbClr val="000066"/>
                </a:solidFill>
              </a:rPr>
              <a:t>School of Computer Science</a:t>
            </a:r>
            <a:br>
              <a:rPr lang="en-GB" altLang="en-US" sz="2000">
                <a:solidFill>
                  <a:srgbClr val="000066"/>
                </a:solidFill>
              </a:rPr>
            </a:br>
            <a:r>
              <a:rPr lang="en-GB" altLang="en-US" sz="2000">
                <a:solidFill>
                  <a:srgbClr val="000066"/>
                </a:solidFill>
              </a:rPr>
              <a:t>University of Birmingham</a:t>
            </a:r>
            <a:br>
              <a:rPr lang="en-GB" altLang="en-US" sz="2000">
                <a:solidFill>
                  <a:srgbClr val="000066"/>
                </a:solidFill>
              </a:rPr>
            </a:br>
            <a:r>
              <a:rPr lang="en-GB" altLang="en-US" sz="2000">
                <a:solidFill>
                  <a:srgbClr val="000066"/>
                </a:solidFill>
              </a:rPr>
              <a:t>r.bahsoon@cs.bham.ac.uk</a:t>
            </a:r>
            <a:endParaRPr lang="en-US" altLang="en-US" sz="2000" u="sng">
              <a:solidFill>
                <a:srgbClr val="000066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C11B7CB-A344-18A8-96FA-42B8538448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76400" y="5756275"/>
            <a:ext cx="7391400" cy="720725"/>
          </a:xfrm>
        </p:spPr>
        <p:txBody>
          <a:bodyPr/>
          <a:lstStyle/>
          <a:p>
            <a:pPr algn="r" eaLnBrk="1" hangingPunct="1"/>
            <a:r>
              <a:rPr lang="en-GB" altLang="en-US" sz="2100" b="1">
                <a:solidFill>
                  <a:srgbClr val="000066"/>
                </a:solidFill>
              </a:rPr>
              <a:t>Introduction to Software Architecture and Styles</a:t>
            </a:r>
            <a:endParaRPr lang="en-US" altLang="en-US" sz="21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C5A8452-3263-55EE-73B1-1252EAF42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Architecture Design Decisions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B56F917-A9A5-0F43-8645-ADD248D50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Is there a generic application architecture that can be used?</a:t>
            </a:r>
          </a:p>
          <a:p>
            <a:r>
              <a:rPr lang="en-US" altLang="en-US" sz="2400"/>
              <a:t>How will the system be distributed?</a:t>
            </a:r>
          </a:p>
          <a:p>
            <a:r>
              <a:rPr lang="en-US" altLang="en-US" sz="2400"/>
              <a:t>What architectural styles are appropriate?</a:t>
            </a:r>
          </a:p>
          <a:p>
            <a:r>
              <a:rPr lang="en-US" altLang="en-US" sz="2400"/>
              <a:t>What approach will be used to structure the system?</a:t>
            </a:r>
          </a:p>
          <a:p>
            <a:r>
              <a:rPr lang="en-US" altLang="en-US" sz="2400"/>
              <a:t>How will the system be decomposed into modules?</a:t>
            </a:r>
          </a:p>
          <a:p>
            <a:r>
              <a:rPr lang="en-US" altLang="en-US" sz="2400"/>
              <a:t>What control strategy should be used?</a:t>
            </a:r>
          </a:p>
          <a:p>
            <a:r>
              <a:rPr lang="en-US" altLang="en-US" sz="2400"/>
              <a:t>How will the architectural design be evaluated?</a:t>
            </a:r>
          </a:p>
          <a:p>
            <a:r>
              <a:rPr lang="en-US" altLang="en-US" sz="2400"/>
              <a:t>How should the architecture be documented?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1FCE86-4807-158E-3FE1-7124CFC96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7652" name="Slide Number Placeholder 2">
            <a:extLst>
              <a:ext uri="{FF2B5EF4-FFF2-40B4-BE49-F238E27FC236}">
                <a16:creationId xmlns:a16="http://schemas.microsoft.com/office/drawing/2014/main" id="{61AE0921-D10E-41E7-0F31-80CEC0ECA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F0A3E6E-E51F-D547-8054-5BCBDAF58690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7CC7549-48D1-A5E7-03C0-17CAB042C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/>
            </a:br>
            <a:r>
              <a:rPr lang="en-GB" altLang="en-US"/>
              <a:t>Architectural Styles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450B680D-F5AA-541F-E33C-6176FF1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125538"/>
            <a:ext cx="8642350" cy="4784725"/>
          </a:xfrm>
        </p:spPr>
        <p:txBody>
          <a:bodyPr/>
          <a:lstStyle/>
          <a:p>
            <a:r>
              <a:rPr lang="en-GB" altLang="en-US" sz="2800"/>
              <a:t>The architectural model of a system may conform to a generic architectural model or style.</a:t>
            </a:r>
          </a:p>
          <a:p>
            <a:r>
              <a:rPr lang="en-GB" altLang="en-US" sz="2800"/>
              <a:t>An awareness of these styles can simplify the problem of defining system architectures.</a:t>
            </a:r>
          </a:p>
          <a:p>
            <a:r>
              <a:rPr lang="en-GB" altLang="en-US" sz="2800"/>
              <a:t>However, most large systems are heterogeneous and do not follow a single architectural style.</a:t>
            </a:r>
          </a:p>
          <a:p>
            <a:r>
              <a:rPr lang="en-GB" altLang="en-US" sz="2800"/>
              <a:t>Documented as architectural patterns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1FE733-B02E-8BA2-7AD0-33760A7DC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8676" name="Slide Number Placeholder 2">
            <a:extLst>
              <a:ext uri="{FF2B5EF4-FFF2-40B4-BE49-F238E27FC236}">
                <a16:creationId xmlns:a16="http://schemas.microsoft.com/office/drawing/2014/main" id="{651B814A-BA45-EC75-9931-5BE5518E7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7EFAC01-CD57-564C-B910-9EA6AC24A205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BBC9482-9593-C708-88D2-B352D0196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Architectural Styles 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A42F4A1C-20A8-C923-179B-DEBEA0613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1052513"/>
            <a:ext cx="8642351" cy="4784725"/>
          </a:xfrm>
        </p:spPr>
        <p:txBody>
          <a:bodyPr/>
          <a:lstStyle/>
          <a:p>
            <a:r>
              <a:rPr lang="en-US" altLang="en-US" sz="2800"/>
              <a:t>Reflects the basic strategy that is used to structure a system.</a:t>
            </a:r>
          </a:p>
          <a:p>
            <a:r>
              <a:rPr lang="en-US" altLang="en-US" sz="2800"/>
              <a:t>Several Examples:</a:t>
            </a:r>
          </a:p>
          <a:p>
            <a:pPr lvl="1"/>
            <a:r>
              <a:rPr lang="en-US" altLang="en-US" sz="2400"/>
              <a:t>Component-based, Monolithic application aka "Big Ball of Mud" style, Layered, Pipes and filters, Shared memory, Data-centric, Blackboard, Rule-based, Messaging, Event-driven, Publish-subscribe, Asynchronous messaging, Client-server (2-tier, 3-tier, n-tier exhibit this style), Object request broker, Peer-to-peer, Representational state transfer, Service-oriented etc. etc.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D6B6E-B586-8F1D-64F4-0D627A749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6A5C3CEF-291A-21D4-B4B2-CADFC536D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FADA45-10C6-424D-8C8B-FB7933147479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811666F-0E48-530C-C620-3B6BED99F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br>
              <a:rPr lang="en-GB" altLang="en-US"/>
            </a:br>
            <a:r>
              <a:rPr lang="en-GB" altLang="en-US"/>
              <a:t>The Repository/Blackboard Style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9B4967F-F2A3-28E8-9C46-2935D1B66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4784725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400"/>
              <a:t>Sub-systems must exchange data. This may be done in two ways:</a:t>
            </a:r>
          </a:p>
          <a:p>
            <a:pPr lvl="1">
              <a:lnSpc>
                <a:spcPct val="90000"/>
              </a:lnSpc>
            </a:pPr>
            <a:r>
              <a:rPr lang="en-GB" altLang="en-US" sz="2000">
                <a:solidFill>
                  <a:srgbClr val="000099"/>
                </a:solidFill>
              </a:rPr>
              <a:t>Shared data </a:t>
            </a:r>
            <a:r>
              <a:rPr lang="en-GB" altLang="en-US" sz="2000"/>
              <a:t>is held in a central database or repository and may be accessed by all sub-systems;</a:t>
            </a:r>
          </a:p>
          <a:p>
            <a:pPr lvl="1">
              <a:lnSpc>
                <a:spcPct val="90000"/>
              </a:lnSpc>
            </a:pPr>
            <a:r>
              <a:rPr lang="en-GB" altLang="en-US" sz="2000">
                <a:solidFill>
                  <a:srgbClr val="000099"/>
                </a:solidFill>
              </a:rPr>
              <a:t>Each sub-system </a:t>
            </a:r>
            <a:r>
              <a:rPr lang="en-GB" altLang="en-US" sz="2000"/>
              <a:t>maintains its own database and passes data explicitly to other sub-systems.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When large amounts of data are to be shared, the repository model of sharing is most commonly used.</a:t>
            </a:r>
          </a:p>
          <a:p>
            <a:pPr eaLnBrk="1" hangingPunct="1"/>
            <a:r>
              <a:rPr lang="en-US" altLang="en-US" sz="2400"/>
              <a:t>Two kinds of components</a:t>
            </a:r>
          </a:p>
          <a:p>
            <a:pPr lvl="1" eaLnBrk="1" hangingPunct="1"/>
            <a:r>
              <a:rPr lang="en-US" altLang="en-US" sz="2000"/>
              <a:t>Central data structure — blackboard</a:t>
            </a:r>
          </a:p>
          <a:p>
            <a:pPr lvl="1" eaLnBrk="1" hangingPunct="1"/>
            <a:r>
              <a:rPr lang="en-US" altLang="en-US" sz="2000"/>
              <a:t>Components operating on the blackboard</a:t>
            </a:r>
          </a:p>
          <a:p>
            <a:pPr eaLnBrk="1" hangingPunct="1"/>
            <a:r>
              <a:rPr lang="en-US" altLang="en-US" sz="2400"/>
              <a:t>System control is entirely driven by the blackboard state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2B290-7A52-C11E-0B51-77477E1AA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2B0E9040-EBCD-763F-3351-0C2D234D1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1E6EB9D-C6A8-D142-A9CA-1505172D1FFB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285AC37-FEDC-D9E9-3C49-2F60D329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  <a:noFill/>
        </p:spPr>
        <p:txBody>
          <a:bodyPr lIns="90487" tIns="44450" rIns="90487" bIns="44450"/>
          <a:lstStyle/>
          <a:p>
            <a:r>
              <a:rPr lang="en-GB" altLang="en-US"/>
              <a:t>Example: CASE toolset architecture</a:t>
            </a:r>
          </a:p>
        </p:txBody>
      </p:sp>
      <p:sp>
        <p:nvSpPr>
          <p:cNvPr id="31746" name="Rectangle 4">
            <a:extLst>
              <a:ext uri="{FF2B5EF4-FFF2-40B4-BE49-F238E27FC236}">
                <a16:creationId xmlns:a16="http://schemas.microsoft.com/office/drawing/2014/main" id="{EBBF09E3-7E7E-8CC8-9546-01213009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41438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pic>
        <p:nvPicPr>
          <p:cNvPr id="31747" name="Picture 5" descr="11.2 CASE-repos(10.2).eps                                      0007B899Macintosh HD                   B8AA5F2E:">
            <a:extLst>
              <a:ext uri="{FF2B5EF4-FFF2-40B4-BE49-F238E27FC236}">
                <a16:creationId xmlns:a16="http://schemas.microsoft.com/office/drawing/2014/main" id="{ACD4BBAE-2ACE-76F4-89D7-795FF8F4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3914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6D554-DAFA-35CF-AE0E-18D1FE2522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1749" name="Slide Number Placeholder 2">
            <a:extLst>
              <a:ext uri="{FF2B5EF4-FFF2-40B4-BE49-F238E27FC236}">
                <a16:creationId xmlns:a16="http://schemas.microsoft.com/office/drawing/2014/main" id="{6108BCD8-DA07-3264-EBCC-E9588707B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6A0AC9A-59A8-3B44-B0D1-AEE48F35409C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F293245-7DE0-1C7A-2987-CC3638B1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Another Example: Blackboard</a:t>
            </a:r>
          </a:p>
        </p:txBody>
      </p:sp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6AF4FD7B-E0FF-6EB1-8B57-D48589909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138320-F209-5646-B1F1-1F5A1C833D3F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32771" name="Picture 3" descr="blackboard_Use">
            <a:extLst>
              <a:ext uri="{FF2B5EF4-FFF2-40B4-BE49-F238E27FC236}">
                <a16:creationId xmlns:a16="http://schemas.microsoft.com/office/drawing/2014/main" id="{AFA9CE46-5314-1DB9-6613-38E96776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860550"/>
            <a:ext cx="591502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>
            <a:extLst>
              <a:ext uri="{FF2B5EF4-FFF2-40B4-BE49-F238E27FC236}">
                <a16:creationId xmlns:a16="http://schemas.microsoft.com/office/drawing/2014/main" id="{E972746E-FD41-D059-2063-B0EEFCC8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5937250"/>
            <a:ext cx="8266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FDD5D-D143-88BE-D8B5-287A9EA872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7A620884-01AD-51AD-165B-BB957EDC4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-76200"/>
            <a:ext cx="7905751" cy="1143000"/>
          </a:xfrm>
          <a:noFill/>
        </p:spPr>
        <p:txBody>
          <a:bodyPr lIns="90487" tIns="44450" rIns="90487" bIns="44450"/>
          <a:lstStyle/>
          <a:p>
            <a:br>
              <a:rPr lang="en-GB" altLang="en-US"/>
            </a:br>
            <a:r>
              <a:rPr lang="en-GB" altLang="en-US"/>
              <a:t>Blackboard style characteristics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78FFCF60-61F6-C86B-B6F7-49375AB56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4784725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800">
                <a:solidFill>
                  <a:srgbClr val="000099"/>
                </a:solidFill>
              </a:rPr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Efficient way to share large amounts of data;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Sub-systems need not be concerned with how data is produced Centralised management e.g. backup, security, etc.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Sharing model is published as the repository schema.</a:t>
            </a:r>
          </a:p>
          <a:p>
            <a:pPr>
              <a:lnSpc>
                <a:spcPct val="90000"/>
              </a:lnSpc>
            </a:pPr>
            <a:r>
              <a:rPr lang="en-GB" altLang="en-US" sz="2800">
                <a:solidFill>
                  <a:srgbClr val="000099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Sub-systems must agree on a repository data model. Inevitably a compromise;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Data evolution is difficult and expensive;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No scope for specific management policies;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Difficult to distribute efficiently.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D8C647-F82F-FBBD-4BEB-EAECD19C4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3796" name="Slide Number Placeholder 2">
            <a:extLst>
              <a:ext uri="{FF2B5EF4-FFF2-40B4-BE49-F238E27FC236}">
                <a16:creationId xmlns:a16="http://schemas.microsoft.com/office/drawing/2014/main" id="{D304273C-DABF-2C6F-3AA7-82C9FE1C3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3FA4E8E-44C2-A64E-A107-0610BB95F73F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5CBCE53-59E5-F706-237D-BB63AC19B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br>
              <a:rPr lang="en-GB" altLang="en-US"/>
            </a:br>
            <a:r>
              <a:rPr lang="en-GB" altLang="en-US"/>
              <a:t>Client-Server model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9794C97E-DE83-40AB-F60B-6BE15CCFF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4784725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400"/>
              <a:t>Distributed system model which shows how data and processing is distributed across a range of components.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Set of stand-alone servers which provide specific services such as printing, data management, etc.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Set of clients which call on these services.</a:t>
            </a:r>
          </a:p>
          <a:p>
            <a:pPr lvl="1" eaLnBrk="1" hangingPunct="1"/>
            <a:r>
              <a:rPr lang="en-US" altLang="en-US" sz="2400">
                <a:solidFill>
                  <a:srgbClr val="000000"/>
                </a:solidFill>
              </a:rPr>
              <a:t>Components are clients and servers</a:t>
            </a:r>
          </a:p>
          <a:p>
            <a:pPr lvl="1" eaLnBrk="1" hangingPunct="1"/>
            <a:r>
              <a:rPr lang="en-US" altLang="en-US" sz="2400">
                <a:solidFill>
                  <a:srgbClr val="000000"/>
                </a:solidFill>
              </a:rPr>
              <a:t>Servers do not know number or identities of clients</a:t>
            </a:r>
          </a:p>
          <a:p>
            <a:pPr lvl="1" eaLnBrk="1" hangingPunct="1"/>
            <a:r>
              <a:rPr lang="en-US" altLang="en-US" sz="2400">
                <a:solidFill>
                  <a:srgbClr val="000000"/>
                </a:solidFill>
              </a:rPr>
              <a:t>Clients know server’s identity</a:t>
            </a: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 sz="2400"/>
              <a:t>Network which allows clients to access servers.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A11F4D-310C-7A42-846A-BAF4B3761A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4820" name="Slide Number Placeholder 2">
            <a:extLst>
              <a:ext uri="{FF2B5EF4-FFF2-40B4-BE49-F238E27FC236}">
                <a16:creationId xmlns:a16="http://schemas.microsoft.com/office/drawing/2014/main" id="{18526CB3-2D0D-8759-BC80-A5BB6B911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0129EC3-6D35-9A48-A1F8-B1B13F862E98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D5FEC83-0457-A010-AE1B-8602ADFC7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br>
              <a:rPr lang="en-GB" altLang="en-US"/>
            </a:br>
            <a:r>
              <a:rPr lang="en-GB" altLang="en-US"/>
              <a:t>Client Server Model</a:t>
            </a:r>
          </a:p>
        </p:txBody>
      </p:sp>
      <p:sp>
        <p:nvSpPr>
          <p:cNvPr id="35842" name="Rectangle 4">
            <a:extLst>
              <a:ext uri="{FF2B5EF4-FFF2-40B4-BE49-F238E27FC236}">
                <a16:creationId xmlns:a16="http://schemas.microsoft.com/office/drawing/2014/main" id="{38D0BCFF-BFA6-22AC-3C54-46194F43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96975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pic>
        <p:nvPicPr>
          <p:cNvPr id="35843" name="Picture 5" descr="11.3 Photo-lib(10.3*).eps                                      0007B899Macintosh HD                   B8AA5F2E:">
            <a:extLst>
              <a:ext uri="{FF2B5EF4-FFF2-40B4-BE49-F238E27FC236}">
                <a16:creationId xmlns:a16="http://schemas.microsoft.com/office/drawing/2014/main" id="{89374179-7E6B-AF84-8173-FAD37C7E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00213"/>
            <a:ext cx="7086600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D37C0E-CDE5-FDF8-BF76-8F2C1382E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5845" name="Slide Number Placeholder 2">
            <a:extLst>
              <a:ext uri="{FF2B5EF4-FFF2-40B4-BE49-F238E27FC236}">
                <a16:creationId xmlns:a16="http://schemas.microsoft.com/office/drawing/2014/main" id="{58B27124-8D45-C82E-B489-940395B8D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72C39C-EF83-1749-B375-184A5B350593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81CDC41D-B369-324D-995A-3CC5C8E63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Client-Server LL</a:t>
            </a:r>
          </a:p>
        </p:txBody>
      </p:sp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00C6D253-23E0-49A3-EC85-EAB9CB9DF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5B5F5-35C6-6441-B354-1A64272DB3DE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36867" name="Picture 3" descr="clientServer_Use">
            <a:extLst>
              <a:ext uri="{FF2B5EF4-FFF2-40B4-BE49-F238E27FC236}">
                <a16:creationId xmlns:a16="http://schemas.microsoft.com/office/drawing/2014/main" id="{EDA59CAF-055D-D51B-513D-6B9C9043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196975"/>
            <a:ext cx="5375275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>
            <a:extLst>
              <a:ext uri="{FF2B5EF4-FFF2-40B4-BE49-F238E27FC236}">
                <a16:creationId xmlns:a16="http://schemas.microsoft.com/office/drawing/2014/main" id="{F54FA1EF-B2C5-03E5-6030-5C38CBC9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897563"/>
            <a:ext cx="5645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465B7-42EC-25F1-F44B-EEEBEB413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274B63E-D3F5-09AF-5BC3-E7B9D6344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28A8A49F-42A2-E397-91F8-5AD99621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8D49A-563F-3544-BF31-C6BEF550E1B4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EB683C8-DD82-72A7-D06C-72985C4E9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Last lectures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F8B0AB7B-63DA-566A-1250-D9FF340C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60575"/>
            <a:ext cx="488632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62">
            <a:extLst>
              <a:ext uri="{FF2B5EF4-FFF2-40B4-BE49-F238E27FC236}">
                <a16:creationId xmlns:a16="http://schemas.microsoft.com/office/drawing/2014/main" id="{C3597DEC-0BC1-9DFB-476F-F9686C8C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4014788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63" descr="spiral3">
            <a:extLst>
              <a:ext uri="{FF2B5EF4-FFF2-40B4-BE49-F238E27FC236}">
                <a16:creationId xmlns:a16="http://schemas.microsoft.com/office/drawing/2014/main" id="{BC866D50-0DA9-9930-9C98-01F9267D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3867150"/>
            <a:ext cx="32400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Oval 164">
            <a:extLst>
              <a:ext uri="{FF2B5EF4-FFF2-40B4-BE49-F238E27FC236}">
                <a16:creationId xmlns:a16="http://schemas.microsoft.com/office/drawing/2014/main" id="{2F51F1A8-A1D6-30CA-523C-7DA614AE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319338"/>
            <a:ext cx="1600200" cy="12969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Verdana" panose="020B0604030504040204" pitchFamily="34" charset="0"/>
            </a:endParaRPr>
          </a:p>
        </p:txBody>
      </p:sp>
      <p:sp>
        <p:nvSpPr>
          <p:cNvPr id="17416" name="Oval 165">
            <a:extLst>
              <a:ext uri="{FF2B5EF4-FFF2-40B4-BE49-F238E27FC236}">
                <a16:creationId xmlns:a16="http://schemas.microsoft.com/office/drawing/2014/main" id="{74A3A5A2-36FC-4470-6EF3-A480861D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065213"/>
            <a:ext cx="1441450" cy="12969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Verdana" panose="020B0604030504040204" pitchFamily="34" charset="0"/>
            </a:endParaRPr>
          </a:p>
        </p:txBody>
      </p:sp>
      <p:sp>
        <p:nvSpPr>
          <p:cNvPr id="17417" name="Freeform 166">
            <a:extLst>
              <a:ext uri="{FF2B5EF4-FFF2-40B4-BE49-F238E27FC236}">
                <a16:creationId xmlns:a16="http://schemas.microsoft.com/office/drawing/2014/main" id="{304BA297-3F94-B889-74F3-97ACF3ACD4A6}"/>
              </a:ext>
            </a:extLst>
          </p:cNvPr>
          <p:cNvSpPr>
            <a:spLocks/>
          </p:cNvSpPr>
          <p:nvPr/>
        </p:nvSpPr>
        <p:spPr bwMode="auto">
          <a:xfrm>
            <a:off x="6608763" y="5067300"/>
            <a:ext cx="771525" cy="381000"/>
          </a:xfrm>
          <a:custGeom>
            <a:avLst/>
            <a:gdLst>
              <a:gd name="T0" fmla="*/ 0 w 824"/>
              <a:gd name="T1" fmla="*/ 2147483646 h 487"/>
              <a:gd name="T2" fmla="*/ 2147483646 w 824"/>
              <a:gd name="T3" fmla="*/ 2147483646 h 487"/>
              <a:gd name="T4" fmla="*/ 2147483646 w 824"/>
              <a:gd name="T5" fmla="*/ 2147483646 h 487"/>
              <a:gd name="T6" fmla="*/ 2147483646 w 824"/>
              <a:gd name="T7" fmla="*/ 2147483646 h 487"/>
              <a:gd name="T8" fmla="*/ 2147483646 w 824"/>
              <a:gd name="T9" fmla="*/ 2147483646 h 487"/>
              <a:gd name="T10" fmla="*/ 2147483646 w 824"/>
              <a:gd name="T11" fmla="*/ 2147483646 h 487"/>
              <a:gd name="T12" fmla="*/ 2147483646 w 824"/>
              <a:gd name="T13" fmla="*/ 2147483646 h 487"/>
              <a:gd name="T14" fmla="*/ 2147483646 w 824"/>
              <a:gd name="T15" fmla="*/ 2147483646 h 487"/>
              <a:gd name="T16" fmla="*/ 2147483646 w 824"/>
              <a:gd name="T17" fmla="*/ 2147483646 h 487"/>
              <a:gd name="T18" fmla="*/ 2147483646 w 824"/>
              <a:gd name="T19" fmla="*/ 2147483646 h 487"/>
              <a:gd name="T20" fmla="*/ 2147483646 w 824"/>
              <a:gd name="T21" fmla="*/ 2147483646 h 487"/>
              <a:gd name="T22" fmla="*/ 2147483646 w 824"/>
              <a:gd name="T23" fmla="*/ 2147483646 h 487"/>
              <a:gd name="T24" fmla="*/ 2147483646 w 824"/>
              <a:gd name="T25" fmla="*/ 2147483646 h 487"/>
              <a:gd name="T26" fmla="*/ 2147483646 w 824"/>
              <a:gd name="T27" fmla="*/ 2147483646 h 487"/>
              <a:gd name="T28" fmla="*/ 2147483646 w 824"/>
              <a:gd name="T29" fmla="*/ 2147483646 h 4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24" h="487">
                <a:moveTo>
                  <a:pt x="0" y="5"/>
                </a:moveTo>
                <a:cubicBezTo>
                  <a:pt x="282" y="82"/>
                  <a:pt x="178" y="0"/>
                  <a:pt x="144" y="101"/>
                </a:cubicBezTo>
                <a:cubicBezTo>
                  <a:pt x="209" y="123"/>
                  <a:pt x="441" y="79"/>
                  <a:pt x="312" y="165"/>
                </a:cubicBezTo>
                <a:cubicBezTo>
                  <a:pt x="309" y="173"/>
                  <a:pt x="308" y="181"/>
                  <a:pt x="304" y="189"/>
                </a:cubicBezTo>
                <a:cubicBezTo>
                  <a:pt x="300" y="198"/>
                  <a:pt x="279" y="210"/>
                  <a:pt x="288" y="213"/>
                </a:cubicBezTo>
                <a:cubicBezTo>
                  <a:pt x="334" y="226"/>
                  <a:pt x="430" y="186"/>
                  <a:pt x="480" y="173"/>
                </a:cubicBezTo>
                <a:cubicBezTo>
                  <a:pt x="493" y="176"/>
                  <a:pt x="510" y="171"/>
                  <a:pt x="520" y="181"/>
                </a:cubicBezTo>
                <a:cubicBezTo>
                  <a:pt x="526" y="187"/>
                  <a:pt x="516" y="198"/>
                  <a:pt x="512" y="205"/>
                </a:cubicBezTo>
                <a:cubicBezTo>
                  <a:pt x="466" y="288"/>
                  <a:pt x="490" y="223"/>
                  <a:pt x="472" y="277"/>
                </a:cubicBezTo>
                <a:cubicBezTo>
                  <a:pt x="486" y="319"/>
                  <a:pt x="512" y="307"/>
                  <a:pt x="552" y="317"/>
                </a:cubicBezTo>
                <a:cubicBezTo>
                  <a:pt x="560" y="322"/>
                  <a:pt x="567" y="331"/>
                  <a:pt x="576" y="333"/>
                </a:cubicBezTo>
                <a:cubicBezTo>
                  <a:pt x="610" y="339"/>
                  <a:pt x="647" y="330"/>
                  <a:pt x="680" y="341"/>
                </a:cubicBezTo>
                <a:cubicBezTo>
                  <a:pt x="688" y="344"/>
                  <a:pt x="676" y="358"/>
                  <a:pt x="672" y="365"/>
                </a:cubicBezTo>
                <a:cubicBezTo>
                  <a:pt x="645" y="414"/>
                  <a:pt x="651" y="406"/>
                  <a:pt x="616" y="429"/>
                </a:cubicBezTo>
                <a:cubicBezTo>
                  <a:pt x="655" y="487"/>
                  <a:pt x="773" y="461"/>
                  <a:pt x="824" y="46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8" name="Picture 170" descr="rup">
            <a:extLst>
              <a:ext uri="{FF2B5EF4-FFF2-40B4-BE49-F238E27FC236}">
                <a16:creationId xmlns:a16="http://schemas.microsoft.com/office/drawing/2014/main" id="{AEB8F860-734F-3010-184A-5AEBA8C4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1773238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Oval 171">
            <a:extLst>
              <a:ext uri="{FF2B5EF4-FFF2-40B4-BE49-F238E27FC236}">
                <a16:creationId xmlns:a16="http://schemas.microsoft.com/office/drawing/2014/main" id="{AB67C770-D0FB-5270-9352-D76ED1B44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28775"/>
            <a:ext cx="377825" cy="2159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A7B80A1-19BF-B72D-39BB-2EE6BB35C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br>
              <a:rPr lang="en-GB" altLang="en-US"/>
            </a:br>
            <a:r>
              <a:rPr lang="en-GB" altLang="en-US"/>
              <a:t>Client-server characteristics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D78F80C-7AF7-5A46-4C50-F08A15BE4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196975"/>
            <a:ext cx="8858250" cy="4784725"/>
          </a:xfrm>
          <a:noFill/>
        </p:spPr>
        <p:txBody>
          <a:bodyPr lIns="90487" tIns="44450" rIns="90487" bIns="44450"/>
          <a:lstStyle/>
          <a:p>
            <a:r>
              <a:rPr lang="en-GB" altLang="en-US" sz="2400">
                <a:solidFill>
                  <a:srgbClr val="000099"/>
                </a:solidFill>
              </a:rPr>
              <a:t>Advantages</a:t>
            </a:r>
          </a:p>
          <a:p>
            <a:pPr lvl="1"/>
            <a:r>
              <a:rPr lang="en-GB" altLang="en-US" sz="2000"/>
              <a:t>Distribution of data can be straightforward;</a:t>
            </a:r>
          </a:p>
          <a:p>
            <a:pPr lvl="1"/>
            <a:r>
              <a:rPr lang="en-GB" altLang="en-US" sz="2000"/>
              <a:t>Makes effective use of networked systems. </a:t>
            </a:r>
          </a:p>
          <a:p>
            <a:pPr lvl="1"/>
            <a:r>
              <a:rPr lang="en-GB" altLang="en-US" sz="2000"/>
              <a:t>Easy to add new servers or upgrade existing servers.</a:t>
            </a:r>
          </a:p>
          <a:p>
            <a:r>
              <a:rPr lang="en-GB" altLang="en-US" sz="2400">
                <a:solidFill>
                  <a:srgbClr val="000099"/>
                </a:solidFill>
              </a:rPr>
              <a:t>Disadvantages</a:t>
            </a:r>
          </a:p>
          <a:p>
            <a:pPr lvl="1"/>
            <a:r>
              <a:rPr lang="en-GB" altLang="en-US" sz="2000"/>
              <a:t>No shared data model so sub-systems use different data organisation. Data interchange may be inefficient;</a:t>
            </a:r>
          </a:p>
          <a:p>
            <a:pPr lvl="1"/>
            <a:r>
              <a:rPr lang="en-GB" altLang="en-US" sz="2000"/>
              <a:t>Redundant management in each server;</a:t>
            </a:r>
          </a:p>
          <a:p>
            <a:pPr lvl="1"/>
            <a:r>
              <a:rPr lang="en-GB" altLang="en-US" sz="2000"/>
              <a:t>No central register of names and services - it may be hard to find out what servers and services are available.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70A60C-7446-EC15-F930-37B1A4801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7892" name="Slide Number Placeholder 2">
            <a:extLst>
              <a:ext uri="{FF2B5EF4-FFF2-40B4-BE49-F238E27FC236}">
                <a16:creationId xmlns:a16="http://schemas.microsoft.com/office/drawing/2014/main" id="{025743B6-F9A4-6268-C5D7-1AB82A1D1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67E4268-0B5E-284B-83C1-B7314F5E235F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B86D6AE-A437-1D61-2D09-9284DAFCA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88913"/>
            <a:ext cx="6969126" cy="1143000"/>
          </a:xfrm>
          <a:noFill/>
        </p:spPr>
        <p:txBody>
          <a:bodyPr lIns="90487" tIns="44450" rIns="90487" bIns="44450"/>
          <a:lstStyle/>
          <a:p>
            <a:r>
              <a:rPr lang="en-GB" altLang="en-US"/>
              <a:t>Layered/Abstract machine model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C0460CC-A069-7EB4-922D-22680134B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65225"/>
            <a:ext cx="8642350" cy="4784725"/>
          </a:xfrm>
          <a:noFill/>
        </p:spPr>
        <p:txBody>
          <a:bodyPr lIns="90487" tIns="44450" rIns="90487" bIns="44450"/>
          <a:lstStyle/>
          <a:p>
            <a:r>
              <a:rPr lang="en-GB" altLang="en-US" sz="2000"/>
              <a:t>Organises the system into a set of layers (or abstract machines) each of which provide a set of services.</a:t>
            </a:r>
          </a:p>
          <a:p>
            <a:r>
              <a:rPr lang="en-GB" altLang="en-US" sz="2000"/>
              <a:t>Supports the incremental development of sub-systems in different layers.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solidFill>
                  <a:srgbClr val="000000"/>
                </a:solidFill>
              </a:rPr>
              <a:t>Hierarchical system organization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0000"/>
                </a:solidFill>
              </a:rPr>
              <a:t>“Multi-level client-server”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0000"/>
                </a:solidFill>
              </a:rPr>
              <a:t>Each layer exposes an interface (API) to be used by above layers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solidFill>
                  <a:srgbClr val="000000"/>
                </a:solidFill>
              </a:rPr>
              <a:t>Each layer acts as a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Server:</a:t>
            </a:r>
            <a:r>
              <a:rPr lang="en-US" altLang="en-US" sz="2000">
                <a:solidFill>
                  <a:srgbClr val="000000"/>
                </a:solidFill>
              </a:rPr>
              <a:t> service provider to layers “above”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Client:</a:t>
            </a:r>
            <a:r>
              <a:rPr lang="en-US" altLang="en-US" sz="2000">
                <a:solidFill>
                  <a:srgbClr val="000000"/>
                </a:solidFill>
              </a:rPr>
              <a:t> service consumer of layer(s) “below”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>
                <a:solidFill>
                  <a:srgbClr val="000000"/>
                </a:solidFill>
              </a:rPr>
              <a:t>Connectors are protocols of layer interaction</a:t>
            </a:r>
            <a:endParaRPr lang="en-GB" altLang="en-US" sz="2000"/>
          </a:p>
          <a:p>
            <a:r>
              <a:rPr lang="en-GB" altLang="en-US" sz="2000"/>
              <a:t>However, often artificial to structure systems in this way.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9CD29B-E3D3-E8DE-DB23-264B30A84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7E19309E-CD41-FB46-7E0F-5D3CE394B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1C00A48-00F0-6646-93CE-DB853365EB11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699375D-EE2B-95C9-D025-6B6402793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  <a:noFill/>
        </p:spPr>
        <p:txBody>
          <a:bodyPr lIns="90487" tIns="44450" rIns="90487" bIns="44450"/>
          <a:lstStyle/>
          <a:p>
            <a:r>
              <a:rPr lang="en-GB" altLang="en-US"/>
              <a:t>Version management system</a:t>
            </a:r>
          </a:p>
        </p:txBody>
      </p:sp>
      <p:sp>
        <p:nvSpPr>
          <p:cNvPr id="39938" name="Rectangle 4">
            <a:extLst>
              <a:ext uri="{FF2B5EF4-FFF2-40B4-BE49-F238E27FC236}">
                <a16:creationId xmlns:a16="http://schemas.microsoft.com/office/drawing/2014/main" id="{B7EA5234-C4A5-E3DF-1BC0-BB85AAB3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444625"/>
            <a:ext cx="71628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2" charset="0"/>
            </a:endParaRPr>
          </a:p>
        </p:txBody>
      </p:sp>
      <p:pic>
        <p:nvPicPr>
          <p:cNvPr id="39939" name="Picture 5" descr="11.4 Layered-model.eps                                         0007B899Macintosh HD                   B8AA5F2E:">
            <a:extLst>
              <a:ext uri="{FF2B5EF4-FFF2-40B4-BE49-F238E27FC236}">
                <a16:creationId xmlns:a16="http://schemas.microsoft.com/office/drawing/2014/main" id="{6980B742-1C4E-F2BE-B9CB-A09B51F3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0292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FF568-6027-E243-BF52-09FDD7E8C8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39941" name="Slide Number Placeholder 2">
            <a:extLst>
              <a:ext uri="{FF2B5EF4-FFF2-40B4-BE49-F238E27FC236}">
                <a16:creationId xmlns:a16="http://schemas.microsoft.com/office/drawing/2014/main" id="{F5053DE9-90F9-4158-AC90-2E05BA305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8EEBBC7-39A1-DA43-A460-D59FEB449DBA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C15A79B-5B93-A6F1-2B9C-B28CE977F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Layered Systems/Virtual Machines</a:t>
            </a:r>
          </a:p>
        </p:txBody>
      </p:sp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0819E0A0-F7E0-2CF5-7C4A-0A39AD2C7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6A27C-F75F-E644-AF34-E4844E496181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40963" name="Picture 3" descr="Fig4-10LayeredSystemsNotional">
            <a:extLst>
              <a:ext uri="{FF2B5EF4-FFF2-40B4-BE49-F238E27FC236}">
                <a16:creationId xmlns:a16="http://schemas.microsoft.com/office/drawing/2014/main" id="{316B06E2-7BF8-426D-0C9F-2545E978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92238"/>
            <a:ext cx="51054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>
            <a:extLst>
              <a:ext uri="{FF2B5EF4-FFF2-40B4-BE49-F238E27FC236}">
                <a16:creationId xmlns:a16="http://schemas.microsoft.com/office/drawing/2014/main" id="{E33CC918-4202-5394-E037-61EA2A518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897563"/>
            <a:ext cx="5645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7277B7-6E33-7483-FF55-8907A2CE4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E666B3-FBA3-E6A5-299E-5E29D78F5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Layered Style 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AE23476-E62A-2D40-2A88-192B9738B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4235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Increasing abstraction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Evolvability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Changes in a layer affect at most the adjacent two layers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Different implementations of layer are allowed as long as interface is preserved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Standardized layer interfaces for libraries and frameworks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F4B14911-6E20-70A6-96CC-E22D62D3B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B95426-EF6D-D145-81D3-B2575BE1EDF6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41527-F936-106E-C3B5-3EB5CE4AE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CA6571C-3EEA-E975-4DDD-8FB3F15CF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Layered Style (cont’d)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98F3F7A-8F43-94F6-5C57-3D92984F0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universally applicable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may have to be skipped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Determining the correct abstraction level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031924E3-8BDD-1545-8BDE-E4336F332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3537C-3C20-3D46-8D65-A18532BFA47E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68D12-1991-0C78-0C0A-0A9D60C50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6B05618F-CC03-7ED8-D0E2-29F7A4CA6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Pipe and Filter Style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6F2EF7A-CE00-1692-B653-59E0DE906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642350" cy="4784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+mj-lt"/>
              </a:rPr>
              <a:t>Components are </a:t>
            </a:r>
            <a:r>
              <a:rPr lang="en-US" altLang="en-US" sz="2800" dirty="0">
                <a:solidFill>
                  <a:srgbClr val="000099"/>
                </a:solidFill>
                <a:latin typeface="+mj-lt"/>
              </a:rPr>
              <a:t>filters</a:t>
            </a:r>
          </a:p>
          <a:p>
            <a:pPr lvl="1" eaLnBrk="1" hangingPunct="1">
              <a:defRPr/>
            </a:pPr>
            <a:r>
              <a:rPr lang="en-US" altLang="en-US" dirty="0">
                <a:latin typeface="+mj-lt"/>
              </a:rPr>
              <a:t>Transform input data streams into output data streams</a:t>
            </a:r>
          </a:p>
          <a:p>
            <a:pPr lvl="1" eaLnBrk="1" hangingPunct="1">
              <a:defRPr/>
            </a:pPr>
            <a:r>
              <a:rPr lang="en-US" altLang="en-US" dirty="0">
                <a:latin typeface="+mj-lt"/>
              </a:rPr>
              <a:t>Possibly incremental production of output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j-lt"/>
              </a:rPr>
              <a:t>Connectors are </a:t>
            </a:r>
            <a:r>
              <a:rPr lang="en-US" altLang="en-US" sz="2800" dirty="0">
                <a:solidFill>
                  <a:srgbClr val="000099"/>
                </a:solidFill>
                <a:latin typeface="+mj-lt"/>
              </a:rPr>
              <a:t>pipes</a:t>
            </a:r>
          </a:p>
          <a:p>
            <a:pPr lvl="1" eaLnBrk="1" hangingPunct="1">
              <a:defRPr/>
            </a:pPr>
            <a:r>
              <a:rPr lang="en-US" altLang="en-US" dirty="0">
                <a:latin typeface="+mj-lt"/>
              </a:rPr>
              <a:t>Conduits for data streams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j-lt"/>
              </a:rPr>
              <a:t>Style invariants</a:t>
            </a:r>
          </a:p>
          <a:p>
            <a:pPr lvl="1" eaLnBrk="1" hangingPunct="1">
              <a:defRPr/>
            </a:pPr>
            <a:r>
              <a:rPr lang="en-US" altLang="en-US" dirty="0">
                <a:latin typeface="+mj-lt"/>
              </a:rPr>
              <a:t>Filters are independent (no shared state) 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30B032EF-6151-3D7D-C318-D8302A857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085D7-5574-F246-B4B0-CE9BECEAAC24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C3767-B311-AFC6-85E5-9C9349130E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>
            <a:extLst>
              <a:ext uri="{FF2B5EF4-FFF2-40B4-BE49-F238E27FC236}">
                <a16:creationId xmlns:a16="http://schemas.microsoft.com/office/drawing/2014/main" id="{79027950-AAE2-6981-5F28-1F80E6FDB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Pipe and Filter (cont’d)</a:t>
            </a:r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20BDB7E2-C734-6FD7-4C2F-C9AA33403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42350" cy="4784725"/>
          </a:xfrm>
        </p:spPr>
        <p:txBody>
          <a:bodyPr/>
          <a:lstStyle/>
          <a:p>
            <a:pPr eaLnBrk="1" hangingPunct="1"/>
            <a:r>
              <a:rPr lang="en-US" altLang="en-US" sz="2200"/>
              <a:t>Variations</a:t>
            </a:r>
          </a:p>
          <a:p>
            <a:pPr lvl="1" eaLnBrk="1" hangingPunct="1"/>
            <a:r>
              <a:rPr lang="en-US" altLang="en-US" sz="2200"/>
              <a:t>Pipelines — linear sequences of filters</a:t>
            </a:r>
          </a:p>
          <a:p>
            <a:pPr lvl="1" eaLnBrk="1" hangingPunct="1"/>
            <a:r>
              <a:rPr lang="en-US" altLang="en-US" sz="2200"/>
              <a:t>Bounded pipes — limited amount of data on a pipe</a:t>
            </a:r>
          </a:p>
          <a:p>
            <a:pPr lvl="1" eaLnBrk="1" hangingPunct="1"/>
            <a:r>
              <a:rPr lang="en-US" altLang="en-US" sz="2200"/>
              <a:t>Typed pipes — data strongly typed</a:t>
            </a:r>
          </a:p>
          <a:p>
            <a:pPr eaLnBrk="1" hangingPunct="1"/>
            <a:r>
              <a:rPr lang="en-US" altLang="en-US" sz="2200"/>
              <a:t>Advantages</a:t>
            </a:r>
          </a:p>
          <a:p>
            <a:pPr lvl="1" eaLnBrk="1" hangingPunct="1"/>
            <a:r>
              <a:rPr lang="en-US" altLang="en-US" sz="2200"/>
              <a:t>System behavior is a succession of component behaviors</a:t>
            </a:r>
          </a:p>
          <a:p>
            <a:pPr lvl="1" eaLnBrk="1" hangingPunct="1"/>
            <a:r>
              <a:rPr lang="en-US" altLang="en-US" sz="2200"/>
              <a:t>Filter addition, replacement, and reuse</a:t>
            </a:r>
          </a:p>
          <a:p>
            <a:pPr lvl="2" eaLnBrk="1" hangingPunct="1"/>
            <a:r>
              <a:rPr lang="en-US" altLang="en-US" sz="2200"/>
              <a:t>Possible to hook any two filters together </a:t>
            </a:r>
          </a:p>
          <a:p>
            <a:pPr lvl="1" eaLnBrk="1" hangingPunct="1"/>
            <a:r>
              <a:rPr lang="en-US" altLang="en-US" sz="2200"/>
              <a:t>Certain analyses</a:t>
            </a:r>
          </a:p>
          <a:p>
            <a:pPr lvl="2" eaLnBrk="1" hangingPunct="1"/>
            <a:r>
              <a:rPr lang="en-US" altLang="en-US" sz="2200"/>
              <a:t>Throughput, latency, deadlock</a:t>
            </a:r>
          </a:p>
          <a:p>
            <a:pPr lvl="1" eaLnBrk="1" hangingPunct="1"/>
            <a:r>
              <a:rPr lang="en-US" altLang="en-US" sz="2200"/>
              <a:t>Concurrent execution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423FE9BD-5130-CF8B-C940-3A2329981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01C95-0DF5-1845-A53D-B8D78FFF17EA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2E2D9-478F-F95D-EC0E-A1EEBD6C8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>
            <a:extLst>
              <a:ext uri="{FF2B5EF4-FFF2-40B4-BE49-F238E27FC236}">
                <a16:creationId xmlns:a16="http://schemas.microsoft.com/office/drawing/2014/main" id="{BD607421-C8A0-15F9-51E0-FA4339387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Pipe and Filter (cont’d)</a:t>
            </a:r>
          </a:p>
        </p:txBody>
      </p:sp>
      <p:sp>
        <p:nvSpPr>
          <p:cNvPr id="50178" name="Rectangle 5">
            <a:extLst>
              <a:ext uri="{FF2B5EF4-FFF2-40B4-BE49-F238E27FC236}">
                <a16:creationId xmlns:a16="http://schemas.microsoft.com/office/drawing/2014/main" id="{212BCDBC-7AB7-FC8E-5371-9D7386ED0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363" y="1125538"/>
            <a:ext cx="8642350" cy="4784725"/>
          </a:xfrm>
        </p:spPr>
        <p:txBody>
          <a:bodyPr/>
          <a:lstStyle/>
          <a:p>
            <a:pPr eaLnBrk="1" hangingPunct="1"/>
            <a:r>
              <a:rPr lang="en-US" altLang="en-US" sz="2800"/>
              <a:t>Disadvantages</a:t>
            </a:r>
          </a:p>
          <a:p>
            <a:pPr lvl="1" eaLnBrk="1" hangingPunct="1"/>
            <a:r>
              <a:rPr lang="en-US" altLang="en-US" sz="2400"/>
              <a:t>Batch organization of processing</a:t>
            </a:r>
          </a:p>
          <a:p>
            <a:pPr lvl="1" eaLnBrk="1" hangingPunct="1"/>
            <a:r>
              <a:rPr lang="en-US" altLang="en-US" sz="2400"/>
              <a:t>Interactive applications</a:t>
            </a:r>
          </a:p>
          <a:p>
            <a:pPr lvl="1" eaLnBrk="1" hangingPunct="1"/>
            <a:r>
              <a:rPr lang="en-US" altLang="en-US" sz="2400"/>
              <a:t>Lowest common denominator on data transmission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9096F7FE-B69A-F03F-4467-4F98A3ED6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C956CF-6EFA-CD4E-9A2E-36A41BF011A9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34C99-BD10-C08B-349E-DDB7015764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0B42FE05-3A8C-1BD2-92FE-FF9EBEE2F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Pipe and Filter LL</a:t>
            </a:r>
          </a:p>
        </p:txBody>
      </p:sp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1271919D-290E-9EFA-C962-6A67B793E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11F44A-1924-814C-AF32-A0D06ED7B99B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52227" name="Picture 3" descr="pipeFilter_Use">
            <a:extLst>
              <a:ext uri="{FF2B5EF4-FFF2-40B4-BE49-F238E27FC236}">
                <a16:creationId xmlns:a16="http://schemas.microsoft.com/office/drawing/2014/main" id="{20CDC1D2-6A55-3787-AAA0-F9046306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855913"/>
            <a:ext cx="72786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>
            <a:extLst>
              <a:ext uri="{FF2B5EF4-FFF2-40B4-BE49-F238E27FC236}">
                <a16:creationId xmlns:a16="http://schemas.microsoft.com/office/drawing/2014/main" id="{A4F7DBBE-7923-F91A-38A0-57D9DCDC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5876925"/>
            <a:ext cx="561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</a:t>
            </a:r>
            <a:endParaRPr lang="en-US" altLang="en-US" sz="900">
              <a:latin typeface="Helvetica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E068F8-4338-E2B1-449A-6F2BA26D2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B406A0C-C71B-00B0-297A-B2E1EC4A0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Architecture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83DDAC-990A-0ED3-9C9A-F618AD4ED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4784725"/>
          </a:xfrm>
        </p:spPr>
        <p:txBody>
          <a:bodyPr/>
          <a:lstStyle/>
          <a:p>
            <a:r>
              <a:rPr lang="en-US" altLang="en-US" sz="2400"/>
              <a:t>A software architecture is an abstraction of a system:</a:t>
            </a:r>
            <a:endParaRPr lang="en-GB" altLang="en-US" sz="2400"/>
          </a:p>
          <a:p>
            <a:pPr lvl="1"/>
            <a:r>
              <a:rPr lang="en-GB" altLang="en-US" sz="2400"/>
              <a:t>The software components and connectors</a:t>
            </a:r>
          </a:p>
          <a:p>
            <a:pPr lvl="1"/>
            <a:r>
              <a:rPr lang="en-GB" altLang="en-US" sz="2400"/>
              <a:t>The externally visible properties of those components</a:t>
            </a:r>
          </a:p>
          <a:p>
            <a:pPr lvl="1"/>
            <a:r>
              <a:rPr lang="en-GB" altLang="en-US" sz="2400"/>
              <a:t>The relationships among the components and the environment </a:t>
            </a:r>
          </a:p>
          <a:p>
            <a:r>
              <a:rPr lang="en-US" altLang="en-US" sz="2400"/>
              <a:t>Externally-visible properties of elements are assumptions that one elements can make about another: </a:t>
            </a:r>
          </a:p>
          <a:p>
            <a:pPr lvl="1"/>
            <a:r>
              <a:rPr lang="en-US" altLang="en-US" sz="2400"/>
              <a:t>provided services, required services, performance characteristics, fault handling, resource usage etc.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B9420-7905-6E58-08BF-51FAD096F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2E2001AB-C15A-C957-3A93-D02B725D1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7EF0A59-1CB9-3545-B650-1AC66DE4957F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96AA0512-816F-85CB-72EF-90B4B8B5A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Publish-Subscribe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D5182FE7-54CF-C093-3B22-A60D2E630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642350" cy="4784725"/>
          </a:xfrm>
        </p:spPr>
        <p:txBody>
          <a:bodyPr/>
          <a:lstStyle/>
          <a:p>
            <a:pPr eaLnBrk="1" hangingPunct="1"/>
            <a:r>
              <a:rPr lang="en-US" altLang="en-US"/>
              <a:t>Subscribers register/deregister to receive specific messages or specific content. </a:t>
            </a:r>
          </a:p>
          <a:p>
            <a:pPr eaLnBrk="1" hangingPunct="1"/>
            <a:r>
              <a:rPr lang="en-US" altLang="en-US"/>
              <a:t>Publishers broadcast messages to subscribers either synchronously or asynchronously.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07F5A275-EEB8-B50C-8010-C35650D26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B3B85-AD9B-F94F-A343-73BA2C898D12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FC51E-0721-F250-2517-DA1CF78CC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>
            <a:extLst>
              <a:ext uri="{FF2B5EF4-FFF2-40B4-BE49-F238E27FC236}">
                <a16:creationId xmlns:a16="http://schemas.microsoft.com/office/drawing/2014/main" id="{FFD1177E-10B2-D61D-D822-DD842399A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Publish-Subscribe (cont’d)</a:t>
            </a:r>
          </a:p>
        </p:txBody>
      </p:sp>
      <p:sp>
        <p:nvSpPr>
          <p:cNvPr id="55298" name="Rectangle 5">
            <a:extLst>
              <a:ext uri="{FF2B5EF4-FFF2-40B4-BE49-F238E27FC236}">
                <a16:creationId xmlns:a16="http://schemas.microsoft.com/office/drawing/2014/main" id="{76CDF216-0F36-ABE1-F555-1391C98C7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125538"/>
            <a:ext cx="8642350" cy="4784725"/>
          </a:xfrm>
        </p:spPr>
        <p:txBody>
          <a:bodyPr/>
          <a:lstStyle/>
          <a:p>
            <a:pPr eaLnBrk="1" hangingPunct="1"/>
            <a:r>
              <a:rPr lang="en-US" altLang="en-US" sz="2400"/>
              <a:t>Components: Publishers, subscribers, proxies for managing distribution</a:t>
            </a:r>
          </a:p>
          <a:p>
            <a:pPr eaLnBrk="1" hangingPunct="1"/>
            <a:r>
              <a:rPr lang="en-US" altLang="en-US" sz="2400"/>
              <a:t>Connectors: Typically a network protocol is required.  Content-based subscription requires sophisticated connectors.</a:t>
            </a:r>
          </a:p>
          <a:p>
            <a:pPr eaLnBrk="1" hangingPunct="1"/>
            <a:r>
              <a:rPr lang="en-US" altLang="en-US" sz="2400"/>
              <a:t>Data Elements: Subscriptions, notifications, published information </a:t>
            </a:r>
          </a:p>
          <a:p>
            <a:pPr eaLnBrk="1" hangingPunct="1"/>
            <a:r>
              <a:rPr lang="en-US" altLang="en-US" sz="2400"/>
              <a:t>Topology: Subscribers connect to publishers either directly or may receive notifications via a network protocol from intermediaries</a:t>
            </a:r>
          </a:p>
          <a:p>
            <a:pPr eaLnBrk="1" hangingPunct="1"/>
            <a:r>
              <a:rPr lang="en-US" altLang="en-US" sz="2400"/>
              <a:t>Qualities yielded Highly efficient one-way dissemination of information with very low-coupling of components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0E7229E8-5556-45CE-3197-4484D1D42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E2713-CBEB-AF45-8193-FB0581A20228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DEDE98-B6B6-C0D2-5835-BD6B3BB8F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E9F5267A-0C67-9EBF-7EDA-2AC2689D7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Pub-Sub LL</a:t>
            </a:r>
          </a:p>
        </p:txBody>
      </p:sp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E9881327-43E5-0E45-EF49-716176BA3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725C1-B9FB-BA48-B807-4CE7E9D5803D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56323" name="Picture 3" descr="pub-sub_Use">
            <a:extLst>
              <a:ext uri="{FF2B5EF4-FFF2-40B4-BE49-F238E27FC236}">
                <a16:creationId xmlns:a16="http://schemas.microsoft.com/office/drawing/2014/main" id="{7FE4B180-E308-AC36-64BE-20DEA0D1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700213"/>
            <a:ext cx="6313488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4">
            <a:extLst>
              <a:ext uri="{FF2B5EF4-FFF2-40B4-BE49-F238E27FC236}">
                <a16:creationId xmlns:a16="http://schemas.microsoft.com/office/drawing/2014/main" id="{E37D56DA-62C1-29A3-BE97-E3C58EFC1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629400"/>
            <a:ext cx="8266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AEA44E-4022-7B31-8791-DBF079212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F512959-1B71-9848-7455-EF2C1E57F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Event-Based Style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8E6509B1-B2BD-1A9E-6430-C163CB420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200"/>
              <a:t>Independent components asynchronously emit and receive events communicated over event buses </a:t>
            </a:r>
          </a:p>
          <a:p>
            <a:pPr eaLnBrk="1" hangingPunct="1"/>
            <a:r>
              <a:rPr lang="en-US" altLang="en-US" sz="2200"/>
              <a:t>Components: Independent, concurrent event generators and/or consumers</a:t>
            </a:r>
          </a:p>
          <a:p>
            <a:pPr eaLnBrk="1" hangingPunct="1"/>
            <a:r>
              <a:rPr lang="en-US" altLang="en-US" sz="2200"/>
              <a:t>Connectors: Event buses (at least one)</a:t>
            </a:r>
          </a:p>
          <a:p>
            <a:pPr eaLnBrk="1" hangingPunct="1"/>
            <a:r>
              <a:rPr lang="en-US" altLang="en-US" sz="2200"/>
              <a:t>Data Elements: Events – data sent as a first-class entity over the event bus</a:t>
            </a:r>
          </a:p>
          <a:p>
            <a:pPr eaLnBrk="1" hangingPunct="1"/>
            <a:r>
              <a:rPr lang="en-US" altLang="en-US" sz="2200"/>
              <a:t>Topology: Components communicate with the event buses, not directly to each other.  </a:t>
            </a:r>
          </a:p>
          <a:p>
            <a:pPr eaLnBrk="1" hangingPunct="1"/>
            <a:r>
              <a:rPr lang="en-US" altLang="en-US" sz="2200"/>
              <a:t>Variants: Component communication with the event bus may either be push or pull based.</a:t>
            </a:r>
          </a:p>
          <a:p>
            <a:pPr eaLnBrk="1" hangingPunct="1"/>
            <a:r>
              <a:rPr lang="en-US" altLang="en-US" sz="2200"/>
              <a:t>Highly scalable, easy to evolve, effective for highly distributed applications.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F281174D-B34C-C775-D459-77702BC0C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02B82-B47F-CB44-AF12-D226C9F910AA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A6D2B9-8466-03A7-E0FD-F28289DB5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101FFB44-58FD-D9B2-1BDD-9D3111975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Event-based LL</a:t>
            </a:r>
          </a:p>
        </p:txBody>
      </p:sp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BE3D0BE1-C3E4-3AD6-50AF-4BDADD116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150A22-4780-3D47-90A7-170CB639C41A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58371" name="Picture 3" descr="events_Use">
            <a:extLst>
              <a:ext uri="{FF2B5EF4-FFF2-40B4-BE49-F238E27FC236}">
                <a16:creationId xmlns:a16="http://schemas.microsoft.com/office/drawing/2014/main" id="{F921F288-BB1E-3C5A-AF46-F862874E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84313"/>
            <a:ext cx="6265863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 Box 4">
            <a:extLst>
              <a:ext uri="{FF2B5EF4-FFF2-40B4-BE49-F238E27FC236}">
                <a16:creationId xmlns:a16="http://schemas.microsoft.com/office/drawing/2014/main" id="{D8182D02-9380-A15E-62C1-82A416CC8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873750"/>
            <a:ext cx="79057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51F516-7CC9-495B-0AB3-445A033725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F9243DC-1DA0-933B-D75D-8880CF91B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Peer-to-Peer Style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43FC05DE-D440-248F-3DF5-FDA4BFD22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6975"/>
            <a:ext cx="8856663" cy="4191000"/>
          </a:xfrm>
        </p:spPr>
        <p:txBody>
          <a:bodyPr/>
          <a:lstStyle/>
          <a:p>
            <a:pPr eaLnBrk="1" hangingPunct="1"/>
            <a:r>
              <a:rPr lang="en-US" altLang="en-US"/>
              <a:t>Peers: independent components, having their own state and control thread. </a:t>
            </a:r>
          </a:p>
          <a:p>
            <a:pPr eaLnBrk="1" hangingPunct="1"/>
            <a:r>
              <a:rPr lang="en-US" altLang="en-US"/>
              <a:t>State and behavior are distributed among peers which can act as either clients or servers. </a:t>
            </a:r>
          </a:p>
          <a:p>
            <a:pPr eaLnBrk="1" hangingPunct="1"/>
            <a:r>
              <a:rPr lang="en-US" altLang="en-US"/>
              <a:t>Connectors: Network protocols</a:t>
            </a:r>
          </a:p>
          <a:p>
            <a:pPr eaLnBrk="1" hangingPunct="1"/>
            <a:r>
              <a:rPr lang="en-US" altLang="en-US"/>
              <a:t>Data Elements: Network messages 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AD3B9B2A-BB80-CC6B-3E30-352E4D34D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73160-4B2D-9947-B636-BADBBE5DECBB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EBF99-ECEC-3F88-20BE-6E95725E17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3B87E08D-FA4C-D640-EF6C-073D22354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Peer-to-Peer Style (cont’d)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ECC6E075-510E-76EF-84F0-70FC5363D5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6975"/>
            <a:ext cx="8856663" cy="4411663"/>
          </a:xfrm>
        </p:spPr>
        <p:txBody>
          <a:bodyPr/>
          <a:lstStyle/>
          <a:p>
            <a:pPr eaLnBrk="1" hangingPunct="1"/>
            <a:r>
              <a:rPr lang="en-US" altLang="en-US"/>
              <a:t>Topology: Network (may have redundant connections between peers); can vary arbitrarily and dynamically</a:t>
            </a:r>
          </a:p>
          <a:p>
            <a:pPr eaLnBrk="1" hangingPunct="1"/>
            <a:r>
              <a:rPr lang="en-US" altLang="en-US"/>
              <a:t>Supports decentralized computing with flow of control and resources distributed among peers. </a:t>
            </a:r>
          </a:p>
          <a:p>
            <a:pPr lvl="1" eaLnBrk="1" hangingPunct="1"/>
            <a:r>
              <a:rPr lang="en-US" altLang="en-US"/>
              <a:t>Highly robust in the face of failure of any given node. </a:t>
            </a:r>
          </a:p>
          <a:p>
            <a:pPr lvl="1" eaLnBrk="1" hangingPunct="1"/>
            <a:r>
              <a:rPr lang="en-US" altLang="en-US"/>
              <a:t>Scalable in terms of access to resources and computing power.  </a:t>
            </a:r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61ADB197-27F0-C107-2E56-8099EFD91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7F62-3E6D-C84A-927C-387319BEA213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43AE23-EF1C-7CD6-66A3-B03A775BD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658CA5AF-9F9A-C943-FB80-BBDFA74F9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198438"/>
            <a:ext cx="6969126" cy="1143000"/>
          </a:xfrm>
        </p:spPr>
        <p:txBody>
          <a:bodyPr/>
          <a:lstStyle/>
          <a:p>
            <a:pPr eaLnBrk="1" hangingPunct="1"/>
            <a:r>
              <a:rPr lang="en-US" altLang="en-US"/>
              <a:t>Peer-to-Peer LL</a:t>
            </a:r>
          </a:p>
        </p:txBody>
      </p:sp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9994E5E2-0E1B-B9CF-FD49-EB4D4AEF4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A07A88-8B64-BF4B-8DF7-DB1D64C86DEF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61443" name="Picture 3" descr="p2p_Use">
            <a:extLst>
              <a:ext uri="{FF2B5EF4-FFF2-40B4-BE49-F238E27FC236}">
                <a16:creationId xmlns:a16="http://schemas.microsoft.com/office/drawing/2014/main" id="{5614A5FD-3141-4A2C-8225-5CE7D0A64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196975"/>
            <a:ext cx="7839075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4">
            <a:extLst>
              <a:ext uri="{FF2B5EF4-FFF2-40B4-BE49-F238E27FC236}">
                <a16:creationId xmlns:a16="http://schemas.microsoft.com/office/drawing/2014/main" id="{77EDDBC3-15C6-CD0B-884A-A216E250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824538"/>
            <a:ext cx="8266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A29F3-0154-DEF7-4ACB-3B67178A61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4C89101-026B-E7D3-5B31-5A44BA3DB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Data-Flow Styles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552321DE-B89C-6D8A-7C02-01580567D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92200"/>
            <a:ext cx="8642350" cy="4784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Batch Sequential</a:t>
            </a:r>
          </a:p>
          <a:p>
            <a:pPr lvl="1" eaLnBrk="1" hangingPunct="1"/>
            <a:r>
              <a:rPr lang="en-US" altLang="en-US" sz="2400"/>
              <a:t>Separate programs are executed in order; data is passed as an aggregate from one program to the next.</a:t>
            </a:r>
          </a:p>
          <a:p>
            <a:pPr lvl="1" eaLnBrk="1" hangingPunct="1"/>
            <a:r>
              <a:rPr lang="en-US" altLang="en-US" sz="2400"/>
              <a:t>Connectors: “The human hand” carrying tapes between the programs, a.k.a. “sneaker-net ”</a:t>
            </a:r>
          </a:p>
          <a:p>
            <a:pPr lvl="1" eaLnBrk="1" hangingPunct="1"/>
            <a:r>
              <a:rPr lang="en-US" altLang="en-US" sz="2400"/>
              <a:t>Data Elements: Explicit, aggregate elements passed from one component to the next upon completion of the producing program’s execution.</a:t>
            </a:r>
          </a:p>
          <a:p>
            <a:pPr eaLnBrk="1" hangingPunct="1"/>
            <a:r>
              <a:rPr lang="en-US" altLang="en-US" sz="2800"/>
              <a:t>Typical uses: Transaction processing in financial systems. 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68733BF6-286D-18AF-D49B-7347E39E7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9D5C3-FF61-2840-A3ED-B68CD3983633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3E4E3D-EEC9-3169-B81F-988A827A5D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D0A04DFE-AA85-097C-111A-C993CAD53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229600" cy="914400"/>
          </a:xfrm>
        </p:spPr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Batch-Sequential: A Financial Application</a:t>
            </a:r>
          </a:p>
        </p:txBody>
      </p:sp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D75C66E7-C587-79FB-BFD0-2EF5B383C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88BCD-4FC6-3F40-8413-1121BB303E7A}" type="slidenum">
              <a:rPr lang="en-US" altLang="en-US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pic>
        <p:nvPicPr>
          <p:cNvPr id="63491" name="Picture 3" descr="Fig4-13BatchSequential(Financial)">
            <a:extLst>
              <a:ext uri="{FF2B5EF4-FFF2-40B4-BE49-F238E27FC236}">
                <a16:creationId xmlns:a16="http://schemas.microsoft.com/office/drawing/2014/main" id="{77C541C8-7AD7-2ADA-0822-CEDD8ADD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7788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>
            <a:extLst>
              <a:ext uri="{FF2B5EF4-FFF2-40B4-BE49-F238E27FC236}">
                <a16:creationId xmlns:a16="http://schemas.microsoft.com/office/drawing/2014/main" id="{D4FCF86C-F609-3098-131D-B85F0A97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76925"/>
            <a:ext cx="8266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Helvetica" pitchFamily="2" charset="0"/>
              </a:rPr>
              <a:t>Software Architecture: Foundations, Theory, and Practice</a:t>
            </a:r>
            <a:r>
              <a:rPr lang="en-US" altLang="en-US" sz="800">
                <a:latin typeface="Helvetica" pitchFamily="2" charset="0"/>
              </a:rPr>
              <a:t>; Richard N. Taylor, Nenad Medvidovic, and Eric M. Dashofy; </a:t>
            </a:r>
            <a:r>
              <a:rPr lang="en-US" altLang="en-US" sz="800">
                <a:latin typeface="Arial" panose="020B0604020202020204" pitchFamily="34" charset="0"/>
              </a:rPr>
              <a:t>© 2008 John Wiley &amp; Sons, Inc. Reprinted with permission.</a:t>
            </a:r>
            <a:r>
              <a:rPr lang="en-US" altLang="en-US" sz="900">
                <a:latin typeface="Helvetica" pitchFamily="2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6945A-CA93-0EDB-A48C-C022A8B4A5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BFDF1C4-B632-BA73-2969-B45A3B8C4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0F4CD-C169-89CA-1B87-700D970F5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D9FE8305-B031-40BD-77CB-E2BDA915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51F11-0A55-9148-98E2-554F5B831572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8A0E357-2D5C-BAA2-B7C7-FFCFE6E2B1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16585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9FCE5337-EA8B-6D0C-D510-EBCA83058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A07C-E178-DD42-D202-430B4BB0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  <a:defRPr/>
            </a:pPr>
            <a:endParaRPr lang="en-GB" dirty="0"/>
          </a:p>
          <a:p>
            <a:pPr marL="0" indent="0" algn="ctr">
              <a:buFontTx/>
              <a:buNone/>
              <a:defRPr/>
            </a:pPr>
            <a:endParaRPr lang="en-GB" dirty="0"/>
          </a:p>
          <a:p>
            <a:pPr marL="0" indent="0" algn="ctr">
              <a:buFontTx/>
              <a:buNone/>
              <a:defRPr/>
            </a:pPr>
            <a:r>
              <a:rPr lang="en-GB" dirty="0"/>
              <a:t>Architecture Description Languages(ADLs) </a:t>
            </a:r>
          </a:p>
          <a:p>
            <a:pPr marL="0" indent="0" algn="ctr">
              <a:buFontTx/>
              <a:buNone/>
              <a:defRPr/>
            </a:pPr>
            <a:endParaRPr lang="en-GB" dirty="0"/>
          </a:p>
          <a:p>
            <a:pPr marL="0" indent="0" algn="ctr">
              <a:buFontTx/>
              <a:buNone/>
              <a:defRPr/>
            </a:pPr>
            <a:r>
              <a:rPr lang="en-GB" dirty="0"/>
              <a:t>e.g., </a:t>
            </a:r>
          </a:p>
          <a:p>
            <a:pPr marL="0" indent="0" algn="ctr">
              <a:buFontTx/>
              <a:buNone/>
              <a:defRPr/>
            </a:pPr>
            <a:r>
              <a:rPr lang="en-GB" dirty="0"/>
              <a:t>http://www.cs.cmu.edu/~acme/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64E86-DECC-1633-69BD-975F40EBE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B7DEB495-AD3E-EF8B-DDCC-66E713E60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F510CB-686A-5D41-BA10-B9DF9443B86D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4E1B4727-BF01-145F-E645-41E88C376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Architecture Reuse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EEE09115-B77B-E748-FBC0-13D25A382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Systems in the same domain often have similar architectures that reflect domain concepts.</a:t>
            </a:r>
          </a:p>
          <a:p>
            <a:r>
              <a:rPr lang="en-US" altLang="en-US"/>
              <a:t>Application product lines are built around a core architecture with variants that satisfy particular customer requirements.</a:t>
            </a:r>
          </a:p>
          <a:p>
            <a:r>
              <a:rPr lang="en-US" altLang="en-US"/>
              <a:t>Architecture Product Lines.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EABFA3-2453-491F-6492-5A5D1677C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5540" name="Slide Number Placeholder 2">
            <a:extLst>
              <a:ext uri="{FF2B5EF4-FFF2-40B4-BE49-F238E27FC236}">
                <a16:creationId xmlns:a16="http://schemas.microsoft.com/office/drawing/2014/main" id="{4D4732DE-6A90-DE8E-5779-04345DBF8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F602766-23BD-314A-8AD2-D6C4BF06F73F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8DC77EC9-8FAC-5C7E-2F4A-6552DB9C4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DC41-E462-09FF-E5CD-B17C4F54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j-lt"/>
              </a:rPr>
              <a:t>Software Engineering, Ian Somerville</a:t>
            </a:r>
          </a:p>
          <a:p>
            <a:pPr>
              <a:defRPr/>
            </a:pPr>
            <a:r>
              <a:rPr lang="en-GB" dirty="0">
                <a:latin typeface="+mj-lt"/>
              </a:rPr>
              <a:t>The Software Architecture: Foundations, Theory, and Practice: Richard N. Taylor, </a:t>
            </a:r>
            <a:r>
              <a:rPr lang="en-GB" dirty="0" err="1">
                <a:latin typeface="+mj-lt"/>
              </a:rPr>
              <a:t>Nenad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Medvidović</a:t>
            </a:r>
            <a:r>
              <a:rPr lang="en-GB" dirty="0">
                <a:latin typeface="+mj-lt"/>
              </a:rPr>
              <a:t>, and Eric M. </a:t>
            </a:r>
            <a:r>
              <a:rPr lang="en-GB" dirty="0" err="1">
                <a:latin typeface="+mj-lt"/>
              </a:rPr>
              <a:t>Dashofy</a:t>
            </a:r>
            <a:endParaRPr lang="en-GB" dirty="0"/>
          </a:p>
          <a:p>
            <a:pPr>
              <a:defRPr/>
            </a:pPr>
            <a:r>
              <a:rPr lang="en-GB" dirty="0" err="1"/>
              <a:t>Garlan</a:t>
            </a:r>
            <a:r>
              <a:rPr lang="en-GB" dirty="0"/>
              <a:t> and Shaw: </a:t>
            </a:r>
            <a:r>
              <a:rPr lang="en-GB" dirty="0">
                <a:hlinkClick r:id="rId2"/>
              </a:rPr>
              <a:t>https://www.cs.cmu.edu/afs/cs/project/able/ftp/intro_softarch/intro_softarch.pdf</a:t>
            </a: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BF26-CA15-9F97-ABC9-C62EF497C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F3249042-AEFD-AE6D-F1E0-DA66E5AD9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F780E-5CC0-A04A-92F6-5B00CA71C6BD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50D333A-75B5-0DB3-1D5E-2FC1EEED7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305800" cy="917575"/>
          </a:xfrm>
        </p:spPr>
        <p:txBody>
          <a:bodyPr/>
          <a:lstStyle/>
          <a:p>
            <a:r>
              <a:rPr lang="en-US" altLang="en-US"/>
              <a:t>Quality Attributes </a:t>
            </a:r>
            <a:br>
              <a:rPr lang="en-US" altLang="en-US"/>
            </a:br>
            <a:r>
              <a:rPr lang="en-US" altLang="en-US"/>
              <a:t>and Architecture Decisions </a:t>
            </a:r>
            <a:endParaRPr lang="en-US" altLang="en-US" sz="200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926764C-766F-BF89-70B6-016E70074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43013"/>
            <a:ext cx="8229600" cy="413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99"/>
                </a:solidFill>
              </a:rPr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Localise critical operations and minimise communications. Use large rather than fine-grain components.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99"/>
                </a:solidFill>
              </a:rPr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a layered architecture with critical assets in the inner layers.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99"/>
                </a:solidFill>
              </a:rPr>
              <a:t>Safety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Localise safety-critical features in a small number of sub-systems.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99"/>
                </a:solidFill>
              </a:rPr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Include redundant components and mechanisms for fault tolerance.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99"/>
                </a:solidFill>
              </a:rPr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fine-grain, replaceable components.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ECCDF-CC82-8864-C1AF-07A93D53D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1508" name="Slide Number Placeholder 2">
            <a:extLst>
              <a:ext uri="{FF2B5EF4-FFF2-40B4-BE49-F238E27FC236}">
                <a16:creationId xmlns:a16="http://schemas.microsoft.com/office/drawing/2014/main" id="{459E7536-8113-ADEA-5B2C-89EA9822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5907E5A-1AAA-8644-94F9-321154EF164D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77B01FE-F4CA-4D2B-A7E9-A8C8599B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Analogy….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41D57-C270-7041-8AA0-2866AF1E22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80314CBB-C462-A253-BFE8-98D436C22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862F4-CC9A-EF4D-AA5A-C46FC0F9FA1B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290F9CD2-D5D4-5923-3F03-0333CACB3E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96975"/>
            <a:ext cx="5057775" cy="3057525"/>
          </a:xfrm>
          <a:noFill/>
        </p:spPr>
      </p:pic>
      <p:pic>
        <p:nvPicPr>
          <p:cNvPr id="22533" name="Picture 6" descr="http://www.lebanon.com/construction/the.quarterly/sd5.gif">
            <a:extLst>
              <a:ext uri="{FF2B5EF4-FFF2-40B4-BE49-F238E27FC236}">
                <a16:creationId xmlns:a16="http://schemas.microsoft.com/office/drawing/2014/main" id="{645879C7-7F50-9D84-14AD-1BC6E472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237038"/>
            <a:ext cx="352901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http://static.photo.net/attachments/bboard/00Y/00Y3D7-322225684.jpg">
            <a:extLst>
              <a:ext uri="{FF2B5EF4-FFF2-40B4-BE49-F238E27FC236}">
                <a16:creationId xmlns:a16="http://schemas.microsoft.com/office/drawing/2014/main" id="{842B1E83-F618-F309-5E54-3F4042FF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765300"/>
            <a:ext cx="295116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2" descr="http://souar.com/data/media/3/lebanon_beyrut.jpg">
            <a:extLst>
              <a:ext uri="{FF2B5EF4-FFF2-40B4-BE49-F238E27FC236}">
                <a16:creationId xmlns:a16="http://schemas.microsoft.com/office/drawing/2014/main" id="{B197C473-A437-F97B-BDB4-AAEFDB94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316413"/>
            <a:ext cx="309721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6210CC-7038-09A2-8C68-59F603CD4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902C156A-9D64-FC82-B80D-481A7BEE35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9FAAE-013C-5740-895A-B11A13539BD3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E48950C-9A1C-E7EE-A1E2-B99D9850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8077200" cy="4419600"/>
          </a:xfrm>
          <a:prstGeom prst="rect">
            <a:avLst/>
          </a:prstGeom>
          <a:solidFill>
            <a:srgbClr val="DBFDFF"/>
          </a:solidFill>
          <a:ln w="12700">
            <a:solidFill>
              <a:srgbClr val="DBFD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Verdana" panose="020B060403050404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8A306B0-E42C-A025-316E-17C1578D6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  <a:noFill/>
        </p:spPr>
        <p:txBody>
          <a:bodyPr/>
          <a:lstStyle/>
          <a:p>
            <a:pPr eaLnBrk="1" hangingPunct="1"/>
            <a:r>
              <a:rPr lang="en-GB" altLang="en-US"/>
              <a:t>Quality Attributes: </a:t>
            </a:r>
            <a:br>
              <a:rPr lang="en-GB" altLang="en-US"/>
            </a:br>
            <a:r>
              <a:rPr lang="en-GB" altLang="en-US"/>
              <a:t>Dimensions of Dependability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DCA6BFE8-1063-9026-C7A7-4C9C9CB3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486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2A2ECD-1D72-B815-354F-95E869289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EE819CD7-C589-2874-9091-B2AE547E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BD964-7D67-F349-A56E-BBAF15EA703F}" type="slidenum">
              <a:rPr lang="en-US" altLang="en-US" sz="1400">
                <a:solidFill>
                  <a:srgbClr val="DDDDD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7A83308-CEF4-40C5-0758-FC1C9F095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934200" cy="1143000"/>
          </a:xfrm>
        </p:spPr>
        <p:txBody>
          <a:bodyPr/>
          <a:lstStyle/>
          <a:p>
            <a:pPr eaLnBrk="1" hangingPunct="1"/>
            <a:r>
              <a:rPr lang="en-US" altLang="en-US"/>
              <a:t>Other Dependability Properties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DE9E76-FB28-CD9C-6324-E35CD11F5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99"/>
                </a:solidFill>
              </a:rPr>
              <a:t>Repairability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Reflects the extent to which the system </a:t>
            </a:r>
            <a:r>
              <a:rPr lang="en-US" altLang="en-US" sz="2400">
                <a:solidFill>
                  <a:srgbClr val="000066"/>
                </a:solidFill>
              </a:rPr>
              <a:t>can be repaired in the event of a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99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Reflects the extent to which the system </a:t>
            </a:r>
            <a:r>
              <a:rPr lang="en-US" altLang="en-US" sz="2400">
                <a:solidFill>
                  <a:srgbClr val="000066"/>
                </a:solidFill>
              </a:rPr>
              <a:t>can be adapted to new requirements;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99"/>
                </a:solidFill>
              </a:rPr>
              <a:t>Survivability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Reflects the extent to which the system </a:t>
            </a:r>
            <a:r>
              <a:rPr lang="en-US" altLang="en-US" sz="2400">
                <a:solidFill>
                  <a:srgbClr val="000066"/>
                </a:solidFill>
              </a:rPr>
              <a:t>can deliver services whilst under hostile attack;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000099"/>
                </a:solidFill>
              </a:rPr>
              <a:t>Error tolerance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Reflects the extent to which </a:t>
            </a:r>
            <a:r>
              <a:rPr lang="en-US" altLang="en-US" sz="2400">
                <a:solidFill>
                  <a:srgbClr val="000066"/>
                </a:solidFill>
              </a:rPr>
              <a:t>user input errors</a:t>
            </a:r>
            <a:r>
              <a:rPr lang="en-US" altLang="en-US" sz="2400"/>
              <a:t> can be </a:t>
            </a:r>
            <a:r>
              <a:rPr lang="en-US" altLang="en-US" sz="2400">
                <a:solidFill>
                  <a:srgbClr val="000066"/>
                </a:solidFill>
              </a:rPr>
              <a:t>avoided and tolerated.</a:t>
            </a:r>
          </a:p>
        </p:txBody>
      </p:sp>
      <p:pic>
        <p:nvPicPr>
          <p:cNvPr id="25605" name="Picture 4" descr="MCj03516340000[1]">
            <a:extLst>
              <a:ext uri="{FF2B5EF4-FFF2-40B4-BE49-F238E27FC236}">
                <a16:creationId xmlns:a16="http://schemas.microsoft.com/office/drawing/2014/main" id="{E73097F2-BF39-BE6B-8BE1-DE386EB6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268413"/>
            <a:ext cx="1341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 descr="MCj02378030000[1]">
            <a:extLst>
              <a:ext uri="{FF2B5EF4-FFF2-40B4-BE49-F238E27FC236}">
                <a16:creationId xmlns:a16="http://schemas.microsoft.com/office/drawing/2014/main" id="{6E772A3F-AC91-BFCE-68A6-5D72FDC4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2205038"/>
            <a:ext cx="1584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 descr="MCj02343330000[1]">
            <a:extLst>
              <a:ext uri="{FF2B5EF4-FFF2-40B4-BE49-F238E27FC236}">
                <a16:creationId xmlns:a16="http://schemas.microsoft.com/office/drawing/2014/main" id="{4FAAB706-0099-F20F-7174-ED559F18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573463"/>
            <a:ext cx="15478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 descr="MCj01047480000[1]">
            <a:extLst>
              <a:ext uri="{FF2B5EF4-FFF2-40B4-BE49-F238E27FC236}">
                <a16:creationId xmlns:a16="http://schemas.microsoft.com/office/drawing/2014/main" id="{BAC05440-39C8-0A7D-10E9-DAA44A47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652963"/>
            <a:ext cx="1619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56B5505-4A85-868A-3BAA-3EB83AEDF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Architectural Tradeoffs and conflicts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7C03BF4-1DA4-90A9-AF79-AAA365828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large-grain components improves performance but reduces maintainability.</a:t>
            </a:r>
          </a:p>
          <a:p>
            <a:r>
              <a:rPr lang="en-US" altLang="en-US"/>
              <a:t>Introducing redundant data improves availability but makes security more difficult.</a:t>
            </a:r>
          </a:p>
          <a:p>
            <a:r>
              <a:rPr lang="en-US" altLang="en-US"/>
              <a:t>Localising safety-related features usually means more communication so degraded performance.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1E48F3-B9DA-66A9-F329-51E665393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Dr R Bahsoon</a:t>
            </a:r>
            <a:endParaRPr lang="en-US"/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4DF0211B-15FA-7DD8-87CC-C702FFC25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AC33DFA-0025-7A46-AE33-3DC2036BB467}" type="slidenum">
              <a:rPr lang="en-US" altLang="en-US">
                <a:solidFill>
                  <a:srgbClr val="DDDDDD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>
              <a:solidFill>
                <a:srgbClr val="DDDDD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2088</Words>
  <Application>Microsoft Macintosh PowerPoint</Application>
  <PresentationFormat>On-screen Show (4:3)</PresentationFormat>
  <Paragraphs>300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Verdana</vt:lpstr>
      <vt:lpstr>Arial</vt:lpstr>
      <vt:lpstr>Comic Sans MS</vt:lpstr>
      <vt:lpstr>Times</vt:lpstr>
      <vt:lpstr>Arial Black</vt:lpstr>
      <vt:lpstr>Helvetica</vt:lpstr>
      <vt:lpstr>Wingdings</vt:lpstr>
      <vt:lpstr>MS PGothic</vt:lpstr>
      <vt:lpstr>Default Design</vt:lpstr>
      <vt:lpstr>Software Engineering/Professional Practice and BUS   Dr. Rami Bahsoon School of Computer Science University of Birmingham r.bahsoon@cs.bham.ac.uk</vt:lpstr>
      <vt:lpstr>Last lectures</vt:lpstr>
      <vt:lpstr>Software Architecture</vt:lpstr>
      <vt:lpstr>PowerPoint Presentation</vt:lpstr>
      <vt:lpstr>Quality Attributes  and Architecture Decisions </vt:lpstr>
      <vt:lpstr>Analogy…. </vt:lpstr>
      <vt:lpstr>Quality Attributes:  Dimensions of Dependability</vt:lpstr>
      <vt:lpstr>Other Dependability Properties</vt:lpstr>
      <vt:lpstr> Architectural Tradeoffs and conflicts</vt:lpstr>
      <vt:lpstr> Architecture Design Decisions</vt:lpstr>
      <vt:lpstr> Architectural Styles</vt:lpstr>
      <vt:lpstr> Architectural Styles </vt:lpstr>
      <vt:lpstr> The Repository/Blackboard Style</vt:lpstr>
      <vt:lpstr>Example: CASE toolset architecture</vt:lpstr>
      <vt:lpstr> Another Example: Blackboard</vt:lpstr>
      <vt:lpstr> Blackboard style characteristics</vt:lpstr>
      <vt:lpstr> Client-Server model</vt:lpstr>
      <vt:lpstr> Client Server Model</vt:lpstr>
      <vt:lpstr> Client-Server LL</vt:lpstr>
      <vt:lpstr> Client-server characteristics</vt:lpstr>
      <vt:lpstr>Layered/Abstract machine model</vt:lpstr>
      <vt:lpstr>Version management system</vt:lpstr>
      <vt:lpstr>Layered Systems/Virtual Machines</vt:lpstr>
      <vt:lpstr> Layered Style </vt:lpstr>
      <vt:lpstr> Layered Style (cont’d)</vt:lpstr>
      <vt:lpstr> Pipe and Filter Style</vt:lpstr>
      <vt:lpstr> Pipe and Filter (cont’d)</vt:lpstr>
      <vt:lpstr> Pipe and Filter (cont’d)</vt:lpstr>
      <vt:lpstr> Pipe and Filter LL</vt:lpstr>
      <vt:lpstr>Publish-Subscribe</vt:lpstr>
      <vt:lpstr>Publish-Subscribe (cont’d)</vt:lpstr>
      <vt:lpstr>Pub-Sub LL</vt:lpstr>
      <vt:lpstr> Event-Based Style</vt:lpstr>
      <vt:lpstr>Event-based LL</vt:lpstr>
      <vt:lpstr> Peer-to-Peer Style</vt:lpstr>
      <vt:lpstr> Peer-to-Peer Style (cont’d)</vt:lpstr>
      <vt:lpstr>Peer-to-Peer LL</vt:lpstr>
      <vt:lpstr> Data-Flow Styles</vt:lpstr>
      <vt:lpstr> Batch-Sequential: A Financial Application</vt:lpstr>
      <vt:lpstr>PowerPoint Presentation</vt:lpstr>
      <vt:lpstr> Architecture Reuse</vt:lpstr>
      <vt:lpstr>References </vt:lpstr>
    </vt:vector>
  </TitlesOfParts>
  <Company>Aston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Rami Bahsoon</dc:creator>
  <cp:lastModifiedBy>Rami Bahsoon (Computer Science)</cp:lastModifiedBy>
  <cp:revision>184</cp:revision>
  <cp:lastPrinted>2013-01-22T10:54:19Z</cp:lastPrinted>
  <dcterms:created xsi:type="dcterms:W3CDTF">2006-09-27T15:30:16Z</dcterms:created>
  <dcterms:modified xsi:type="dcterms:W3CDTF">2022-10-23T01:33:54Z</dcterms:modified>
</cp:coreProperties>
</file>