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68"/>
  </p:notesMasterIdLst>
  <p:sldIdLst>
    <p:sldId id="256" r:id="rId2"/>
    <p:sldId id="257" r:id="rId3"/>
    <p:sldId id="315" r:id="rId4"/>
    <p:sldId id="288" r:id="rId5"/>
    <p:sldId id="289" r:id="rId6"/>
    <p:sldId id="290" r:id="rId7"/>
    <p:sldId id="302" r:id="rId8"/>
    <p:sldId id="316" r:id="rId9"/>
    <p:sldId id="261" r:id="rId10"/>
    <p:sldId id="263" r:id="rId11"/>
    <p:sldId id="321" r:id="rId12"/>
    <p:sldId id="293" r:id="rId13"/>
    <p:sldId id="294" r:id="rId14"/>
    <p:sldId id="295" r:id="rId15"/>
    <p:sldId id="296" r:id="rId16"/>
    <p:sldId id="292" r:id="rId17"/>
    <p:sldId id="297" r:id="rId18"/>
    <p:sldId id="298" r:id="rId19"/>
    <p:sldId id="299" r:id="rId20"/>
    <p:sldId id="303" r:id="rId21"/>
    <p:sldId id="301" r:id="rId22"/>
    <p:sldId id="304" r:id="rId23"/>
    <p:sldId id="305" r:id="rId24"/>
    <p:sldId id="306" r:id="rId25"/>
    <p:sldId id="300" r:id="rId26"/>
    <p:sldId id="307" r:id="rId27"/>
    <p:sldId id="308" r:id="rId28"/>
    <p:sldId id="309" r:id="rId29"/>
    <p:sldId id="317" r:id="rId30"/>
    <p:sldId id="310" r:id="rId31"/>
    <p:sldId id="291" r:id="rId32"/>
    <p:sldId id="312" r:id="rId33"/>
    <p:sldId id="311" r:id="rId34"/>
    <p:sldId id="313" r:id="rId35"/>
    <p:sldId id="318" r:id="rId36"/>
    <p:sldId id="314" r:id="rId37"/>
    <p:sldId id="319" r:id="rId38"/>
    <p:sldId id="320" r:id="rId39"/>
    <p:sldId id="322" r:id="rId40"/>
    <p:sldId id="268" r:id="rId41"/>
    <p:sldId id="271" r:id="rId42"/>
    <p:sldId id="323" r:id="rId43"/>
    <p:sldId id="324" r:id="rId44"/>
    <p:sldId id="325" r:id="rId45"/>
    <p:sldId id="337" r:id="rId46"/>
    <p:sldId id="282" r:id="rId47"/>
    <p:sldId id="283" r:id="rId48"/>
    <p:sldId id="284" r:id="rId49"/>
    <p:sldId id="285" r:id="rId50"/>
    <p:sldId id="286" r:id="rId51"/>
    <p:sldId id="287" r:id="rId52"/>
    <p:sldId id="326" r:id="rId53"/>
    <p:sldId id="329" r:id="rId54"/>
    <p:sldId id="327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8" r:id="rId63"/>
    <p:sldId id="277" r:id="rId64"/>
    <p:sldId id="339" r:id="rId65"/>
    <p:sldId id="278" r:id="rId66"/>
    <p:sldId id="34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cong ZHU" initials="ZZ" lastIdx="1" clrIdx="0">
    <p:extLst>
      <p:ext uri="{19B8F6BF-5375-455C-9EA6-DF929625EA0E}">
        <p15:presenceInfo xmlns:p15="http://schemas.microsoft.com/office/powerpoint/2012/main" userId="1a7c9c3c94e9fd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1FEF-0E88-4BDE-A85E-997B097E87D9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A4C66-4BF2-4F25-92B5-D77A5710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36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24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8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2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04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8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5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4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95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1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3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2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6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8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7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4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2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2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2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3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6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4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70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A4C66-4BF2-4F25-92B5-D77A571025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A57-62AD-4D0A-871F-B8D880A859C5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DE1F-A2AA-4E3B-AD18-F02FD6DC8EFA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F7BC-9235-4C17-8A49-562B8A2234AE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D0AC-9B71-411A-8A16-5B34E76D6F81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3C0-5CF0-4A75-8980-B855635E4E20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742A-09A7-43F8-AFF3-FF7FFD64412D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42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E915-D4D3-46AE-8642-2F96D55427B6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D33B-B5D7-4544-9D2D-52514A2F0206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9A10-E9F7-4F34-B021-F442DEDCCB24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D310-DAA8-4233-AC1A-D4B921AFB347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1CD0-4A86-486D-B87F-626B682B9A3D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5AD6-2671-4974-9204-0552E4B72A0B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6D48-ED6F-4815-9132-7C7DB229A600}" type="datetime1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E10-88C2-4631-A0DA-AAE38C3F0B5B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7B58-3115-42FD-904D-50837863703F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FD79-439A-475A-B177-212DBE6030B0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973-CC1A-4B94-A9C7-6E0405713736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FEC471-39DA-49F2-9A11-3529C4DAB6E7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69C4BB-B922-4AC6-A94B-3EDD33EE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8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F6D3F35-0497-464D-B4CA-6CA8DA2E1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78" y="592667"/>
            <a:ext cx="10356321" cy="5435600"/>
          </a:xfrm>
        </p:spPr>
        <p:txBody>
          <a:bodyPr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university of Hong Kong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Department of electronical and electronic engineering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Mobile Web Application – Electronic Payment System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Final Year Project 2017-2018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Supervisor: Dr. W. H. Lam</a:t>
            </a:r>
          </a:p>
          <a:p>
            <a:pPr algn="ctr"/>
            <a:r>
              <a:rPr lang="en-US" dirty="0"/>
              <a:t>Name: ZHU Zicong</a:t>
            </a:r>
          </a:p>
          <a:p>
            <a:pPr algn="ctr"/>
            <a:r>
              <a:rPr lang="en-US" dirty="0"/>
              <a:t>UID: 3035142132</a:t>
            </a:r>
          </a:p>
          <a:p>
            <a:pPr algn="ctr"/>
            <a:r>
              <a:rPr lang="en-US" dirty="0"/>
              <a:t>Curriculum: BEng(Computer Engineering)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6F645C-74FE-4F43-B4D9-3FE9B42E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2286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- Overview</a:t>
            </a:r>
          </a:p>
        </p:txBody>
      </p:sp>
      <p:pic>
        <p:nvPicPr>
          <p:cNvPr id="5" name="图片 4" descr="C:\Users\子聪\AppData\Local\Microsoft\Windows\INetCache\Content.Word\Overall_System_Architecture.jpg">
            <a:extLst>
              <a:ext uri="{FF2B5EF4-FFF2-40B4-BE49-F238E27FC236}">
                <a16:creationId xmlns:a16="http://schemas.microsoft.com/office/drawing/2014/main" id="{4E0B42E2-9640-4CD5-AC85-478034DA4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52" y="2209801"/>
            <a:ext cx="9210040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F27859-79E4-4D86-BC78-3C33B89D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10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F204D1-8229-4F90-B272-87FCA632AE44}"/>
              </a:ext>
            </a:extLst>
          </p:cNvPr>
          <p:cNvSpPr txBox="1"/>
          <p:nvPr/>
        </p:nvSpPr>
        <p:spPr>
          <a:xfrm>
            <a:off x="826452" y="1434585"/>
            <a:ext cx="6133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Overall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8362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2. System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ANDROID application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6A486B-50D7-40EE-8D08-D5FF7CDA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08791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What is Android?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mobile operating system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Developed by Google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Mainly deployed on portable devices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Smartphones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Tablets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Wearable devices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https://gss1.bdstatic.com/9vo3dSag_xI4khGkpoWK1HF6hhy/baike/c0%3Dbaike80%2C5%2C5%2C80%2C26/sign=3b03c837572c11dfcadcb771024e09b5/ae51f3deb48f8c54cd34cafb3a292df5e1fe7f7a.jpg">
            <a:extLst>
              <a:ext uri="{FF2B5EF4-FFF2-40B4-BE49-F238E27FC236}">
                <a16:creationId xmlns:a16="http://schemas.microsoft.com/office/drawing/2014/main" id="{8DA86CCF-6309-4701-B1A8-EC8C1C18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9065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3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Why Android?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3A4C89-D306-4AB2-84CF-54F6E1B9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6" y="2149915"/>
            <a:ext cx="8058150" cy="45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1469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Development Environment for Android Application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Programming Environment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Windows 10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Android Studio Ver. 3.1.1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Simulation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Android smart phones (Ver. 5.1)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Virtual device is supported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Android Version Supported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Ver. 4.0 +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https://gss1.bdstatic.com/9vo3dSag_xI4khGkpoWK1HF6hhy/baike/c0%3Dbaike80%2C5%2C5%2C80%2C26/sign=4b0d814ddf3f8794c7f2407cb3726591/6c224f4a20a44623d0bfc7979322720e0df3d7ca.jpg">
            <a:extLst>
              <a:ext uri="{FF2B5EF4-FFF2-40B4-BE49-F238E27FC236}">
                <a16:creationId xmlns:a16="http://schemas.microsoft.com/office/drawing/2014/main" id="{273BB9DD-596E-4C8D-B635-51610073C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344126"/>
            <a:ext cx="1257300" cy="10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5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Overall User Interface Flow Diagram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15</a:t>
            </a:fld>
            <a:endParaRPr lang="en-US"/>
          </a:p>
        </p:txBody>
      </p:sp>
      <p:pic>
        <p:nvPicPr>
          <p:cNvPr id="7" name="图片 6" descr="C:\Users\子聪\AppData\Local\Microsoft\Windows\INetCache\Content.Word\GUI_flow_chart.jpg">
            <a:extLst>
              <a:ext uri="{FF2B5EF4-FFF2-40B4-BE49-F238E27FC236}">
                <a16:creationId xmlns:a16="http://schemas.microsoft.com/office/drawing/2014/main" id="{003DFB29-AF46-4BD8-B421-9D8226E73F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6228" y="1817907"/>
            <a:ext cx="7564022" cy="4773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4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A9707C-3719-4691-A3D9-554510AE02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190" y="1981200"/>
            <a:ext cx="5461635" cy="4438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6226175" y="2138422"/>
            <a:ext cx="7011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user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password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the button to 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the text to register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A955C-7EB4-490F-8814-FB6A146196C7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82668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1AA36-8CA1-41E0-99BE-AC92B7EFC4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8644" y="2058920"/>
            <a:ext cx="4901883" cy="4189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732877" y="2288615"/>
            <a:ext cx="6459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user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password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email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the button to register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282881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732877" y="2288615"/>
            <a:ext cx="6459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Pay money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Receive money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Home Page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9FD48A-C357-4BBD-9EBB-2C913240E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7977" y="2014537"/>
            <a:ext cx="4914900" cy="4048125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1847850" y="2581002"/>
            <a:ext cx="4132677" cy="60034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630073" y="3528570"/>
            <a:ext cx="3350454" cy="43849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8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980527" y="2186305"/>
            <a:ext cx="6459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Generate a QR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Pay by account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19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Payment Page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1515BF-97CD-48CF-9836-4AEEC3787B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4071" y="1902508"/>
            <a:ext cx="5189635" cy="4371008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663252" y="2524768"/>
            <a:ext cx="3849974" cy="56821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630073" y="3463577"/>
            <a:ext cx="3883153" cy="50348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A9BD024-06E3-451C-9361-11C96CC06076}"/>
              </a:ext>
            </a:extLst>
          </p:cNvPr>
          <p:cNvCxnSpPr>
            <a:cxnSpLocks/>
          </p:cNvCxnSpPr>
          <p:nvPr/>
        </p:nvCxnSpPr>
        <p:spPr>
          <a:xfrm flipV="1">
            <a:off x="2663252" y="4458622"/>
            <a:ext cx="3849974" cy="99852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312783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790001"/>
            <a:ext cx="107267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System Design </a:t>
            </a:r>
            <a:r>
              <a:rPr lang="en-US" altLang="zh-CN" sz="3200" dirty="0">
                <a:solidFill>
                  <a:schemeClr val="bg1"/>
                </a:solidFill>
              </a:rPr>
              <a:t>– </a:t>
            </a:r>
            <a:r>
              <a:rPr lang="en-US" altLang="zh-CN" sz="2400" dirty="0">
                <a:solidFill>
                  <a:schemeClr val="bg1"/>
                </a:solidFill>
              </a:rPr>
              <a:t>Module Perspective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Function Design – </a:t>
            </a:r>
            <a:r>
              <a:rPr lang="en-US" sz="2400" dirty="0">
                <a:solidFill>
                  <a:schemeClr val="bg1"/>
                </a:solidFill>
              </a:rPr>
              <a:t>Functional Perspective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Further Improvement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Q&amp;A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B8CA9F-F70D-4759-A3B2-843A0794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CDFEC2-25FD-4BAD-ABB6-190C4774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9" y="2058919"/>
            <a:ext cx="5103268" cy="41894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980527" y="2186305"/>
            <a:ext cx="6459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Generate a QR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Face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20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Gathering Page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663252" y="2524768"/>
            <a:ext cx="3849974" cy="56821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630073" y="3463577"/>
            <a:ext cx="3883153" cy="50348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A9BD024-06E3-451C-9361-11C96CC06076}"/>
              </a:ext>
            </a:extLst>
          </p:cNvPr>
          <p:cNvCxnSpPr>
            <a:cxnSpLocks/>
          </p:cNvCxnSpPr>
          <p:nvPr/>
        </p:nvCxnSpPr>
        <p:spPr>
          <a:xfrm flipV="1">
            <a:off x="2663252" y="4458622"/>
            <a:ext cx="3849974" cy="99852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BC5AB6-78EA-443C-8DAB-1E6953C7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3" y="2097020"/>
            <a:ext cx="5212140" cy="43002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885277" y="2757805"/>
            <a:ext cx="6459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target account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target account again for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transfer value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21</a:t>
            </a:fld>
            <a:endParaRPr 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568002" y="3096269"/>
            <a:ext cx="3849974" cy="10118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>
            <a:off x="2568002" y="3858237"/>
            <a:ext cx="3849974" cy="17684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A9BD024-06E3-451C-9361-11C96CC06076}"/>
              </a:ext>
            </a:extLst>
          </p:cNvPr>
          <p:cNvCxnSpPr>
            <a:cxnSpLocks/>
          </p:cNvCxnSpPr>
          <p:nvPr/>
        </p:nvCxnSpPr>
        <p:spPr>
          <a:xfrm>
            <a:off x="2095500" y="4588102"/>
            <a:ext cx="4322476" cy="97449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AF6F2-9E70-4631-98ED-2C9AAAF51790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Payment by Account</a:t>
            </a:r>
          </a:p>
        </p:txBody>
      </p:sp>
    </p:spTree>
    <p:extLst>
      <p:ext uri="{BB962C8B-B14F-4D97-AF65-F5344CB8AC3E}">
        <p14:creationId xmlns:p14="http://schemas.microsoft.com/office/powerpoint/2010/main" val="20538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7E09F4-FD9E-4FE8-BCD7-452B9FEF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5" y="2066272"/>
            <a:ext cx="4715648" cy="38471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148677" y="2197346"/>
            <a:ext cx="6882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Value for this Code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the button to 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22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Create a QR Code for Payment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413000" y="2515733"/>
            <a:ext cx="2863850" cy="104026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747882" y="4460901"/>
            <a:ext cx="2528968" cy="90580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6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8A043C-4549-46FE-A2D0-ED76A061F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4" y="1817907"/>
            <a:ext cx="2572279" cy="45729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4911610" y="2967222"/>
            <a:ext cx="6882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QR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Contain value inside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23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Create a QR Code for Payment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3492114" y="3293533"/>
            <a:ext cx="1774153" cy="97135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6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04ED13-D6E3-4C85-8024-606AB929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61" y="1953915"/>
            <a:ext cx="2590800" cy="46058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046321" y="2274725"/>
            <a:ext cx="65530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Check the target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Display the payer account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in QR Code (only for demo here)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24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Gathering by Scan a QR Code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747882" y="2515732"/>
            <a:ext cx="2528968" cy="94784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328333" y="3537457"/>
            <a:ext cx="3166420" cy="3347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A9BD024-06E3-451C-9361-11C96CC06076}"/>
              </a:ext>
            </a:extLst>
          </p:cNvPr>
          <p:cNvCxnSpPr>
            <a:cxnSpLocks/>
          </p:cNvCxnSpPr>
          <p:nvPr/>
        </p:nvCxnSpPr>
        <p:spPr>
          <a:xfrm>
            <a:off x="3337841" y="3802150"/>
            <a:ext cx="1939009" cy="643024"/>
          </a:xfrm>
          <a:prstGeom prst="bentConnector3">
            <a:avLst>
              <a:gd name="adj1" fmla="val 7270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8BA18C1-EB32-4CEC-B29F-5EC6D94B5D85}"/>
              </a:ext>
            </a:extLst>
          </p:cNvPr>
          <p:cNvCxnSpPr>
            <a:cxnSpLocks/>
          </p:cNvCxnSpPr>
          <p:nvPr/>
        </p:nvCxnSpPr>
        <p:spPr>
          <a:xfrm>
            <a:off x="3666067" y="4207933"/>
            <a:ext cx="1610783" cy="13438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6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046321" y="2274725"/>
            <a:ext cx="64591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Check the target account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Enter the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Confirm to pay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25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Payment by Scanning a QR Code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C6EF52-C507-458B-BC92-F15F6F0C31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876" y="1815307"/>
            <a:ext cx="3148013" cy="480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747882" y="2515732"/>
            <a:ext cx="2528968" cy="94784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972627-AD07-46E6-9910-EAC224C1AFE5}"/>
              </a:ext>
            </a:extLst>
          </p:cNvPr>
          <p:cNvCxnSpPr>
            <a:cxnSpLocks/>
          </p:cNvCxnSpPr>
          <p:nvPr/>
        </p:nvCxnSpPr>
        <p:spPr>
          <a:xfrm flipV="1">
            <a:off x="2630073" y="3586438"/>
            <a:ext cx="2646777" cy="38062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A9BD024-06E3-451C-9361-11C96CC06076}"/>
              </a:ext>
            </a:extLst>
          </p:cNvPr>
          <p:cNvCxnSpPr>
            <a:cxnSpLocks/>
          </p:cNvCxnSpPr>
          <p:nvPr/>
        </p:nvCxnSpPr>
        <p:spPr>
          <a:xfrm>
            <a:off x="2952750" y="4256848"/>
            <a:ext cx="2324100" cy="16292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8BA18C1-EB32-4CEC-B29F-5EC6D94B5D85}"/>
              </a:ext>
            </a:extLst>
          </p:cNvPr>
          <p:cNvCxnSpPr>
            <a:cxnSpLocks/>
          </p:cNvCxnSpPr>
          <p:nvPr/>
        </p:nvCxnSpPr>
        <p:spPr>
          <a:xfrm>
            <a:off x="3953461" y="4631751"/>
            <a:ext cx="1323389" cy="9200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9BA2DB7-A0E3-4662-9C60-1357FE59A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28" y="1884604"/>
            <a:ext cx="2485073" cy="4417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5D5EA-2201-4C49-B99A-691EC7FB8828}"/>
              </a:ext>
            </a:extLst>
          </p:cNvPr>
          <p:cNvSpPr txBox="1"/>
          <p:nvPr/>
        </p:nvSpPr>
        <p:spPr>
          <a:xfrm>
            <a:off x="5046321" y="2274725"/>
            <a:ext cx="6459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User’s Face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the bar to take the photo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26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Gathering by Scanning a Face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6EC7156-6303-42B0-A31F-9CF43D115567}"/>
              </a:ext>
            </a:extLst>
          </p:cNvPr>
          <p:cNvCxnSpPr>
            <a:cxnSpLocks/>
          </p:cNvCxnSpPr>
          <p:nvPr/>
        </p:nvCxnSpPr>
        <p:spPr>
          <a:xfrm flipV="1">
            <a:off x="2747882" y="2515732"/>
            <a:ext cx="2528968" cy="94784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8BA18C1-EB32-4CEC-B29F-5EC6D94B5D85}"/>
              </a:ext>
            </a:extLst>
          </p:cNvPr>
          <p:cNvCxnSpPr>
            <a:cxnSpLocks/>
          </p:cNvCxnSpPr>
          <p:nvPr/>
        </p:nvCxnSpPr>
        <p:spPr>
          <a:xfrm flipV="1">
            <a:off x="2895600" y="4529667"/>
            <a:ext cx="2497667" cy="120226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8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Programming File Structure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088C35-09F3-43C0-BF05-3132240E94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7600" y="2005330"/>
            <a:ext cx="2324100" cy="43129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D9FDAB-B615-4F6D-8F27-741D6C8E58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4895" y="2005330"/>
            <a:ext cx="2226310" cy="42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Android application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0" y="1233132"/>
            <a:ext cx="10879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Communication Method with Server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HTTP GET Request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most functions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HTTP POST Request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 uploading face images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6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2. System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02129E-E2D2-474C-B910-3D98B93B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062" y="2533651"/>
            <a:ext cx="8534400" cy="13906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DF5B05-8A0E-4A40-8897-17E2BC6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1469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Development Environment for Server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Programming Environment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Windows 10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Eclipse Ver. Mars.1 Release (4.5.1)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Project Management Tool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Maven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Java Version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Ver. 1.8.0_71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6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子聪\AppData\Local\Microsoft\Windows\INetCache\Content.Word\Flow_Diagram_of_Server.jpg">
            <a:extLst>
              <a:ext uri="{FF2B5EF4-FFF2-40B4-BE49-F238E27FC236}">
                <a16:creationId xmlns:a16="http://schemas.microsoft.com/office/drawing/2014/main" id="{2931431F-F595-44CE-8D04-FED987C012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3" y="1912382"/>
            <a:ext cx="7586078" cy="47240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BAA8B8D7-AC9A-483A-BCF2-B293DADFBFA1}"/>
              </a:ext>
            </a:extLst>
          </p:cNvPr>
          <p:cNvSpPr txBox="1">
            <a:spLocks/>
          </p:cNvSpPr>
          <p:nvPr/>
        </p:nvSpPr>
        <p:spPr>
          <a:xfrm>
            <a:off x="627062" y="0"/>
            <a:ext cx="8534400" cy="13906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2. System Design – server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8623B-0D67-4CD5-84D3-91456F3ECF5B}"/>
              </a:ext>
            </a:extLst>
          </p:cNvPr>
          <p:cNvSpPr txBox="1"/>
          <p:nvPr/>
        </p:nvSpPr>
        <p:spPr>
          <a:xfrm>
            <a:off x="207584" y="1038166"/>
            <a:ext cx="1087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Working Flow of the Server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940982-C86B-4FD8-B24D-DD5485E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393934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Programming File Structure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9AFC6-8761-4F09-9E79-C42A311FFA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3877" y="1978709"/>
            <a:ext cx="2963545" cy="46139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B7CB68-DFD1-4FDF-A61E-D8C99299A9F3}"/>
              </a:ext>
            </a:extLst>
          </p:cNvPr>
          <p:cNvSpPr txBox="1"/>
          <p:nvPr/>
        </p:nvSpPr>
        <p:spPr>
          <a:xfrm>
            <a:off x="5631277" y="2431898"/>
            <a:ext cx="6459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Server main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API for response object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Server Port 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Dependencies definition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A0A3997-5DD8-4A92-A1ED-76E41F1FE436}"/>
              </a:ext>
            </a:extLst>
          </p:cNvPr>
          <p:cNvCxnSpPr>
            <a:cxnSpLocks/>
          </p:cNvCxnSpPr>
          <p:nvPr/>
        </p:nvCxnSpPr>
        <p:spPr>
          <a:xfrm>
            <a:off x="3996267" y="2540573"/>
            <a:ext cx="1882660" cy="18371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4F46875-9503-4AA6-8ED1-E10D03AD6F75}"/>
              </a:ext>
            </a:extLst>
          </p:cNvPr>
          <p:cNvCxnSpPr>
            <a:cxnSpLocks/>
          </p:cNvCxnSpPr>
          <p:nvPr/>
        </p:nvCxnSpPr>
        <p:spPr>
          <a:xfrm>
            <a:off x="3996267" y="3237773"/>
            <a:ext cx="1882660" cy="1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6F66277-3C9E-4488-971B-2758584AC532}"/>
              </a:ext>
            </a:extLst>
          </p:cNvPr>
          <p:cNvCxnSpPr>
            <a:cxnSpLocks/>
          </p:cNvCxnSpPr>
          <p:nvPr/>
        </p:nvCxnSpPr>
        <p:spPr>
          <a:xfrm flipV="1">
            <a:off x="3539067" y="3703662"/>
            <a:ext cx="2339860" cy="978405"/>
          </a:xfrm>
          <a:prstGeom prst="bentConnector3">
            <a:avLst>
              <a:gd name="adj1" fmla="val 3227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F855587-03AA-4194-B48C-9C6F0DF43DCF}"/>
              </a:ext>
            </a:extLst>
          </p:cNvPr>
          <p:cNvCxnSpPr>
            <a:cxnSpLocks/>
          </p:cNvCxnSpPr>
          <p:nvPr/>
        </p:nvCxnSpPr>
        <p:spPr>
          <a:xfrm flipV="1">
            <a:off x="3158067" y="4250267"/>
            <a:ext cx="2700866" cy="20828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7B1EDB-B1DC-4D47-A992-CD7A396DA3C4}"/>
              </a:ext>
            </a:extLst>
          </p:cNvPr>
          <p:cNvCxnSpPr>
            <a:cxnSpLocks/>
          </p:cNvCxnSpPr>
          <p:nvPr/>
        </p:nvCxnSpPr>
        <p:spPr>
          <a:xfrm flipV="1">
            <a:off x="3310467" y="4682067"/>
            <a:ext cx="2548466" cy="1803402"/>
          </a:xfrm>
          <a:prstGeom prst="bentConnector3">
            <a:avLst>
              <a:gd name="adj1" fmla="val 7126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Supported URLs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9FB8C-2F1E-417B-9699-8D4C1AE7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3759"/>
            <a:ext cx="12340381" cy="19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4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1469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Communication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With Database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Java DataBase Connectivity (JDBC) Library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With Android Application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HTTP Response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format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Defined in API files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2. System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database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A2CAB6-36C8-400E-97F2-9D46A46D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90758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database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713C2D-F0BC-4CD6-A0D3-DFB8A394FCDF}"/>
              </a:ext>
            </a:extLst>
          </p:cNvPr>
          <p:cNvSpPr txBox="1"/>
          <p:nvPr/>
        </p:nvSpPr>
        <p:spPr>
          <a:xfrm>
            <a:off x="455612" y="1565140"/>
            <a:ext cx="11469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Development Environment for Database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Environment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Windows 10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Tool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MySQL Ver. 5.7.19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 source, free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Easy to use for individual user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7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Database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Table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Table fyp_user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CFB16A-9C54-4420-8DBA-9CDCA45538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508" y="2604302"/>
            <a:ext cx="8243570" cy="33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5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1" y="134870"/>
            <a:ext cx="11049833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– Database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0958F0-802B-4D13-B20E-2D4BDA5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552BF-39A4-432D-981D-D4AC9DF26148}"/>
              </a:ext>
            </a:extLst>
          </p:cNvPr>
          <p:cNvSpPr txBox="1"/>
          <p:nvPr/>
        </p:nvSpPr>
        <p:spPr>
          <a:xfrm>
            <a:off x="55184" y="1233132"/>
            <a:ext cx="10879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Table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Table fyp_trans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42D6A2-09DB-44A3-BB53-BE7B63F529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3917" y="2822575"/>
            <a:ext cx="9009283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41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2" y="3227918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3. Function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677275-919C-4538-96CB-6285A21B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726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Definition of Electronic Payment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Users send payment orders to bank systems directly or indirectly via electronic devices, to achieve currency payment and fund transfer.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CF82A3-7D7D-4DC0-B81D-77D75B4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4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0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Function list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F793C54-0ABC-48BB-8BB4-D8FAB4095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38568"/>
              </p:ext>
            </p:extLst>
          </p:nvPr>
        </p:nvGraphicFramePr>
        <p:xfrm>
          <a:off x="1065212" y="1141888"/>
          <a:ext cx="8844597" cy="5424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2568">
                  <a:extLst>
                    <a:ext uri="{9D8B030D-6E8A-4147-A177-3AD203B41FA5}">
                      <a16:colId xmlns:a16="http://schemas.microsoft.com/office/drawing/2014/main" val="687263367"/>
                    </a:ext>
                  </a:extLst>
                </a:gridCol>
                <a:gridCol w="6232029">
                  <a:extLst>
                    <a:ext uri="{9D8B030D-6E8A-4147-A177-3AD203B41FA5}">
                      <a16:colId xmlns:a16="http://schemas.microsoft.com/office/drawing/2014/main" val="2039565267"/>
                    </a:ext>
                  </a:extLst>
                </a:gridCol>
              </a:tblGrid>
              <a:tr h="258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Function Name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Description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070049"/>
                  </a:ext>
                </a:extLst>
              </a:tr>
              <a:tr h="258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Login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log in with necessary information 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429482"/>
                  </a:ext>
                </a:extLst>
              </a:tr>
              <a:tr h="25828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Registration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register with necessary information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70952"/>
                  </a:ext>
                </a:extLst>
              </a:tr>
              <a:tr h="51657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Payment_byScan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scan a QR Code to pay. Transfer value input is required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803893"/>
                  </a:ext>
                </a:extLst>
              </a:tr>
              <a:tr h="77485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Payment_byQRCode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generate a QR Code which can be scanned by others. Transfer value input is required before generating 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331656"/>
                  </a:ext>
                </a:extLst>
              </a:tr>
              <a:tr h="51657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Payment_byAccount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directly type in target and value to transfer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530093"/>
                  </a:ext>
                </a:extLst>
              </a:tr>
              <a:tr h="51657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Gathering_byScan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scan a QR Code for gathering. Transfer value is defined in the QR Code 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436792"/>
                  </a:ext>
                </a:extLst>
              </a:tr>
              <a:tr h="51657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Gathering_byQRCode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generate a QR Code which can be scanned by others to transfer 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812265"/>
                  </a:ext>
                </a:extLst>
              </a:tr>
              <a:tr h="129143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GatherbyFace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Users scan a person’s face, who has already registered as a member and pre-upload the face images, and then the target user who has been scanned will receive a notification, which allows the target user to make the payment.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798419"/>
                  </a:ext>
                </a:extLst>
              </a:tr>
              <a:tr h="51657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GCM notification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Users received notifications when transactions happened.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910529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106A3-E416-4283-90B7-BF0EFAAD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0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4694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Working flow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B111E-8B0C-4623-8056-94547EA4EC8B}"/>
              </a:ext>
            </a:extLst>
          </p:cNvPr>
          <p:cNvSpPr txBox="1"/>
          <p:nvPr/>
        </p:nvSpPr>
        <p:spPr>
          <a:xfrm>
            <a:off x="284162" y="1233132"/>
            <a:ext cx="1146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Register</a:t>
            </a:r>
          </a:p>
        </p:txBody>
      </p:sp>
      <p:pic>
        <p:nvPicPr>
          <p:cNvPr id="7" name="图片 6" descr="C:\Users\子聪\AppData\Local\Microsoft\Windows\INetCache\Content.Word\DFD_Login.jpg">
            <a:extLst>
              <a:ext uri="{FF2B5EF4-FFF2-40B4-BE49-F238E27FC236}">
                <a16:creationId xmlns:a16="http://schemas.microsoft.com/office/drawing/2014/main" id="{65887BC1-B5A5-4DF6-AF7A-7B8D38987E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7157" y="1733661"/>
            <a:ext cx="7458393" cy="1780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子聪\AppData\Local\Microsoft\Windows\INetCache\Content.Word\DFD_Registration.jpg">
            <a:extLst>
              <a:ext uri="{FF2B5EF4-FFF2-40B4-BE49-F238E27FC236}">
                <a16:creationId xmlns:a16="http://schemas.microsoft.com/office/drawing/2014/main" id="{86800EA7-D017-42B5-83B7-D5666A38DE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7157" y="4535614"/>
            <a:ext cx="7458393" cy="1712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383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4694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Working flow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B111E-8B0C-4623-8056-94547EA4EC8B}"/>
              </a:ext>
            </a:extLst>
          </p:cNvPr>
          <p:cNvSpPr txBox="1"/>
          <p:nvPr/>
        </p:nvSpPr>
        <p:spPr>
          <a:xfrm>
            <a:off x="284162" y="1233132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Payment by Transfer</a:t>
            </a:r>
          </a:p>
        </p:txBody>
      </p:sp>
      <p:pic>
        <p:nvPicPr>
          <p:cNvPr id="9" name="图片 8" descr="C:\Users\子聪\AppData\Local\Microsoft\Windows\INetCache\Content.Word\DFD_Payment_byTransfer.jpg">
            <a:extLst>
              <a:ext uri="{FF2B5EF4-FFF2-40B4-BE49-F238E27FC236}">
                <a16:creationId xmlns:a16="http://schemas.microsoft.com/office/drawing/2014/main" id="{B4597661-C462-4F52-979D-3F43FCD9D8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422" y="2151380"/>
            <a:ext cx="8106728" cy="4097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89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4694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Working flow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B111E-8B0C-4623-8056-94547EA4EC8B}"/>
              </a:ext>
            </a:extLst>
          </p:cNvPr>
          <p:cNvSpPr txBox="1"/>
          <p:nvPr/>
        </p:nvSpPr>
        <p:spPr>
          <a:xfrm>
            <a:off x="284162" y="1233132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Create a QR Code</a:t>
            </a:r>
          </a:p>
        </p:txBody>
      </p:sp>
      <p:pic>
        <p:nvPicPr>
          <p:cNvPr id="7" name="图片 6" descr="C:\Users\子聪\AppData\Local\Microsoft\Windows\INetCache\Content.Word\DFD_Payment_byQRCode.jpg">
            <a:extLst>
              <a:ext uri="{FF2B5EF4-FFF2-40B4-BE49-F238E27FC236}">
                <a16:creationId xmlns:a16="http://schemas.microsoft.com/office/drawing/2014/main" id="{F9CF85DD-1F82-48F7-AA57-6B9A9AB812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2112" y="2186622"/>
            <a:ext cx="8262938" cy="3726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186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4694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Working flow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B111E-8B0C-4623-8056-94547EA4EC8B}"/>
              </a:ext>
            </a:extLst>
          </p:cNvPr>
          <p:cNvSpPr txBox="1"/>
          <p:nvPr/>
        </p:nvSpPr>
        <p:spPr>
          <a:xfrm>
            <a:off x="284162" y="1233132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Scan a QR Code</a:t>
            </a:r>
          </a:p>
        </p:txBody>
      </p:sp>
      <p:pic>
        <p:nvPicPr>
          <p:cNvPr id="8" name="图片 7" descr="C:\Users\子聪\AppData\Local\Microsoft\Windows\INetCache\Content.Word\DFD_Gathering_byScan.jpg">
            <a:extLst>
              <a:ext uri="{FF2B5EF4-FFF2-40B4-BE49-F238E27FC236}">
                <a16:creationId xmlns:a16="http://schemas.microsoft.com/office/drawing/2014/main" id="{D927DD10-A421-4069-BDF7-E84CB5B64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350" y="2236787"/>
            <a:ext cx="8521700" cy="439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674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3. Function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PAY BY FACE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4555FE-9F6B-4C10-BDD9-CA2F017A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6CDB33-AF7B-42B7-BCD9-243AE94FD269}"/>
              </a:ext>
            </a:extLst>
          </p:cNvPr>
          <p:cNvSpPr txBox="1"/>
          <p:nvPr/>
        </p:nvSpPr>
        <p:spPr>
          <a:xfrm>
            <a:off x="455612" y="1735070"/>
            <a:ext cx="10079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Pre-requirements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Google Play Service is 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Camera is supported and permitted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Target user has registered as a member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Target user has uploaded 10 images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8BA2E0-AB67-4E91-88CA-A0C6AE2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2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8BE85B-0710-44AA-BEA7-37AB5BF8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27" y="1525520"/>
            <a:ext cx="2485073" cy="4417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6EAE1F-3074-4598-B501-13AA0E7F0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9" y="2408594"/>
            <a:ext cx="2178231" cy="265176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996F928-98CE-466E-AB44-F23D194BB064}"/>
              </a:ext>
            </a:extLst>
          </p:cNvPr>
          <p:cNvSpPr/>
          <p:nvPr/>
        </p:nvSpPr>
        <p:spPr>
          <a:xfrm>
            <a:off x="4643437" y="3439536"/>
            <a:ext cx="2466975" cy="58987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0AD42D-225D-4D40-965B-B29008B4CB14}"/>
              </a:ext>
            </a:extLst>
          </p:cNvPr>
          <p:cNvSpPr txBox="1"/>
          <p:nvPr/>
        </p:nvSpPr>
        <p:spPr>
          <a:xfrm>
            <a:off x="4467224" y="296800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Image Processing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AB489-4954-402B-A8EE-AD8AE025DDCA}"/>
              </a:ext>
            </a:extLst>
          </p:cNvPr>
          <p:cNvSpPr txBox="1"/>
          <p:nvPr/>
        </p:nvSpPr>
        <p:spPr>
          <a:xfrm>
            <a:off x="7715250" y="531031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Grayscale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Size [92*112]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2DFE0B9-D72E-438E-88E1-808BD406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EAE1F-3074-4598-B501-13AA0E7F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525520"/>
            <a:ext cx="1905001" cy="231913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996F928-98CE-466E-AB44-F23D194BB064}"/>
              </a:ext>
            </a:extLst>
          </p:cNvPr>
          <p:cNvSpPr/>
          <p:nvPr/>
        </p:nvSpPr>
        <p:spPr>
          <a:xfrm>
            <a:off x="3117057" y="2435917"/>
            <a:ext cx="2466975" cy="58987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0AD42D-225D-4D40-965B-B29008B4CB14}"/>
              </a:ext>
            </a:extLst>
          </p:cNvPr>
          <p:cNvSpPr txBox="1"/>
          <p:nvPr/>
        </p:nvSpPr>
        <p:spPr>
          <a:xfrm>
            <a:off x="3009900" y="2009155"/>
            <a:ext cx="268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Image Transfer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03CF2-90D6-4A07-A6E9-F96F505322D9}"/>
              </a:ext>
            </a:extLst>
          </p:cNvPr>
          <p:cNvSpPr txBox="1"/>
          <p:nvPr/>
        </p:nvSpPr>
        <p:spPr>
          <a:xfrm>
            <a:off x="3233738" y="3025793"/>
            <a:ext cx="268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 POST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4F1608-BEF6-4FB6-8A81-6088677780DD}"/>
              </a:ext>
            </a:extLst>
          </p:cNvPr>
          <p:cNvSpPr/>
          <p:nvPr/>
        </p:nvSpPr>
        <p:spPr>
          <a:xfrm>
            <a:off x="5691188" y="2102965"/>
            <a:ext cx="2114550" cy="12557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FYP SERVER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57C911A-42ED-4196-A78B-6A3796F6FBC4}"/>
              </a:ext>
            </a:extLst>
          </p:cNvPr>
          <p:cNvSpPr/>
          <p:nvPr/>
        </p:nvSpPr>
        <p:spPr>
          <a:xfrm>
            <a:off x="8041482" y="2363914"/>
            <a:ext cx="1561977" cy="73388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2638E7-0193-4D15-9513-0E8C0DBCA682}"/>
              </a:ext>
            </a:extLst>
          </p:cNvPr>
          <p:cNvSpPr txBox="1"/>
          <p:nvPr/>
        </p:nvSpPr>
        <p:spPr>
          <a:xfrm>
            <a:off x="7805738" y="1855344"/>
            <a:ext cx="268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Predication ID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0D7409-8825-4A95-B582-9B6A0D06C66A}"/>
              </a:ext>
            </a:extLst>
          </p:cNvPr>
          <p:cNvSpPr/>
          <p:nvPr/>
        </p:nvSpPr>
        <p:spPr>
          <a:xfrm>
            <a:off x="9920288" y="2086176"/>
            <a:ext cx="2114550" cy="12557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GCM SERVER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557A0BB-ECFE-42F9-B8EE-C8E92C623F55}"/>
              </a:ext>
            </a:extLst>
          </p:cNvPr>
          <p:cNvSpPr/>
          <p:nvPr/>
        </p:nvSpPr>
        <p:spPr>
          <a:xfrm rot="8275080">
            <a:off x="8180759" y="3949003"/>
            <a:ext cx="1988373" cy="58987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F900D6-E113-4A67-8281-372C11BB51BD}"/>
              </a:ext>
            </a:extLst>
          </p:cNvPr>
          <p:cNvSpPr txBox="1"/>
          <p:nvPr/>
        </p:nvSpPr>
        <p:spPr>
          <a:xfrm>
            <a:off x="8010526" y="3182202"/>
            <a:ext cx="268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 POST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610EB1-D5EA-48CB-BA30-B01AD390E255}"/>
              </a:ext>
            </a:extLst>
          </p:cNvPr>
          <p:cNvSpPr txBox="1"/>
          <p:nvPr/>
        </p:nvSpPr>
        <p:spPr>
          <a:xfrm>
            <a:off x="9510712" y="4243941"/>
            <a:ext cx="268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222135-A331-4F8D-BD3D-23C95D9385B5}"/>
              </a:ext>
            </a:extLst>
          </p:cNvPr>
          <p:cNvSpPr/>
          <p:nvPr/>
        </p:nvSpPr>
        <p:spPr>
          <a:xfrm>
            <a:off x="5724790" y="4705606"/>
            <a:ext cx="2114550" cy="12557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Device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132A4-57AF-4B15-90C9-3C8ADDD2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48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3A4292-2913-4495-A8FD-C2628C907E33}"/>
              </a:ext>
            </a:extLst>
          </p:cNvPr>
          <p:cNvSpPr txBox="1"/>
          <p:nvPr/>
        </p:nvSpPr>
        <p:spPr>
          <a:xfrm>
            <a:off x="764258" y="4069902"/>
            <a:ext cx="296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Encode by Base64</a:t>
            </a:r>
          </a:p>
        </p:txBody>
      </p:sp>
    </p:spTree>
    <p:extLst>
      <p:ext uri="{BB962C8B-B14F-4D97-AF65-F5344CB8AC3E}">
        <p14:creationId xmlns:p14="http://schemas.microsoft.com/office/powerpoint/2010/main" val="1663207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187BE-2144-4300-99B8-4860AF973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7" y="1525520"/>
            <a:ext cx="2862263" cy="50884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969808" y="2007650"/>
            <a:ext cx="784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Target user receives a notification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Ignore the notification if incorrect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Click the notification to pay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51795-98F0-459E-AAC1-ECFD50D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726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Categories of Electronic Payment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Telephone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Point of Sale (POS)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7E4A59-659A-4CC4-971E-D90612DE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935941" y="2007650"/>
            <a:ext cx="784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Specify the transfer user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Enter the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Click the button to pay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D9B84-A0A7-49D3-9BE1-EC1B2E418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1236132"/>
            <a:ext cx="2860736" cy="508575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3D1F1-25BF-43DA-A836-4895C51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7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935941" y="2439450"/>
            <a:ext cx="784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The dialog shows the transaction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C99D9-FA03-4EAA-BE42-7B53B043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79" y="1329266"/>
            <a:ext cx="2786062" cy="4953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94694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Working flow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69DC7-38DC-41EE-A470-2A08C80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52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3B111E-8B0C-4623-8056-94547EA4EC8B}"/>
              </a:ext>
            </a:extLst>
          </p:cNvPr>
          <p:cNvSpPr txBox="1"/>
          <p:nvPr/>
        </p:nvSpPr>
        <p:spPr>
          <a:xfrm>
            <a:off x="284162" y="1233132"/>
            <a:ext cx="1146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Scan a Face</a:t>
            </a:r>
          </a:p>
        </p:txBody>
      </p:sp>
      <p:pic>
        <p:nvPicPr>
          <p:cNvPr id="7" name="图片 6" descr="C:\Users\子聪\AppData\Local\Microsoft\Windows\INetCache\Content.Word\DFD_Gathering_byFace.jpg">
            <a:extLst>
              <a:ext uri="{FF2B5EF4-FFF2-40B4-BE49-F238E27FC236}">
                <a16:creationId xmlns:a16="http://schemas.microsoft.com/office/drawing/2014/main" id="{E639E91C-5EC3-404F-9DCB-297C1104F9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406" y="1817907"/>
            <a:ext cx="7679849" cy="476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CE8B85-6EE6-4DCE-827B-10EB12F1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38" y="2657650"/>
            <a:ext cx="609524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8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53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AE9416-CF51-47C6-AF7E-D16D3CE83966}"/>
              </a:ext>
            </a:extLst>
          </p:cNvPr>
          <p:cNvSpPr txBox="1"/>
          <p:nvPr/>
        </p:nvSpPr>
        <p:spPr>
          <a:xfrm>
            <a:off x="455612" y="1353600"/>
            <a:ext cx="1065053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Identification Method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Eigenface – Principle Component Analysis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Ref. </a:t>
            </a:r>
            <a:r>
              <a:rPr lang="en-US" dirty="0">
                <a:solidFill>
                  <a:schemeClr val="bg1"/>
                </a:solidFill>
              </a:rPr>
              <a:t>M. Turk and A. Pentland (1991). "Face recognition using eigenfaces" (PDF). Proc. IEEE Conference on Computer Vision and Pattern Recognition. Pp. 586–591.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Artificial Neural Network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Construction Environment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Tensorflow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Deep Learning Tool developed by Google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Open 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Python 3.6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ss1.bdstatic.com/9vo3dSag_xI4khGkpoWK1HF6hhy/baike/c0%3Dbaike60%2C5%2C5%2C60%2C20/sign=50c7811dc5cec3fd9f33af27b7e1bf5a/54fbb2fb43166d22a69f6945402309f79152d273.jpg">
            <a:extLst>
              <a:ext uri="{FF2B5EF4-FFF2-40B4-BE49-F238E27FC236}">
                <a16:creationId xmlns:a16="http://schemas.microsoft.com/office/drawing/2014/main" id="{9E13D73B-74E0-4183-AC25-43EE74B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4138978"/>
            <a:ext cx="4114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03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455612" y="1182150"/>
            <a:ext cx="102695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File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model.py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Run to train &amp; save the model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restore.py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Run to restore the saved model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 make the identification on images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/Models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Models and variables, graphs are stored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/FaceDatabase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the users’ face images and images for identification are stored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5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Neural Network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2 Layers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Input layer &amp; hidden layer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Input Nodes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determined by PCA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Hidden Nodes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determined by database size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Output Nodes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determined by number of users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55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79939F-EFF8-47ED-B998-2BDC518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98" y="1918276"/>
            <a:ext cx="3272764" cy="19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78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Neural Network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Active function for layers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Rectified Linear Unit (ReLU) function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Loss function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Softmax</a:t>
            </a:r>
            <a:r>
              <a:rPr lang="en-US" sz="3200" dirty="0">
                <a:solidFill>
                  <a:schemeClr val="bg1"/>
                </a:solidFill>
              </a:rPr>
              <a:t> &amp; cross-entropy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Optimizer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Gradient Descent Optimizer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Learning rate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Manually justify</a:t>
            </a:r>
          </a:p>
          <a:p>
            <a:pPr lvl="3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2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Sample Test – Training Settings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 people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 images for each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60% for training &amp; 40% for testing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50 hidden nodes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learning rate is 0.01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training literation number is 5000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6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Sample Test – Training Result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60E95-FA0B-4B5F-948B-8B58FD94BD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5489" y="2286735"/>
            <a:ext cx="7597061" cy="25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04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Sample Test – Identification Result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59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1532DF-BA3B-42FC-BDB4-6513C5F8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23" y="2105804"/>
            <a:ext cx="9848149" cy="41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- objectives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0993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To build an electronic payment system with 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Multi-functional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Safe &amp; Stable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Convenient &amp; User-friendly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Especially focusing on </a:t>
            </a:r>
            <a:r>
              <a:rPr lang="en-US" sz="3200" b="1" dirty="0">
                <a:solidFill>
                  <a:srgbClr val="FF0000"/>
                </a:solidFill>
              </a:rPr>
              <a:t>User-to-User</a:t>
            </a:r>
            <a:r>
              <a:rPr lang="en-US" sz="3200" dirty="0">
                <a:solidFill>
                  <a:schemeClr val="bg1"/>
                </a:solidFill>
              </a:rPr>
              <a:t> experience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1C24A2-D4E1-47AC-9C63-18C1F251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7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Sample Test – Identification Result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60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3D716F-26CA-4A3B-9392-A14CE8BB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6" y="2160807"/>
            <a:ext cx="9780494" cy="4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7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34870"/>
            <a:ext cx="10079038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design – Pay by FACE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BA6540-BA5B-44E1-877A-A6A65D28E6AD}"/>
              </a:ext>
            </a:extLst>
          </p:cNvPr>
          <p:cNvSpPr txBox="1"/>
          <p:nvPr/>
        </p:nvSpPr>
        <p:spPr>
          <a:xfrm>
            <a:off x="360362" y="1233132"/>
            <a:ext cx="11374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Sample Test – Identification Result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0779-81BD-48AF-B712-51AEFFCF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61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6865BE-FB02-40D9-84E5-2190AD6F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16" y="2141757"/>
            <a:ext cx="9820234" cy="41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5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980488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4. further improvements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A705C4-B5FA-4393-A30F-91744B7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0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10" y="0"/>
            <a:ext cx="8777622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Further improvement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26060" y="1584159"/>
            <a:ext cx="1072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URL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QR Code Security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Face Identification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Capacity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Processing the Failed Identification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Retraining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C92416-79B3-4CCA-AED1-386CFB12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980488" cy="13906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5. Conclusions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2E067A-8FA7-449A-BD19-145C5867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8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10" y="363956"/>
            <a:ext cx="8777622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Conclusions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1E0DF-1F6E-44F7-B11C-623E1C94B434}"/>
              </a:ext>
            </a:extLst>
          </p:cNvPr>
          <p:cNvSpPr txBox="1"/>
          <p:nvPr/>
        </p:nvSpPr>
        <p:spPr>
          <a:xfrm>
            <a:off x="412276" y="2212809"/>
            <a:ext cx="11304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whole system was completely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Multiple payment methods are supported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Still many challenges on applying face identification to real-life electronic payment system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385B78-0167-40FD-9BCB-5F44F94A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8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381251"/>
            <a:ext cx="8980488" cy="139065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6. q &amp; a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08B56F-D292-4220-963A-2CAB7020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5F3AC2D-F550-444B-93CB-04FB06019818}"/>
              </a:ext>
            </a:extLst>
          </p:cNvPr>
          <p:cNvSpPr/>
          <p:nvPr/>
        </p:nvSpPr>
        <p:spPr>
          <a:xfrm>
            <a:off x="5314950" y="2590800"/>
            <a:ext cx="4534561" cy="2838450"/>
          </a:xfrm>
          <a:custGeom>
            <a:avLst/>
            <a:gdLst>
              <a:gd name="connsiteX0" fmla="*/ 0 w 4534561"/>
              <a:gd name="connsiteY0" fmla="*/ 0 h 2838450"/>
              <a:gd name="connsiteX1" fmla="*/ 4533900 w 4534561"/>
              <a:gd name="connsiteY1" fmla="*/ 1885950 h 2838450"/>
              <a:gd name="connsiteX2" fmla="*/ 342900 w 4534561"/>
              <a:gd name="connsiteY2" fmla="*/ 2838450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4561" h="2838450">
                <a:moveTo>
                  <a:pt x="0" y="0"/>
                </a:moveTo>
                <a:cubicBezTo>
                  <a:pt x="2238375" y="706437"/>
                  <a:pt x="4476750" y="1412875"/>
                  <a:pt x="4533900" y="1885950"/>
                </a:cubicBezTo>
                <a:cubicBezTo>
                  <a:pt x="4591050" y="2359025"/>
                  <a:pt x="927100" y="2689225"/>
                  <a:pt x="342900" y="283845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7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 – Main Functions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1732540"/>
            <a:ext cx="10993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3 ways to pay money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a QR Code (like a cheque)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Transfer by Entering the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3 ways to receive money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QR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Provide a QR Code (like an ID card)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Scan a Face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9510012-FF3D-406F-B99A-21B5159EDAEE}"/>
              </a:ext>
            </a:extLst>
          </p:cNvPr>
          <p:cNvSpPr/>
          <p:nvPr/>
        </p:nvSpPr>
        <p:spPr>
          <a:xfrm>
            <a:off x="5429250" y="2990850"/>
            <a:ext cx="2040160" cy="1924050"/>
          </a:xfrm>
          <a:custGeom>
            <a:avLst/>
            <a:gdLst>
              <a:gd name="connsiteX0" fmla="*/ 285750 w 2040160"/>
              <a:gd name="connsiteY0" fmla="*/ 0 h 1924050"/>
              <a:gd name="connsiteX1" fmla="*/ 2038350 w 2040160"/>
              <a:gd name="connsiteY1" fmla="*/ 1200150 h 1924050"/>
              <a:gd name="connsiteX2" fmla="*/ 0 w 2040160"/>
              <a:gd name="connsiteY2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60" h="1924050">
                <a:moveTo>
                  <a:pt x="285750" y="0"/>
                </a:moveTo>
                <a:cubicBezTo>
                  <a:pt x="1185862" y="439737"/>
                  <a:pt x="2085975" y="879475"/>
                  <a:pt x="2038350" y="1200150"/>
                </a:cubicBezTo>
                <a:cubicBezTo>
                  <a:pt x="1990725" y="1520825"/>
                  <a:pt x="304800" y="1765300"/>
                  <a:pt x="0" y="19240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F544F97F-04CC-4428-9820-B3ABB6B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579" y="3253318"/>
            <a:ext cx="8534400" cy="13906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2. System design</a:t>
            </a:r>
            <a:br>
              <a:rPr lang="en-US" sz="6000" b="1" dirty="0">
                <a:solidFill>
                  <a:schemeClr val="bg1"/>
                </a:solidFill>
              </a:rPr>
            </a:br>
            <a:br>
              <a:rPr lang="en-US" sz="6000" b="1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6D755-D796-4590-8D79-80A796EC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8ADB-976C-4AFB-80BF-BD15F25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3906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System Design - 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CB68-DE8F-4492-8CB0-2932110DF210}"/>
              </a:ext>
            </a:extLst>
          </p:cNvPr>
          <p:cNvSpPr txBox="1"/>
          <p:nvPr/>
        </p:nvSpPr>
        <p:spPr>
          <a:xfrm>
            <a:off x="684212" y="2495550"/>
            <a:ext cx="1131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Android front-end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Java server with RESTful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GCM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4D62F4-E6EE-4E7A-A1FF-4E9C0E92AAC3}"/>
              </a:ext>
            </a:extLst>
          </p:cNvPr>
          <p:cNvSpPr/>
          <p:nvPr/>
        </p:nvSpPr>
        <p:spPr>
          <a:xfrm>
            <a:off x="7818437" y="1866900"/>
            <a:ext cx="2800350" cy="12573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Uses URL for locating resources and HTTP actions for behaviors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9892AA-9273-465B-86B8-A0669BE81ECD}"/>
              </a:ext>
            </a:extLst>
          </p:cNvPr>
          <p:cNvSpPr/>
          <p:nvPr/>
        </p:nvSpPr>
        <p:spPr>
          <a:xfrm>
            <a:off x="3684586" y="4191000"/>
            <a:ext cx="3535363" cy="12573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Google  Cloud Messaging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93455-0984-431C-9138-62CE5FA0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C4BB-B922-4AC6-A94B-3EDD33EE98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1557</Words>
  <Application>Microsoft Office PowerPoint</Application>
  <PresentationFormat>宽屏</PresentationFormat>
  <Paragraphs>471</Paragraphs>
  <Slides>66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宋体</vt:lpstr>
      <vt:lpstr>幼圆</vt:lpstr>
      <vt:lpstr>等线</vt:lpstr>
      <vt:lpstr>Arial</vt:lpstr>
      <vt:lpstr>Calibri</vt:lpstr>
      <vt:lpstr>Century Gothic</vt:lpstr>
      <vt:lpstr>Times New Roman</vt:lpstr>
      <vt:lpstr>Wingdings 3</vt:lpstr>
      <vt:lpstr>切片</vt:lpstr>
      <vt:lpstr>PowerPoint 演示文稿</vt:lpstr>
      <vt:lpstr>content</vt:lpstr>
      <vt:lpstr>1. Introduction</vt:lpstr>
      <vt:lpstr>1. Introduction - BACKGROUND</vt:lpstr>
      <vt:lpstr>1. Introduction - BACKGROUND</vt:lpstr>
      <vt:lpstr>1. Introduction - objectives</vt:lpstr>
      <vt:lpstr>1. Introduction – Main Functions</vt:lpstr>
      <vt:lpstr>2. System design  </vt:lpstr>
      <vt:lpstr>2. System Design - overview</vt:lpstr>
      <vt:lpstr>2. System Design - Overview</vt:lpstr>
      <vt:lpstr>2. System design 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– Android application</vt:lpstr>
      <vt:lpstr>2. System design  server</vt:lpstr>
      <vt:lpstr>2. System design – Server</vt:lpstr>
      <vt:lpstr>PowerPoint 演示文稿</vt:lpstr>
      <vt:lpstr>2. System design – Server</vt:lpstr>
      <vt:lpstr>2. System design – Server</vt:lpstr>
      <vt:lpstr>2. System design – Server</vt:lpstr>
      <vt:lpstr>2. System design  database</vt:lpstr>
      <vt:lpstr>2. System design – database</vt:lpstr>
      <vt:lpstr>2. System design – Database</vt:lpstr>
      <vt:lpstr>2. System design – Database</vt:lpstr>
      <vt:lpstr>3. Function design  </vt:lpstr>
      <vt:lpstr>3. Function design – Function list</vt:lpstr>
      <vt:lpstr>3. Function design – Working flow</vt:lpstr>
      <vt:lpstr>3. Function design – Working flow</vt:lpstr>
      <vt:lpstr>3. Function design – Working flow</vt:lpstr>
      <vt:lpstr>3. Function design – Working flow</vt:lpstr>
      <vt:lpstr>3. Function design 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Working flow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3. Function design – Pay by FACE</vt:lpstr>
      <vt:lpstr>4. further improvements</vt:lpstr>
      <vt:lpstr>4. Further improvement</vt:lpstr>
      <vt:lpstr>5. Conclusions</vt:lpstr>
      <vt:lpstr>5. Conclusions</vt:lpstr>
      <vt:lpstr>6.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Zicong ZHU</dc:creator>
  <cp:lastModifiedBy>ZHU Zicong</cp:lastModifiedBy>
  <cp:revision>93</cp:revision>
  <dcterms:created xsi:type="dcterms:W3CDTF">2018-01-16T21:14:00Z</dcterms:created>
  <dcterms:modified xsi:type="dcterms:W3CDTF">2018-04-18T03:07:01Z</dcterms:modified>
</cp:coreProperties>
</file>