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04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DE984-ECD6-40D7-AF34-10ECF8DE5B18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E41C6-AA92-44E5-B3B6-B9D22B613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282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E41C6-AA92-44E5-B3B6-B9D22B613D7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65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834CD-03C5-2757-75A6-609BA11D4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314B07-B32A-90AD-4385-5E5038FC7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A7ADD-EDC9-B57B-6489-56060B3B3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BFA3-5C3E-47CF-B7C3-9E583176D36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DC98D-565F-100F-2E08-58F62835F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81955-D417-34B3-9B37-0C7037D3A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4BD6-CAB5-44EB-B365-8910C2256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254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6883E-2662-2F36-2B35-ADF2593D3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4C7A5D-B1E9-32FB-960E-F47FEB43C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01199-0255-FD3F-C22A-6038AEB06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BFA3-5C3E-47CF-B7C3-9E583176D36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08CC2-F860-266C-82FA-425250751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A6969-1A6B-4675-06A9-D49467B85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4BD6-CAB5-44EB-B365-8910C2256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77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02FD4D-A16F-575D-5F51-5409513A13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A57EB-F704-E7F4-47CB-B8A6C4811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0EAB9-443A-2D4D-DA59-03AE7A332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BFA3-5C3E-47CF-B7C3-9E583176D36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4BC0-772F-5E75-EB61-D09FEA7D4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0A244-0AB6-9298-2CCB-5A15B52DA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4BD6-CAB5-44EB-B365-8910C2256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12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307B0-FB01-D2B2-E9B1-3527E0D1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FF339-F741-C923-5FB1-6D382951F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250D1-3A3E-A92A-DB8F-60CEBE9AD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BFA3-5C3E-47CF-B7C3-9E583176D36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2BD09-46BB-D84B-621B-B1654FE4C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CB2EC-07C9-6968-80B9-186577F29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4BD6-CAB5-44EB-B365-8910C2256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352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2C070-2023-90C6-DD2A-742AB0EDA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D1DEE-3417-4A41-9A08-904BD4500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C1C31-FE89-7360-CFCA-BF8339363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BFA3-5C3E-47CF-B7C3-9E583176D36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C8FD4-780D-41E7-552D-2772D3933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5B371-D8AE-2D7D-56F7-6A296BFB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4BD6-CAB5-44EB-B365-8910C2256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000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70E9D-A80B-C0BD-4A9E-F7ED77DF3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4CEDE-1D5F-7C7C-C2CB-A9AE55BDB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08BD0-6818-ABA0-58F2-2713383B9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54B7C-1D0C-01B0-A6D8-AC58B253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BFA3-5C3E-47CF-B7C3-9E583176D36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2DC74-3FF3-B5F6-47BD-5CBD0098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B425A-66DA-EF1F-9AE1-F9E7BF3FA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4BD6-CAB5-44EB-B365-8910C2256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49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2E4E-5FB6-E3B3-B3B3-92E96E3A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3BC04-6599-6215-3A85-3AB2F701E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69190-C590-D1CF-1F80-6CC9A92E3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EFAC9-5551-44C9-79A8-0250F807C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BEE1A1-CA81-E63A-44D2-E5087D8F49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C5CDD-7BC0-C534-A0FA-3A57685D6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BFA3-5C3E-47CF-B7C3-9E583176D36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6D09C1-D8F0-9D56-239A-B81E793F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C8DF38-F9CC-0BF4-95E5-DE8972007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4BD6-CAB5-44EB-B365-8910C2256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298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95713-991F-935B-E6D3-9D96DF98A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94908-1A7E-9915-6627-7210E68F9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BFA3-5C3E-47CF-B7C3-9E583176D36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D4614-90BC-D31C-C304-76B7E73B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2D596-015D-A1AD-DB95-6B38F38E7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4BD6-CAB5-44EB-B365-8910C2256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587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CE034B-507E-52B9-5AD7-1445829A2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BFA3-5C3E-47CF-B7C3-9E583176D36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F72ABD-D5F6-1CD2-AA9A-95DC8813D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9D2A-8B88-E450-9BFB-82529C63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4BD6-CAB5-44EB-B365-8910C2256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35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2AE3-EE12-BA0D-F2E8-E82A54754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16270-12CC-C993-2FD4-5AAC18901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690B6-FEBC-5B3F-0D7A-70DEDAFD7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452D1-EEA6-5C16-76DC-8F547712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BFA3-5C3E-47CF-B7C3-9E583176D36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3C405-19A1-811E-3B52-8937A413D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8909C-9DC2-F70B-2706-8A725E7B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4BD6-CAB5-44EB-B365-8910C2256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392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E188-87E5-CD54-E225-9F26CF97B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D85A7A-CC98-98FC-47CE-DC6E525CB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2801C-BF71-8D86-0EEB-E2120DF52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C3DA8-32F2-CE34-5B0B-E68087400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BFA3-5C3E-47CF-B7C3-9E583176D36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5FEFE-227A-8FBC-753E-3772B759C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54E9E-A3DC-6D6A-14E5-1DDCA2C71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4BD6-CAB5-44EB-B365-8910C2256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94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1C4EB9-D971-F594-3D50-A0A2A2F37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3BBD2-FD95-2B12-EB8C-3644DD9C5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8E7AA-94B7-2B3E-31A0-345A7ADB7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ABFA3-5C3E-47CF-B7C3-9E583176D36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2D452-04D3-09B9-F3CE-7FB42CA899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98CD9-A26C-DFEF-8B29-27C9F9BA9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04BD6-CAB5-44EB-B365-8910C2256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84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E2759-C457-66B1-D967-7065E02D4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9572" y="1696522"/>
            <a:ext cx="9144000" cy="2387600"/>
          </a:xfrm>
        </p:spPr>
        <p:txBody>
          <a:bodyPr/>
          <a:lstStyle/>
          <a:p>
            <a:r>
              <a:rPr lang="en-IN" b="1" dirty="0"/>
              <a:t>Zomato Restaurant Analysis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664C6-9F25-40BC-291A-0B299C8E0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038214"/>
            <a:ext cx="9144000" cy="74428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956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C00730-5210-0E03-0A77-319C9C3C9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" y="204787"/>
            <a:ext cx="11877675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61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1482A-01E6-BAA8-B09C-FD3FBACA6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772" y="652205"/>
            <a:ext cx="10515600" cy="751294"/>
          </a:xfrm>
        </p:spPr>
        <p:txBody>
          <a:bodyPr/>
          <a:lstStyle/>
          <a:p>
            <a:r>
              <a:rPr lang="en-US" b="1" dirty="0"/>
              <a:t>Objective: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24C46-B79E-20E5-BDB4-48BB86914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772" y="1403499"/>
            <a:ext cx="10515600" cy="48022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               Analyze restaurant data to uncover patterns in ratings, cost, online order trends, cuisine popularity, and area-wise restaurant density to support strategic business decisions.</a:t>
            </a:r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r>
              <a:rPr lang="en-US" sz="3200" b="1" dirty="0"/>
              <a:t>Key KPIs </a:t>
            </a:r>
            <a:r>
              <a:rPr lang="en-IN" sz="3200" b="1" dirty="0"/>
              <a:t>Overview</a:t>
            </a:r>
            <a:r>
              <a:rPr lang="en-US" sz="3200" b="1" dirty="0"/>
              <a:t>:</a:t>
            </a:r>
          </a:p>
          <a:p>
            <a:r>
              <a:rPr lang="en-US" dirty="0"/>
              <a:t>Average Rating: 3.51</a:t>
            </a:r>
            <a:r>
              <a:rPr lang="en-IN" dirty="0"/>
              <a:t> (Out of 5)</a:t>
            </a:r>
            <a:r>
              <a:rPr lang="en-US" dirty="0"/>
              <a:t> ⭐</a:t>
            </a:r>
          </a:p>
          <a:p>
            <a:r>
              <a:rPr lang="en-US" dirty="0"/>
              <a:t>Total Ratings: 1M</a:t>
            </a:r>
            <a:r>
              <a:rPr lang="en-IN" dirty="0"/>
              <a:t> (Customer engagement is high)</a:t>
            </a:r>
            <a:endParaRPr lang="en-US" dirty="0"/>
          </a:p>
          <a:p>
            <a:r>
              <a:rPr lang="en-US" dirty="0"/>
              <a:t>Avg. Cost for Two: ₹542.54 </a:t>
            </a:r>
            <a:r>
              <a:rPr lang="en-IN" dirty="0"/>
              <a:t>(Moderate pricing across restaurants)</a:t>
            </a:r>
            <a:endParaRPr lang="en-US" dirty="0"/>
          </a:p>
          <a:p>
            <a:r>
              <a:rPr lang="en-US" dirty="0"/>
              <a:t>Online Order Availability: 46.72%</a:t>
            </a:r>
            <a:r>
              <a:rPr lang="en-IN" dirty="0"/>
              <a:t> offer online ordering</a:t>
            </a:r>
            <a:endParaRPr lang="en-US" dirty="0"/>
          </a:p>
          <a:p>
            <a:r>
              <a:rPr lang="en-US" dirty="0"/>
              <a:t>Table Booking Availability: 10.65% </a:t>
            </a:r>
            <a:r>
              <a:rPr lang="en-IN" dirty="0"/>
              <a:t>offer table reservations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05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EF46D-B8A9-3F88-DE07-8894886C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6354"/>
          </a:xfrm>
        </p:spPr>
        <p:txBody>
          <a:bodyPr/>
          <a:lstStyle/>
          <a:p>
            <a:r>
              <a:rPr lang="en-IN" b="1" dirty="0"/>
              <a:t>Dashboard Insights: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6D3A2-BA9D-A8FF-223A-CD94B4EA4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805"/>
            <a:ext cx="10515600" cy="4869158"/>
          </a:xfrm>
        </p:spPr>
        <p:txBody>
          <a:bodyPr/>
          <a:lstStyle/>
          <a:p>
            <a:pPr>
              <a:buNone/>
            </a:pPr>
            <a:r>
              <a:rPr lang="en-US" b="1" dirty="0"/>
              <a:t>Rating Insights: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/>
              <a:t>average restaurant rating is 3.51</a:t>
            </a:r>
            <a:r>
              <a:rPr lang="en-US" sz="2000" dirty="0"/>
              <a:t>, indicating overall customer satisfaction is slightly above average.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Top-rated restaurants</a:t>
            </a:r>
            <a:r>
              <a:rPr lang="en-US" sz="2000" dirty="0"/>
              <a:t> are consistent across multiple cuisine types, especially </a:t>
            </a:r>
            <a:r>
              <a:rPr lang="en-US" sz="2000" b="1" dirty="0"/>
              <a:t>Asian and Continental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Restaurants with both </a:t>
            </a:r>
            <a:r>
              <a:rPr lang="en-US" sz="2000" b="1" dirty="0"/>
              <a:t>online ordering and table booking</a:t>
            </a:r>
            <a:r>
              <a:rPr lang="en-US" sz="2000" dirty="0"/>
              <a:t> tend to have slightly higher average ratings.</a:t>
            </a:r>
          </a:p>
          <a:p>
            <a:pPr>
              <a:buNone/>
            </a:pPr>
            <a:r>
              <a:rPr lang="en-US" b="1" dirty="0"/>
              <a:t>Cuisine Insights: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Asian and Continental cuisines</a:t>
            </a:r>
            <a:r>
              <a:rPr lang="en-US" sz="2000" dirty="0"/>
              <a:t> consistently receive higher ratings compared to other cuisines.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Bakery and Fast Food</a:t>
            </a:r>
            <a:r>
              <a:rPr lang="en-US" sz="2000" dirty="0"/>
              <a:t> are among the most frequently occurring cuisine types.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Some unique combinations (like </a:t>
            </a:r>
            <a:r>
              <a:rPr lang="en-US" sz="2000" b="1" dirty="0"/>
              <a:t>Healthy Food + Chinese</a:t>
            </a:r>
            <a:r>
              <a:rPr lang="en-US" sz="2000" dirty="0"/>
              <a:t>) show high user approval but limited availability.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5948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3AA3-0B84-1CCF-0DE2-E06324B8F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797443"/>
            <a:ext cx="10515600" cy="36150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B31A4-6715-3892-E627-485F8A0A3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2892"/>
            <a:ext cx="10515600" cy="614561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Online Order Insights: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About </a:t>
            </a:r>
            <a:r>
              <a:rPr lang="en-US" sz="2000" b="1" dirty="0"/>
              <a:t>46.72%</a:t>
            </a:r>
            <a:r>
              <a:rPr lang="en-US" sz="2000" dirty="0"/>
              <a:t> of restaurants offer online ordering.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Restaurants with </a:t>
            </a:r>
            <a:r>
              <a:rPr lang="en-US" sz="2000" b="1" dirty="0"/>
              <a:t>online ordering enabled</a:t>
            </a:r>
            <a:r>
              <a:rPr lang="en-US" sz="2000" dirty="0"/>
              <a:t> tend to cluster in urban areas like</a:t>
            </a:r>
            <a:r>
              <a:rPr lang="en-US" sz="2000" b="1" dirty="0"/>
              <a:t> </a:t>
            </a:r>
            <a:r>
              <a:rPr lang="en-US" sz="2000" b="1" dirty="0" err="1"/>
              <a:t>Byresandra</a:t>
            </a:r>
            <a:r>
              <a:rPr lang="en-US" sz="2000" b="1" dirty="0"/>
              <a:t> </a:t>
            </a:r>
            <a:r>
              <a:rPr lang="en-US" sz="2000" dirty="0"/>
              <a:t>and </a:t>
            </a:r>
            <a:r>
              <a:rPr lang="en-US" sz="2000" b="1" dirty="0" err="1"/>
              <a:t>Madiwala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Online order availability correlates with higher footfall and popularity based on rating counts.</a:t>
            </a:r>
          </a:p>
          <a:p>
            <a:pPr>
              <a:buNone/>
            </a:pPr>
            <a:r>
              <a:rPr lang="en-US" b="1" dirty="0"/>
              <a:t>Area-Based Insights: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err="1"/>
              <a:t>Byresandra</a:t>
            </a:r>
            <a:r>
              <a:rPr lang="en-US" sz="2000" b="1" dirty="0"/>
              <a:t>, </a:t>
            </a:r>
            <a:r>
              <a:rPr lang="en-US" sz="2000" b="1" dirty="0" err="1"/>
              <a:t>Madiwala</a:t>
            </a:r>
            <a:r>
              <a:rPr lang="en-US" sz="2000" b="1" dirty="0"/>
              <a:t>, </a:t>
            </a:r>
            <a:r>
              <a:rPr lang="en-US" sz="2000" b="1" dirty="0" err="1"/>
              <a:t>Tavarekere</a:t>
            </a:r>
            <a:r>
              <a:rPr lang="en-US" sz="2000" dirty="0"/>
              <a:t> has the </a:t>
            </a:r>
            <a:r>
              <a:rPr lang="en-US" sz="2000" b="1" dirty="0"/>
              <a:t>highest number of restaurants</a:t>
            </a:r>
            <a:r>
              <a:rPr lang="en-US" sz="2000" dirty="0"/>
              <a:t>, followed by </a:t>
            </a:r>
            <a:r>
              <a:rPr lang="en-US" sz="2000" b="1" dirty="0"/>
              <a:t>Bannerghatta Road </a:t>
            </a:r>
            <a:r>
              <a:rPr lang="en-US" sz="2000" dirty="0"/>
              <a:t>and </a:t>
            </a:r>
            <a:r>
              <a:rPr lang="en-US" sz="2000" b="1" dirty="0" err="1"/>
              <a:t>Brookefield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Residential and tech park areas</a:t>
            </a:r>
            <a:r>
              <a:rPr lang="en-US" sz="2000" dirty="0"/>
              <a:t> have denser restaurant presence, likely due to demand from working professionals.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Some areas have a high concentration of low-rated restaurants, indicating potential improvement zones.</a:t>
            </a:r>
          </a:p>
          <a:p>
            <a:pPr>
              <a:buNone/>
            </a:pPr>
            <a:r>
              <a:rPr lang="en-US" b="1" dirty="0"/>
              <a:t>Table Booking Trends: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Only </a:t>
            </a:r>
            <a:r>
              <a:rPr lang="en-US" sz="2000" b="1" dirty="0"/>
              <a:t>10.65%</a:t>
            </a:r>
            <a:r>
              <a:rPr lang="en-US" sz="2000" dirty="0"/>
              <a:t> of restaurants offer table booking — indicating it’s still a niche feature.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Fine dining and premium cuisine types</a:t>
            </a:r>
            <a:r>
              <a:rPr lang="en-US" sz="2000" dirty="0"/>
              <a:t> are more likely to offer table booking.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Areas with higher income demographics offer more booking-enabled restaurants.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5298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05C3-8DB8-2209-513D-F6AE5FE66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1020727"/>
            <a:ext cx="10515600" cy="542261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EB0FE-4C20-EA7B-ABEA-5D9EF7984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3646"/>
            <a:ext cx="10515600" cy="578355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Business Insights: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Areas with high online ordering tend to correlate with better ratings.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Online Order-enabled restaurants are more concentrated in tech hubs and urban zones.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Low table booking availability shows room for premium experience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Niche cuisines have growth potential in low-competition areas.</a:t>
            </a:r>
          </a:p>
          <a:p>
            <a:pPr marL="0" indent="0">
              <a:buNone/>
            </a:pPr>
            <a:endParaRPr lang="en-IN" dirty="0"/>
          </a:p>
          <a:p>
            <a:pPr>
              <a:buNone/>
            </a:pPr>
            <a:r>
              <a:rPr lang="en-US" b="1" dirty="0"/>
              <a:t>Recommendations: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Promote underrepresented cuisines in popular areas to increase customer options.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Encourage table booking options for premium and casual dining types.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Target marketing towards areas with high Quick Bites density for app-based growth.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Enhance visibility of highly rated, online-enabled restaurants.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4387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427</Words>
  <Application>Microsoft Office PowerPoint</Application>
  <PresentationFormat>Widescreen</PresentationFormat>
  <Paragraphs>43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Zomato Restaurant Analysis Dashboard</vt:lpstr>
      <vt:lpstr>PowerPoint Presentation</vt:lpstr>
      <vt:lpstr>Objective:</vt:lpstr>
      <vt:lpstr>Dashboard Insights: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 jenevee</dc:creator>
  <cp:lastModifiedBy>maria jenevee</cp:lastModifiedBy>
  <cp:revision>1</cp:revision>
  <dcterms:created xsi:type="dcterms:W3CDTF">2025-04-11T08:56:38Z</dcterms:created>
  <dcterms:modified xsi:type="dcterms:W3CDTF">2025-04-11T09:16:36Z</dcterms:modified>
</cp:coreProperties>
</file>