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EE72-9662-B058-4667-8F1EAFFB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B428-2728-09FD-1C48-7ABE6CC7D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7B51-EEC2-9CE2-DDD9-A0CF4E2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61209-41AC-2050-0D5C-49396EC7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BBBB-FD1A-2C6D-4D07-913D3276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0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392C-2001-A9FA-0267-6D7F922E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4D7BA-97F3-4C72-28F5-7928DB2F9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D11B2-470E-E2C6-A5B9-71A4EC0F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453BB-EFFD-68E1-2D1A-E340F0870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F2F82-F9F8-61FB-4B04-32939622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5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38144-F02F-9C62-2C40-5E6069EAB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E31FC-19C0-0600-8102-246EBC710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C8BB-3BD8-2F32-7113-56B7E00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B932B-336A-E5D4-B95D-F1014ABD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801F5-5B86-1C55-5235-8CF1472A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1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A523-32CE-6CE5-AAEF-2CF05BD01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FA30-7C80-F624-71DF-FA08C477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646D4-F1E7-413E-26EB-EBC020B3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36C7-CBD1-5B89-357D-7643DCBB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0F9A3-87BD-34FA-59F9-F05C2BE0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9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1C43-C6A3-B7FA-267F-4393AEFB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2D2-A00E-57B1-F582-6029BD3AC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F2D59-B72E-DCA9-3D5F-D4165B91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917C2-4184-8E4A-624E-E7F8888F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0B87-1818-F2C5-5306-44446C69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69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62B-5293-17CD-A94B-7CDB4386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CD54-D70C-29E5-A317-3FB9976B2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AE601-FA63-5C09-4F01-9A3A18CFC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5B10-10F8-4C84-F8E3-25D43AED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2C18C-114B-3406-F228-3AE3F8A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7D0DF-0AE6-EDB8-1534-B1CA6D51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7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80D3-C00C-018C-278D-8B9F6ABF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F832-A668-B584-32B3-C16C2742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0DD4-6CAB-4B2D-40E5-6BD085B69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24821-D186-B00F-9E75-0BB6D0133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08103-97B1-2EC8-064A-1EDC755EA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61E76-2F1F-5124-710C-899F6C8C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66404-7C1D-94B6-9068-F1499E6D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ECA3-9F8C-7C00-9C04-66DD75AC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65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EA58-5398-DE13-F5ED-58B4FAEB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05805-7365-D7AF-1928-EF1B9555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6C7A4-FEAB-C0F0-A6F5-2095F70F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65BFE-7F2A-5BA3-F82B-B72A09F5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1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57FA4-ED9F-0AC8-9180-F186BC12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DAFF4-EE5F-FE01-009D-58610BA2A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DD984-A3E5-8F01-21C4-D487F095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971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9A7D-19D3-03B5-9C85-7EB176D6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D58B0-DE8E-B696-DB2E-AB884793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6439-AB79-D6C9-5007-C8AC3A5D8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E287A-EBAA-19BD-9658-4A4597417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7C82C-86DB-CF68-6426-014E0731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3018D-494E-B2FA-19D4-77BCB414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1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D7FA-F238-402C-8D83-C86A2735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DB164-E7B1-8086-A5DE-5B0696B22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335C-5282-1A69-B0E0-75DED991D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27187-B7F8-B6A0-9A99-3C1D566E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09C16-86B6-F1AC-903E-B4913375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63CE-EA36-F36D-68EE-AB1D7133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485CA-1E1C-7B62-1C5D-DEC6FDB5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7ADF2-B7A5-80EC-8AE0-DF7CF2F9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A67B-885C-6508-798B-49CA7C317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B270-4F2E-444A-B81E-3503B9E6F19D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7E61-BA28-4B09-7169-AB994ECAF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562C6-4DF3-2644-7EA3-C885E86CC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87430-A42B-4240-85A4-E60D67F5CA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01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0244-4AF0-D50A-E7F7-F216F1896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SQL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02EDD-DEF5-9B6D-6387-6F79A87E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6835140"/>
            <a:ext cx="9144000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4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3C32-4618-B3B7-B548-144DF006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73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  <a:r>
              <a:rPr lang="en-IN" b="1" dirty="0"/>
              <a:t>JOINs (INNER, LEFT, RIGHT)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932E-B3E1-4E24-6BD5-31A71BCF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20"/>
            <a:ext cx="10515600" cy="5624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10.List order details with product names and customer names.</a:t>
            </a:r>
          </a:p>
          <a:p>
            <a:pPr marL="0" indent="0">
              <a:buNone/>
            </a:pPr>
            <a:r>
              <a:rPr lang="en-IN" sz="2500" dirty="0"/>
              <a:t>Code:</a:t>
            </a:r>
          </a:p>
          <a:p>
            <a:pPr marL="0" indent="0">
              <a:buNone/>
            </a:pPr>
            <a:r>
              <a:rPr lang="en-IN" sz="2500" dirty="0"/>
              <a:t>select o.id, </a:t>
            </a:r>
            <a:r>
              <a:rPr lang="en-IN" sz="2500" dirty="0" err="1"/>
              <a:t>concat</a:t>
            </a:r>
            <a:r>
              <a:rPr lang="en-IN" sz="2500" dirty="0"/>
              <a:t>(</a:t>
            </a:r>
            <a:r>
              <a:rPr lang="en-IN" sz="2500" dirty="0" err="1"/>
              <a:t>c.firstname</a:t>
            </a:r>
            <a:r>
              <a:rPr lang="en-IN" sz="2500" dirty="0"/>
              <a:t>,' ',</a:t>
            </a:r>
            <a:r>
              <a:rPr lang="en-IN" sz="2500" dirty="0" err="1"/>
              <a:t>c.lastname</a:t>
            </a:r>
            <a:r>
              <a:rPr lang="en-IN" sz="2500" dirty="0"/>
              <a:t>) </a:t>
            </a:r>
            <a:r>
              <a:rPr lang="en-IN" sz="2500" dirty="0" err="1"/>
              <a:t>ascustomer_name,p.productname</a:t>
            </a:r>
            <a:r>
              <a:rPr lang="en-IN" sz="2500" dirty="0"/>
              <a:t>, </a:t>
            </a:r>
            <a:r>
              <a:rPr lang="en-IN" sz="2500" dirty="0" err="1"/>
              <a:t>o.orderdate</a:t>
            </a:r>
            <a:r>
              <a:rPr lang="en-IN" sz="2500" dirty="0"/>
              <a:t>, </a:t>
            </a:r>
            <a:r>
              <a:rPr lang="en-IN" sz="2500" dirty="0" err="1"/>
              <a:t>o.ordernumber</a:t>
            </a:r>
            <a:r>
              <a:rPr lang="en-IN" sz="2500" dirty="0"/>
              <a:t>, </a:t>
            </a:r>
            <a:r>
              <a:rPr lang="en-IN" sz="2500" dirty="0" err="1"/>
              <a:t>o.customerid,o.totalamountfrom</a:t>
            </a:r>
            <a:r>
              <a:rPr lang="en-IN" sz="2500" dirty="0"/>
              <a:t> customer c join orders o on c.id=</a:t>
            </a:r>
            <a:r>
              <a:rPr lang="en-IN" sz="2500" dirty="0" err="1"/>
              <a:t>o.customerid</a:t>
            </a:r>
            <a:r>
              <a:rPr lang="en-IN" sz="2500" dirty="0"/>
              <a:t> join </a:t>
            </a:r>
            <a:r>
              <a:rPr lang="en-IN" sz="2500" dirty="0" err="1"/>
              <a:t>orderitem</a:t>
            </a:r>
            <a:r>
              <a:rPr lang="en-IN" sz="2500" dirty="0"/>
              <a:t> oi on o.id = </a:t>
            </a:r>
            <a:r>
              <a:rPr lang="en-IN" sz="2500" dirty="0" err="1"/>
              <a:t>oi.OrderId</a:t>
            </a:r>
            <a:r>
              <a:rPr lang="en-IN" sz="2500" dirty="0"/>
              <a:t> join</a:t>
            </a:r>
          </a:p>
          <a:p>
            <a:pPr marL="0" indent="0">
              <a:buNone/>
            </a:pPr>
            <a:r>
              <a:rPr lang="en-IN" sz="2500" dirty="0"/>
              <a:t>product p on </a:t>
            </a:r>
            <a:r>
              <a:rPr lang="en-IN" sz="2500" dirty="0" err="1"/>
              <a:t>oi.ProductId</a:t>
            </a:r>
            <a:r>
              <a:rPr lang="en-IN" sz="2500" dirty="0"/>
              <a:t> = p.id;</a:t>
            </a:r>
          </a:p>
          <a:p>
            <a:pPr marL="0" indent="0">
              <a:buNone/>
            </a:pPr>
            <a:endParaRPr lang="en-IN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3B77C-5E56-D478-7936-6CD049A7B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82" y="3577919"/>
            <a:ext cx="8577208" cy="31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5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33B4-814C-0FB4-3238-3F3E752A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7470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latin typeface="+mn-lt"/>
              </a:rPr>
              <a:t> 11.Show all products and their supplier names, even if some suppliers didn’t supply anything (LEFT JOIN) 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productname,s.companyname,s.contactname</a:t>
            </a:r>
            <a:r>
              <a:rPr lang="en-US" sz="2500" dirty="0">
                <a:latin typeface="+mn-lt"/>
              </a:rPr>
              <a:t> from product p left join supplier s on </a:t>
            </a:r>
            <a:r>
              <a:rPr lang="en-US" sz="2500" dirty="0" err="1">
                <a:latin typeface="+mn-lt"/>
              </a:rPr>
              <a:t>p.SupplierId</a:t>
            </a:r>
            <a:r>
              <a:rPr lang="en-US" sz="2500" dirty="0">
                <a:latin typeface="+mn-lt"/>
              </a:rPr>
              <a:t> = </a:t>
            </a:r>
            <a:r>
              <a:rPr lang="en-US" sz="2500" dirty="0" err="1">
                <a:latin typeface="+mn-lt"/>
              </a:rPr>
              <a:t>s.Id</a:t>
            </a:r>
            <a:r>
              <a:rPr lang="en-US" sz="2500" dirty="0">
                <a:latin typeface="+mn-lt"/>
              </a:rPr>
              <a:t>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80A70-8F41-0331-14F3-C64AB6BE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488" y="2381694"/>
            <a:ext cx="6868633" cy="3870250"/>
          </a:xfrm>
        </p:spPr>
      </p:pic>
    </p:spTree>
    <p:extLst>
      <p:ext uri="{BB962C8B-B14F-4D97-AF65-F5344CB8AC3E}">
        <p14:creationId xmlns:p14="http://schemas.microsoft.com/office/powerpoint/2010/main" val="1337469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2F3F-F7DD-9EF6-60B1-A12C7612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500" dirty="0">
                <a:latin typeface="+mn-lt"/>
              </a:rPr>
              <a:t>12.List customers who placed orders.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Code: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select distinct </a:t>
            </a:r>
            <a:r>
              <a:rPr lang="en-IN" sz="2500" dirty="0" err="1">
                <a:latin typeface="+mn-lt"/>
              </a:rPr>
              <a:t>concat</a:t>
            </a:r>
            <a:r>
              <a:rPr lang="en-IN" sz="2500" dirty="0">
                <a:latin typeface="+mn-lt"/>
              </a:rPr>
              <a:t>(</a:t>
            </a:r>
            <a:r>
              <a:rPr lang="en-IN" sz="2500" dirty="0" err="1">
                <a:latin typeface="+mn-lt"/>
              </a:rPr>
              <a:t>c.firstname</a:t>
            </a:r>
            <a:r>
              <a:rPr lang="en-IN" sz="2500" dirty="0">
                <a:latin typeface="+mn-lt"/>
              </a:rPr>
              <a:t>,' ',</a:t>
            </a:r>
            <a:r>
              <a:rPr lang="en-IN" sz="2500" dirty="0" err="1">
                <a:latin typeface="+mn-lt"/>
              </a:rPr>
              <a:t>c.lastname</a:t>
            </a:r>
            <a:r>
              <a:rPr lang="en-IN" sz="2500" dirty="0">
                <a:latin typeface="+mn-lt"/>
              </a:rPr>
              <a:t>) as </a:t>
            </a:r>
            <a:r>
              <a:rPr lang="en-IN" sz="2500" dirty="0" err="1">
                <a:latin typeface="+mn-lt"/>
              </a:rPr>
              <a:t>customer_name</a:t>
            </a:r>
            <a:r>
              <a:rPr lang="en-IN" sz="2500" dirty="0">
                <a:latin typeface="+mn-lt"/>
              </a:rPr>
              <a:t> from customer c inner join orders o on c.id=</a:t>
            </a:r>
            <a:r>
              <a:rPr lang="en-IN" sz="2500" dirty="0" err="1">
                <a:latin typeface="+mn-lt"/>
              </a:rPr>
              <a:t>o.customerid</a:t>
            </a:r>
            <a:r>
              <a:rPr lang="en-IN" sz="2500" dirty="0">
                <a:latin typeface="+mn-lt"/>
              </a:rPr>
              <a:t>;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85436-9D47-9253-86A2-209A021DE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326" y="2020186"/>
            <a:ext cx="4717222" cy="4380614"/>
          </a:xfrm>
        </p:spPr>
      </p:pic>
    </p:spTree>
    <p:extLst>
      <p:ext uri="{BB962C8B-B14F-4D97-AF65-F5344CB8AC3E}">
        <p14:creationId xmlns:p14="http://schemas.microsoft.com/office/powerpoint/2010/main" val="2741869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8FB7-63D8-C528-BB65-0559253F7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9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4895-4D4A-AF90-BA66-AB01937C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034"/>
            <a:ext cx="10515600" cy="5932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13.Find customers who ordered more than 3 times.</a:t>
            </a:r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,' ',</a:t>
            </a:r>
            <a:r>
              <a:rPr lang="en-US" dirty="0" err="1"/>
              <a:t>lastname</a:t>
            </a:r>
            <a:r>
              <a:rPr lang="en-US" dirty="0"/>
              <a:t>) as </a:t>
            </a:r>
            <a:r>
              <a:rPr lang="en-US" dirty="0" err="1"/>
              <a:t>customer_namefrom</a:t>
            </a:r>
            <a:r>
              <a:rPr lang="en-US" dirty="0"/>
              <a:t> customer where id in (select </a:t>
            </a:r>
            <a:r>
              <a:rPr lang="en-US" dirty="0" err="1"/>
              <a:t>customerid</a:t>
            </a:r>
            <a:r>
              <a:rPr lang="en-US" dirty="0"/>
              <a:t> from orders group by </a:t>
            </a:r>
            <a:r>
              <a:rPr lang="en-US" dirty="0" err="1"/>
              <a:t>customerid</a:t>
            </a:r>
            <a:r>
              <a:rPr lang="en-US" dirty="0"/>
              <a:t> having count(*) &gt; 3 );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57EFC-C5B9-E68A-28EA-B98927112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238" y="3306726"/>
            <a:ext cx="3288538" cy="332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71AA-630B-DF00-E53E-DBF90E8F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dirty="0">
                <a:latin typeface="+mn-lt"/>
              </a:rPr>
              <a:t>14.List products that have been ordered more than 100 times total.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p.ProductName</a:t>
            </a:r>
            <a:r>
              <a:rPr lang="en-US" sz="2500" dirty="0">
                <a:latin typeface="+mn-lt"/>
              </a:rPr>
              <a:t> from product p join </a:t>
            </a:r>
            <a:r>
              <a:rPr lang="en-US" sz="2500" dirty="0" err="1">
                <a:latin typeface="+mn-lt"/>
              </a:rPr>
              <a:t>orderitem</a:t>
            </a:r>
            <a:r>
              <a:rPr lang="en-US" sz="2500" dirty="0">
                <a:latin typeface="+mn-lt"/>
              </a:rPr>
              <a:t> oi on </a:t>
            </a:r>
            <a:r>
              <a:rPr lang="en-US" sz="2500" dirty="0" err="1">
                <a:latin typeface="+mn-lt"/>
              </a:rPr>
              <a:t>p.Id</a:t>
            </a:r>
            <a:r>
              <a:rPr lang="en-US" sz="2500" dirty="0">
                <a:latin typeface="+mn-lt"/>
              </a:rPr>
              <a:t> = </a:t>
            </a:r>
            <a:r>
              <a:rPr lang="en-US" sz="2500" dirty="0" err="1">
                <a:latin typeface="+mn-lt"/>
              </a:rPr>
              <a:t>oi.ProductId</a:t>
            </a:r>
            <a:r>
              <a:rPr lang="en-US" sz="2500" dirty="0">
                <a:latin typeface="+mn-lt"/>
              </a:rPr>
              <a:t> group by </a:t>
            </a:r>
            <a:r>
              <a:rPr lang="en-US" sz="2500" dirty="0" err="1">
                <a:latin typeface="+mn-lt"/>
              </a:rPr>
              <a:t>p.Id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err="1">
                <a:latin typeface="+mn-lt"/>
              </a:rPr>
              <a:t>p.ProductName</a:t>
            </a:r>
            <a:r>
              <a:rPr lang="en-US" sz="2500" dirty="0">
                <a:latin typeface="+mn-lt"/>
              </a:rPr>
              <a:t> having SUM(</a:t>
            </a:r>
            <a:r>
              <a:rPr lang="en-US" sz="2500" dirty="0" err="1">
                <a:latin typeface="+mn-lt"/>
              </a:rPr>
              <a:t>oi.Quantity</a:t>
            </a:r>
            <a:r>
              <a:rPr lang="en-US" sz="2500" dirty="0">
                <a:latin typeface="+mn-lt"/>
              </a:rPr>
              <a:t>) &gt; 100;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FA6632-7151-9AAD-11E7-DE269F667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935126"/>
            <a:ext cx="5562712" cy="4380614"/>
          </a:xfrm>
        </p:spPr>
      </p:pic>
    </p:spTree>
    <p:extLst>
      <p:ext uri="{BB962C8B-B14F-4D97-AF65-F5344CB8AC3E}">
        <p14:creationId xmlns:p14="http://schemas.microsoft.com/office/powerpoint/2010/main" val="397937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E286-B46E-193D-83C5-635EA341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80633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latin typeface="+mn-lt"/>
              </a:rPr>
              <a:t>15.Find the highest spending customer.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concat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firstname</a:t>
            </a:r>
            <a:r>
              <a:rPr lang="en-US" sz="2500" dirty="0">
                <a:latin typeface="+mn-lt"/>
              </a:rPr>
              <a:t>,' ',</a:t>
            </a:r>
            <a:r>
              <a:rPr lang="en-US" sz="2500" dirty="0" err="1">
                <a:latin typeface="+mn-lt"/>
              </a:rPr>
              <a:t>lastname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customer_name</a:t>
            </a:r>
            <a:r>
              <a:rPr lang="en-US" sz="2500" dirty="0">
                <a:latin typeface="+mn-lt"/>
              </a:rPr>
              <a:t> ,sum(</a:t>
            </a:r>
            <a:r>
              <a:rPr lang="en-US" sz="2500" dirty="0" err="1">
                <a:latin typeface="+mn-lt"/>
              </a:rPr>
              <a:t>totalamount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total_amount_spent</a:t>
            </a:r>
            <a:r>
              <a:rPr lang="en-US" sz="2500" dirty="0">
                <a:latin typeface="+mn-lt"/>
              </a:rPr>
              <a:t> from customer c join orders o on c.id=</a:t>
            </a:r>
            <a:r>
              <a:rPr lang="en-US" sz="2500" dirty="0" err="1">
                <a:latin typeface="+mn-lt"/>
              </a:rPr>
              <a:t>o.CustomerIdgroup</a:t>
            </a:r>
            <a:r>
              <a:rPr lang="en-US" sz="2500" dirty="0">
                <a:latin typeface="+mn-lt"/>
              </a:rPr>
              <a:t> by 1 order by 2 desc limit 1;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EE9A41-1D8C-D722-4355-240E956A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187" y="2041452"/>
            <a:ext cx="4758266" cy="14991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5D5CC-DC2B-82A6-B4DA-18873A2410E3}"/>
              </a:ext>
            </a:extLst>
          </p:cNvPr>
          <p:cNvSpPr txBox="1"/>
          <p:nvPr/>
        </p:nvSpPr>
        <p:spPr>
          <a:xfrm>
            <a:off x="838200" y="3636336"/>
            <a:ext cx="1060243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/>
              <a:t>16.Show the number of distinct products ordered.</a:t>
            </a:r>
          </a:p>
          <a:p>
            <a:r>
              <a:rPr lang="en-IN" sz="2500" dirty="0"/>
              <a:t>Code:</a:t>
            </a:r>
          </a:p>
          <a:p>
            <a:r>
              <a:rPr lang="en-IN" sz="2500" dirty="0"/>
              <a:t>select count(distinct productid) as </a:t>
            </a:r>
            <a:r>
              <a:rPr lang="en-IN" sz="2500" dirty="0" err="1"/>
              <a:t>Distinct_Products_Ordered</a:t>
            </a:r>
            <a:r>
              <a:rPr lang="en-IN" sz="2500" dirty="0"/>
              <a:t> from </a:t>
            </a:r>
            <a:r>
              <a:rPr lang="en-IN" sz="2500" dirty="0" err="1"/>
              <a:t>orderitem</a:t>
            </a:r>
            <a:r>
              <a:rPr lang="en-IN" sz="2500" dirty="0"/>
              <a:t>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A13D78-615D-FDE8-6E67-73BA9B097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479" y="5109812"/>
            <a:ext cx="3118346" cy="10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5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1995-B508-4519-9CEA-23D2D351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500" dirty="0">
                <a:latin typeface="+mn-lt"/>
              </a:rPr>
              <a:t>17.Retrieve all orders that had a total amount above the average order amount.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* from orders where </a:t>
            </a:r>
            <a:r>
              <a:rPr lang="en-US" sz="2500" dirty="0" err="1">
                <a:latin typeface="+mn-lt"/>
              </a:rPr>
              <a:t>TotalAmount</a:t>
            </a:r>
            <a:r>
              <a:rPr lang="en-US" sz="2500" dirty="0">
                <a:latin typeface="+mn-lt"/>
              </a:rPr>
              <a:t> &gt;(select avg(</a:t>
            </a:r>
            <a:r>
              <a:rPr lang="en-US" sz="2500" dirty="0" err="1">
                <a:latin typeface="+mn-lt"/>
              </a:rPr>
              <a:t>TotalAmount</a:t>
            </a:r>
            <a:r>
              <a:rPr lang="en-US" sz="2500" dirty="0">
                <a:latin typeface="+mn-lt"/>
              </a:rPr>
              <a:t>) from orders);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50E2F-BA0A-259D-5789-7D17EF80C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921" y="2115879"/>
            <a:ext cx="6299450" cy="3859619"/>
          </a:xfrm>
        </p:spPr>
      </p:pic>
    </p:spTree>
    <p:extLst>
      <p:ext uri="{BB962C8B-B14F-4D97-AF65-F5344CB8AC3E}">
        <p14:creationId xmlns:p14="http://schemas.microsoft.com/office/powerpoint/2010/main" val="198739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72C05-3D6F-D696-2081-6B8A61B7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44" y="584791"/>
            <a:ext cx="10515600" cy="8399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AGGREGATE FUNCTIONS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A05B-F7B7-6110-B9E4-0FF53D25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776"/>
            <a:ext cx="10515600" cy="5683103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18.What is the average quantity per order item?</a:t>
            </a:r>
          </a:p>
          <a:p>
            <a:pPr marL="0" indent="0">
              <a:buNone/>
            </a:pPr>
            <a:r>
              <a:rPr lang="en-US" sz="2500" dirty="0"/>
              <a:t>Code:</a:t>
            </a:r>
          </a:p>
          <a:p>
            <a:pPr marL="0" indent="0">
              <a:buNone/>
            </a:pPr>
            <a:r>
              <a:rPr lang="en-US" sz="2500" dirty="0"/>
              <a:t>select avg(quantity) as </a:t>
            </a:r>
            <a:r>
              <a:rPr lang="en-US" sz="2500" dirty="0" err="1"/>
              <a:t>average_quantity</a:t>
            </a:r>
            <a:r>
              <a:rPr lang="en-US" sz="2500" dirty="0"/>
              <a:t>  from </a:t>
            </a:r>
            <a:r>
              <a:rPr lang="en-US" sz="2500" dirty="0" err="1"/>
              <a:t>orderitem</a:t>
            </a:r>
            <a:r>
              <a:rPr lang="en-US" sz="2500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19.What’s the maximum unit price of any product?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Code: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select max(</a:t>
            </a:r>
            <a:r>
              <a:rPr lang="en-US" sz="2800" dirty="0" err="1">
                <a:latin typeface="+mn-lt"/>
              </a:rPr>
              <a:t>unitprice</a:t>
            </a:r>
            <a:r>
              <a:rPr lang="en-US" sz="2800" dirty="0">
                <a:latin typeface="+mn-lt"/>
              </a:rPr>
              <a:t>) as </a:t>
            </a:r>
            <a:r>
              <a:rPr lang="en-US" sz="2800" dirty="0" err="1">
                <a:latin typeface="+mn-lt"/>
              </a:rPr>
              <a:t>maximum_unit_price</a:t>
            </a:r>
            <a:r>
              <a:rPr lang="en-US" sz="2800" dirty="0">
                <a:latin typeface="+mn-lt"/>
              </a:rPr>
              <a:t> from </a:t>
            </a:r>
            <a:r>
              <a:rPr lang="en-US" sz="2800" dirty="0" err="1">
                <a:latin typeface="+mn-lt"/>
              </a:rPr>
              <a:t>orderitem</a:t>
            </a:r>
            <a:r>
              <a:rPr lang="en-US" sz="2800" dirty="0">
                <a:latin typeface="+mn-lt"/>
              </a:rPr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F260B-CD3A-FA3C-3507-9033BC22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53" y="2562446"/>
            <a:ext cx="2658141" cy="1180214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BD5C1BF-9C0F-25F5-7876-4D8678F6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3" y="5284381"/>
            <a:ext cx="3377156" cy="1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65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AEEF-2787-B237-6783-78A0B45D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41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500" dirty="0">
                <a:latin typeface="+mn-lt"/>
              </a:rPr>
              <a:t>20.Find the total revenue generated per product.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productid,sum</a:t>
            </a:r>
            <a:r>
              <a:rPr lang="en-US" sz="2500" dirty="0">
                <a:latin typeface="+mn-lt"/>
              </a:rPr>
              <a:t>(quantity*</a:t>
            </a:r>
            <a:r>
              <a:rPr lang="en-US" sz="2500" dirty="0" err="1">
                <a:latin typeface="+mn-lt"/>
              </a:rPr>
              <a:t>unitprice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total_revenue</a:t>
            </a:r>
            <a:r>
              <a:rPr lang="en-US" sz="2500" dirty="0">
                <a:latin typeface="+mn-lt"/>
              </a:rPr>
              <a:t> from </a:t>
            </a:r>
            <a:r>
              <a:rPr lang="en-US" sz="2500" dirty="0" err="1">
                <a:latin typeface="+mn-lt"/>
              </a:rPr>
              <a:t>orderitem</a:t>
            </a:r>
            <a:r>
              <a:rPr lang="en-US" sz="2500" dirty="0">
                <a:latin typeface="+mn-lt"/>
              </a:rPr>
              <a:t> group by 1;</a:t>
            </a:r>
            <a:endParaRPr lang="en-IN" sz="2500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0981CB-F35C-C14D-CB23-F0D2E0A0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652" y="2232837"/>
            <a:ext cx="5361532" cy="4061637"/>
          </a:xfrm>
        </p:spPr>
      </p:pic>
    </p:spTree>
    <p:extLst>
      <p:ext uri="{BB962C8B-B14F-4D97-AF65-F5344CB8AC3E}">
        <p14:creationId xmlns:p14="http://schemas.microsoft.com/office/powerpoint/2010/main" val="422058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0A63-348B-7CEB-8B62-E67095CB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86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BASIC SELECT + FILTERING +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04D9-A574-CC77-418C-E7E1E8D4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1.List all customers from USA sorted by their City.</a:t>
            </a:r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    select * from customer where Country ='USA' order by City;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77CBC-6C6D-44FF-4AB7-21CFD293D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02" y="3158091"/>
            <a:ext cx="6900531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7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C451-B35C-9F67-415B-AF91651A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1" y="3744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2.Retrieve the details of all orders placed in 2014-01-05.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code: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select * from orders where </a:t>
            </a:r>
            <a:r>
              <a:rPr lang="en-US" sz="2800" dirty="0" err="1">
                <a:latin typeface="+mn-lt"/>
              </a:rPr>
              <a:t>date_format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orderdate</a:t>
            </a:r>
            <a:r>
              <a:rPr lang="en-US" sz="2800" dirty="0">
                <a:latin typeface="+mn-lt"/>
              </a:rPr>
              <a:t>,'%Y-%m-%d') = '2014-01-05';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17A4E-5B34-D39B-4F63-511B575AE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7" y="1699973"/>
            <a:ext cx="8399720" cy="1631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35C12B-2697-2682-3C87-6B1D19885D93}"/>
              </a:ext>
            </a:extLst>
          </p:cNvPr>
          <p:cNvSpPr txBox="1"/>
          <p:nvPr/>
        </p:nvSpPr>
        <p:spPr>
          <a:xfrm>
            <a:off x="923262" y="3516426"/>
            <a:ext cx="105155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3</a:t>
            </a:r>
            <a:r>
              <a:rPr lang="en-US" sz="2500" dirty="0">
                <a:latin typeface="+mn-lt"/>
              </a:rPr>
              <a:t>.List all customers, they haven’t placed any orders.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 </a:t>
            </a:r>
            <a:r>
              <a:rPr lang="en-US" sz="2500" dirty="0" err="1">
                <a:latin typeface="+mn-lt"/>
              </a:rPr>
              <a:t>concat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c.firstname</a:t>
            </a:r>
            <a:r>
              <a:rPr lang="en-US" sz="2500" dirty="0">
                <a:latin typeface="+mn-lt"/>
              </a:rPr>
              <a:t>,' ',</a:t>
            </a:r>
            <a:r>
              <a:rPr lang="en-US" sz="2500" dirty="0" err="1">
                <a:latin typeface="+mn-lt"/>
              </a:rPr>
              <a:t>c.lastname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customer_name,o.id</a:t>
            </a:r>
            <a:r>
              <a:rPr lang="en-US" sz="2500" dirty="0">
                <a:latin typeface="+mn-lt"/>
              </a:rPr>
              <a:t> from customer c left join orders o on c.id=</a:t>
            </a:r>
            <a:r>
              <a:rPr lang="en-US" sz="2500" dirty="0" err="1">
                <a:latin typeface="+mn-lt"/>
              </a:rPr>
              <a:t>o.customerid</a:t>
            </a:r>
            <a:r>
              <a:rPr lang="en-US" sz="2500" dirty="0">
                <a:latin typeface="+mn-lt"/>
              </a:rPr>
              <a:t> where id is null;</a:t>
            </a:r>
            <a:endParaRPr lang="en-IN" sz="2500" dirty="0"/>
          </a:p>
        </p:txBody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4E14D367-D010-1CE5-A1DF-9F93666BB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6" y="5158027"/>
            <a:ext cx="2867591" cy="152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B560-256B-EF32-6EAB-E2F84167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415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+mn-lt"/>
              </a:rPr>
              <a:t>4.Show the top 10 most recent orders with customer names and total amount.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concat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firstname</a:t>
            </a:r>
            <a:r>
              <a:rPr lang="en-US" sz="2500" dirty="0">
                <a:latin typeface="+mn-lt"/>
              </a:rPr>
              <a:t>,' ',</a:t>
            </a:r>
            <a:r>
              <a:rPr lang="en-US" sz="2500" dirty="0" err="1">
                <a:latin typeface="+mn-lt"/>
              </a:rPr>
              <a:t>lastname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customer_name,totalamount</a:t>
            </a:r>
            <a:r>
              <a:rPr lang="en-US" sz="2500" dirty="0">
                <a:latin typeface="+mn-lt"/>
              </a:rPr>
              <a:t>, </a:t>
            </a:r>
            <a:r>
              <a:rPr lang="en-US" sz="2500" dirty="0" err="1">
                <a:latin typeface="+mn-lt"/>
              </a:rPr>
              <a:t>orderdate</a:t>
            </a:r>
            <a:r>
              <a:rPr lang="en-US" sz="2500" dirty="0">
                <a:latin typeface="+mn-lt"/>
              </a:rPr>
              <a:t> from customer c join orders o on c.id=</a:t>
            </a:r>
            <a:r>
              <a:rPr lang="en-US" sz="2500" dirty="0" err="1">
                <a:latin typeface="+mn-lt"/>
              </a:rPr>
              <a:t>o.customerid</a:t>
            </a:r>
            <a:r>
              <a:rPr lang="en-US" sz="2500" dirty="0">
                <a:latin typeface="+mn-lt"/>
              </a:rPr>
              <a:t> order by </a:t>
            </a:r>
            <a:r>
              <a:rPr lang="en-US" sz="2500" dirty="0" err="1">
                <a:latin typeface="+mn-lt"/>
              </a:rPr>
              <a:t>orderdate</a:t>
            </a:r>
            <a:r>
              <a:rPr lang="en-US" sz="2500" dirty="0">
                <a:latin typeface="+mn-lt"/>
              </a:rPr>
              <a:t> desc limit 10;</a:t>
            </a:r>
            <a:endParaRPr lang="en-IN" sz="2500" dirty="0">
              <a:latin typeface="+mn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DBBBEB-DD2B-42A6-ABB6-0E845A740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660" y="2796341"/>
            <a:ext cx="6666614" cy="310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16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56E7-61A0-7C2B-442F-37F65393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547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5.Find all discontinued products.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Code: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select * from product where </a:t>
            </a:r>
            <a:r>
              <a:rPr lang="en-US" sz="2800" dirty="0" err="1">
                <a:latin typeface="+mn-lt"/>
              </a:rPr>
              <a:t>IsDiscontinued</a:t>
            </a:r>
            <a:r>
              <a:rPr lang="en-US" sz="2800" dirty="0">
                <a:latin typeface="+mn-lt"/>
              </a:rPr>
              <a:t> is not null and </a:t>
            </a:r>
            <a:r>
              <a:rPr lang="en-US" sz="2800" dirty="0" err="1">
                <a:latin typeface="+mn-lt"/>
              </a:rPr>
              <a:t>IsDiscontinued</a:t>
            </a:r>
            <a:r>
              <a:rPr lang="en-US" sz="2800" dirty="0">
                <a:latin typeface="+mn-lt"/>
              </a:rPr>
              <a:t> &gt; 0;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991F8F-EDFE-7857-8E55-0271C0922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716" y="2796363"/>
            <a:ext cx="6879265" cy="3359887"/>
          </a:xfrm>
        </p:spPr>
      </p:pic>
    </p:spTree>
    <p:extLst>
      <p:ext uri="{BB962C8B-B14F-4D97-AF65-F5344CB8AC3E}">
        <p14:creationId xmlns:p14="http://schemas.microsoft.com/office/powerpoint/2010/main" val="376903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87CF-16B0-7C9A-C33B-E4073649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AGGREGATIONS + 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FEEC-900C-293F-82FF-5AEEB516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5720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6.Calculate the total sales (sum of </a:t>
            </a:r>
            <a:r>
              <a:rPr lang="en-US" dirty="0" err="1"/>
              <a:t>TotalAmount</a:t>
            </a:r>
            <a:r>
              <a:rPr lang="en-US" dirty="0"/>
              <a:t>) for each country.</a:t>
            </a:r>
          </a:p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country,sum</a:t>
            </a:r>
            <a:r>
              <a:rPr lang="en-US" dirty="0"/>
              <a:t>(</a:t>
            </a:r>
            <a:r>
              <a:rPr lang="en-US" dirty="0" err="1"/>
              <a:t>totalamount</a:t>
            </a:r>
            <a:r>
              <a:rPr lang="en-US" dirty="0"/>
              <a:t>) as </a:t>
            </a:r>
            <a:r>
              <a:rPr lang="en-US" dirty="0" err="1"/>
              <a:t>total_amount</a:t>
            </a:r>
            <a:r>
              <a:rPr lang="en-US" dirty="0"/>
              <a:t> from customer c join orders o on c.id=</a:t>
            </a:r>
            <a:r>
              <a:rPr lang="en-US" dirty="0" err="1"/>
              <a:t>o.CustomerIdgroup</a:t>
            </a:r>
            <a:r>
              <a:rPr lang="en-US" dirty="0"/>
              <a:t> by 1;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8704-9AD9-8F95-3333-C8EC12331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019" y="3250846"/>
            <a:ext cx="4389391" cy="351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971F-AC0A-8995-FA9D-6CE404A4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8103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+mn-lt"/>
              </a:rPr>
              <a:t> 7.Show total number of orders placed by each customer.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Code: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select </a:t>
            </a:r>
            <a:r>
              <a:rPr lang="en-US" sz="2800" dirty="0" err="1">
                <a:latin typeface="+mn-lt"/>
              </a:rPr>
              <a:t>concat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firstname</a:t>
            </a:r>
            <a:r>
              <a:rPr lang="en-US" sz="2800" dirty="0">
                <a:latin typeface="+mn-lt"/>
              </a:rPr>
              <a:t>,' ',</a:t>
            </a:r>
            <a:r>
              <a:rPr lang="en-US" sz="2800" dirty="0" err="1">
                <a:latin typeface="+mn-lt"/>
              </a:rPr>
              <a:t>lastname</a:t>
            </a:r>
            <a:r>
              <a:rPr lang="en-US" sz="2800" dirty="0">
                <a:latin typeface="+mn-lt"/>
              </a:rPr>
              <a:t>) as </a:t>
            </a:r>
            <a:r>
              <a:rPr lang="en-US" sz="2800" dirty="0" err="1">
                <a:latin typeface="+mn-lt"/>
              </a:rPr>
              <a:t>customer_name,count</a:t>
            </a:r>
            <a:r>
              <a:rPr lang="en-US" sz="2800" dirty="0">
                <a:latin typeface="+mn-lt"/>
              </a:rPr>
              <a:t>(</a:t>
            </a:r>
            <a:r>
              <a:rPr lang="en-US" sz="2800" dirty="0" err="1">
                <a:latin typeface="+mn-lt"/>
              </a:rPr>
              <a:t>customerid</a:t>
            </a:r>
            <a:r>
              <a:rPr lang="en-US" sz="2800" dirty="0">
                <a:latin typeface="+mn-lt"/>
              </a:rPr>
              <a:t>) as </a:t>
            </a:r>
            <a:r>
              <a:rPr lang="en-US" sz="2800" dirty="0" err="1">
                <a:latin typeface="+mn-lt"/>
              </a:rPr>
              <a:t>total_orders</a:t>
            </a:r>
            <a:r>
              <a:rPr lang="en-US" sz="2800" dirty="0">
                <a:latin typeface="+mn-lt"/>
              </a:rPr>
              <a:t> from customer c join orders o on c.id=</a:t>
            </a:r>
            <a:r>
              <a:rPr lang="en-US" sz="2800" dirty="0" err="1">
                <a:latin typeface="+mn-lt"/>
              </a:rPr>
              <a:t>o.CustomerId</a:t>
            </a:r>
            <a:r>
              <a:rPr lang="en-US" sz="2800" dirty="0">
                <a:latin typeface="+mn-lt"/>
              </a:rPr>
              <a:t>  group by 1 order by 2 ;</a:t>
            </a:r>
            <a:endParaRPr lang="en-IN" sz="28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FC574-025B-BA37-04DB-B3064E27B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0745"/>
            <a:ext cx="3104612" cy="42182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D8DF2-5F3C-5653-CA04-B21EED27D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696" y="2091599"/>
            <a:ext cx="2360428" cy="4277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65AD-0DE8-C902-94D9-BC8462C3D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487" y="2150745"/>
            <a:ext cx="2360428" cy="4218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3EF23E-CF69-E2FC-7869-84309A0DA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526" y="2519917"/>
            <a:ext cx="1752752" cy="315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6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95BB-F31D-7033-C8BE-351BB997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4549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n-lt"/>
              </a:rPr>
              <a:t>8.Find the top 5 customers based on the total purchase amount.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concat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firstname</a:t>
            </a:r>
            <a:r>
              <a:rPr lang="en-US" sz="2500" dirty="0">
                <a:latin typeface="+mn-lt"/>
              </a:rPr>
              <a:t>,' ',</a:t>
            </a:r>
            <a:r>
              <a:rPr lang="en-US" sz="2500" dirty="0" err="1">
                <a:latin typeface="+mn-lt"/>
              </a:rPr>
              <a:t>lastname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customer_name</a:t>
            </a:r>
            <a:r>
              <a:rPr lang="en-US" sz="2500" dirty="0">
                <a:latin typeface="+mn-lt"/>
              </a:rPr>
              <a:t>, sum(</a:t>
            </a:r>
            <a:r>
              <a:rPr lang="en-US" sz="2500" dirty="0" err="1">
                <a:latin typeface="+mn-lt"/>
              </a:rPr>
              <a:t>totalamount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total_purchase_amount</a:t>
            </a:r>
            <a:r>
              <a:rPr lang="en-US" sz="2500" dirty="0">
                <a:latin typeface="+mn-lt"/>
              </a:rPr>
              <a:t> from customer c join orders o on c.id=</a:t>
            </a:r>
            <a:r>
              <a:rPr lang="en-US" sz="2500" dirty="0" err="1">
                <a:latin typeface="+mn-lt"/>
              </a:rPr>
              <a:t>o.customeridgroup</a:t>
            </a:r>
            <a:r>
              <a:rPr lang="en-US" sz="2500" dirty="0">
                <a:latin typeface="+mn-lt"/>
              </a:rPr>
              <a:t> by 1 order by 2 desc limit 5;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C0320A-E2D9-E127-01F0-FA136594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381" y="2987749"/>
            <a:ext cx="4438855" cy="2445488"/>
          </a:xfrm>
        </p:spPr>
      </p:pic>
    </p:spTree>
    <p:extLst>
      <p:ext uri="{BB962C8B-B14F-4D97-AF65-F5344CB8AC3E}">
        <p14:creationId xmlns:p14="http://schemas.microsoft.com/office/powerpoint/2010/main" val="425967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5926-EE11-869F-0DD1-24FA8212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3810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+mn-lt"/>
              </a:rPr>
              <a:t>9.Display monthly total sales from the orders table.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Code:</a:t>
            </a:r>
            <a:br>
              <a:rPr lang="en-US" sz="2500" dirty="0">
                <a:latin typeface="+mn-lt"/>
              </a:rPr>
            </a:br>
            <a:r>
              <a:rPr lang="en-US" sz="2500" dirty="0">
                <a:latin typeface="+mn-lt"/>
              </a:rPr>
              <a:t>select </a:t>
            </a:r>
            <a:r>
              <a:rPr lang="en-US" sz="2500" dirty="0" err="1">
                <a:latin typeface="+mn-lt"/>
              </a:rPr>
              <a:t>date_format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orderdate</a:t>
            </a:r>
            <a:r>
              <a:rPr lang="en-US" sz="2500" dirty="0">
                <a:latin typeface="+mn-lt"/>
              </a:rPr>
              <a:t>,'%Y-%m') as </a:t>
            </a:r>
            <a:r>
              <a:rPr lang="en-US" sz="2500" dirty="0" err="1">
                <a:latin typeface="+mn-lt"/>
              </a:rPr>
              <a:t>month,sum</a:t>
            </a:r>
            <a:r>
              <a:rPr lang="en-US" sz="2500" dirty="0">
                <a:latin typeface="+mn-lt"/>
              </a:rPr>
              <a:t>(</a:t>
            </a:r>
            <a:r>
              <a:rPr lang="en-US" sz="2500" dirty="0" err="1">
                <a:latin typeface="+mn-lt"/>
              </a:rPr>
              <a:t>totalamount</a:t>
            </a:r>
            <a:r>
              <a:rPr lang="en-US" sz="2500" dirty="0">
                <a:latin typeface="+mn-lt"/>
              </a:rPr>
              <a:t>) as </a:t>
            </a:r>
            <a:r>
              <a:rPr lang="en-US" sz="2500" dirty="0" err="1">
                <a:latin typeface="+mn-lt"/>
              </a:rPr>
              <a:t>total_amount</a:t>
            </a:r>
            <a:r>
              <a:rPr lang="en-US" sz="2500" dirty="0">
                <a:latin typeface="+mn-lt"/>
              </a:rPr>
              <a:t> from orders group by 1 ;</a:t>
            </a:r>
            <a:endParaRPr lang="en-IN" sz="25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95367C-F532-DE9F-FC16-A73B155E2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68" y="2222205"/>
            <a:ext cx="4034090" cy="4270670"/>
          </a:xfrm>
        </p:spPr>
      </p:pic>
    </p:spTree>
    <p:extLst>
      <p:ext uri="{BB962C8B-B14F-4D97-AF65-F5344CB8AC3E}">
        <p14:creationId xmlns:p14="http://schemas.microsoft.com/office/powerpoint/2010/main" val="42534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931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SQL for Data Analysis</vt:lpstr>
      <vt:lpstr>BASIC SELECT + FILTERING + SORTING</vt:lpstr>
      <vt:lpstr>2.Retrieve the details of all orders placed in 2014-01-05. code: select * from orders where date_format(orderdate,'%Y-%m-%d') = '2014-01-05';</vt:lpstr>
      <vt:lpstr>4.Show the top 10 most recent orders with customer names and total amount. Code: select concat(firstname,' ',lastname) as customer_name,totalamount, orderdate from customer c join orders o on c.id=o.customerid order by orderdate desc limit 10;</vt:lpstr>
      <vt:lpstr>5.Find all discontinued products. Code: select * from product where IsDiscontinued is not null and IsDiscontinued &gt; 0;</vt:lpstr>
      <vt:lpstr>AGGREGATIONS + GROUP BY</vt:lpstr>
      <vt:lpstr> 7.Show total number of orders placed by each customer. Code: select concat(firstname,' ',lastname) as customer_name,count(customerid) as total_orders from customer c join orders o on c.id=o.CustomerId  group by 1 order by 2 ;</vt:lpstr>
      <vt:lpstr>8.Find the top 5 customers based on the total purchase amount. Code: select concat(firstname,' ',lastname) as customer_name, sum(totalamount) as total_purchase_amount from customer c join orders o on c.id=o.customeridgroup by 1 order by 2 desc limit 5;</vt:lpstr>
      <vt:lpstr>9.Display monthly total sales from the orders table. Code: select date_format(orderdate,'%Y-%m') as month,sum(totalamount) as total_amount from orders group by 1 ;</vt:lpstr>
      <vt:lpstr> JOINs (INNER, LEFT, RIGHT)</vt:lpstr>
      <vt:lpstr> 11.Show all products and their supplier names, even if some suppliers didn’t supply anything (LEFT JOIN)  code: select productname,s.companyname,s.contactname from product p left join supplier s on p.SupplierId = s.Id;</vt:lpstr>
      <vt:lpstr>12.List customers who placed orders. Code: select distinct concat(c.firstname,' ',c.lastname) as customer_name from customer c inner join orders o on c.id=o.customerid;</vt:lpstr>
      <vt:lpstr>SUBQUERIES</vt:lpstr>
      <vt:lpstr>14.List products that have been ordered more than 100 times total. Code: Select p.ProductName from product p join orderitem oi on p.Id = oi.ProductId group by p.Id, p.ProductName having SUM(oi.Quantity) &gt; 100;</vt:lpstr>
      <vt:lpstr>15.Find the highest spending customer. Code: select concat(firstname,' ',lastname) as customer_name ,sum(totalamount) as total_amount_spent from customer c join orders o on c.id=o.CustomerIdgroup by 1 order by 2 desc limit 1;</vt:lpstr>
      <vt:lpstr>17.Retrieve all orders that had a total amount above the average order amount. Code: select * from orders where TotalAmount &gt;(select avg(TotalAmount) from orders);</vt:lpstr>
      <vt:lpstr>AGGREGATE FUNCTIONS </vt:lpstr>
      <vt:lpstr>20.Find the total revenue generated per product. Code: select productid,sum(quantity*unitprice) as total_revenue from orderitem group by 1;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jenevee</dc:creator>
  <cp:lastModifiedBy>maria jenevee</cp:lastModifiedBy>
  <cp:revision>1</cp:revision>
  <dcterms:created xsi:type="dcterms:W3CDTF">2025-04-10T11:12:50Z</dcterms:created>
  <dcterms:modified xsi:type="dcterms:W3CDTF">2025-04-10T11:40:44Z</dcterms:modified>
</cp:coreProperties>
</file>