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4"/>
  </p:sldMasterIdLst>
  <p:notesMasterIdLst>
    <p:notesMasterId r:id="rId17"/>
  </p:notesMasterIdLst>
  <p:sldIdLst>
    <p:sldId id="256" r:id="rId5"/>
    <p:sldId id="257" r:id="rId6"/>
    <p:sldId id="258" r:id="rId7"/>
    <p:sldId id="259" r:id="rId8"/>
    <p:sldId id="260" r:id="rId9"/>
    <p:sldId id="261" r:id="rId10"/>
    <p:sldId id="268" r:id="rId11"/>
    <p:sldId id="263" r:id="rId12"/>
    <p:sldId id="264" r:id="rId13"/>
    <p:sldId id="269" r:id="rId14"/>
    <p:sldId id="266" r:id="rId15"/>
    <p:sldId id="267"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006E96"/>
    <a:srgbClr val="898989"/>
    <a:srgbClr val="6877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E40BF4-E70B-FA08-D0AF-E5BACE76C559}" v="2" dt="2024-02-26T07:27:24.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THANDA THATHOKUHLE" userId="S::22211204@live.mut.ac.za::c3470675-7a17-4721-824d-fad2de1f5964" providerId="AD" clId="Web-{16E40BF4-E70B-FA08-D0AF-E5BACE76C559}"/>
    <pc:docChg chg="modSld">
      <pc:chgData name="SIMTHANDA THATHOKUHLE" userId="S::22211204@live.mut.ac.za::c3470675-7a17-4721-824d-fad2de1f5964" providerId="AD" clId="Web-{16E40BF4-E70B-FA08-D0AF-E5BACE76C559}" dt="2024-02-26T07:27:24.285" v="1" actId="1076"/>
      <pc:docMkLst>
        <pc:docMk/>
      </pc:docMkLst>
      <pc:sldChg chg="modSp">
        <pc:chgData name="SIMTHANDA THATHOKUHLE" userId="S::22211204@live.mut.ac.za::c3470675-7a17-4721-824d-fad2de1f5964" providerId="AD" clId="Web-{16E40BF4-E70B-FA08-D0AF-E5BACE76C559}" dt="2024-02-26T07:27:24.285" v="1" actId="1076"/>
        <pc:sldMkLst>
          <pc:docMk/>
          <pc:sldMk cId="3106069997" sldId="268"/>
        </pc:sldMkLst>
        <pc:spChg chg="mod">
          <ac:chgData name="SIMTHANDA THATHOKUHLE" userId="S::22211204@live.mut.ac.za::c3470675-7a17-4721-824d-fad2de1f5964" providerId="AD" clId="Web-{16E40BF4-E70B-FA08-D0AF-E5BACE76C559}" dt="2024-02-26T07:27:24.285" v="1" actId="1076"/>
          <ac:spMkLst>
            <pc:docMk/>
            <pc:sldMk cId="3106069997" sldId="268"/>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cs typeface="Arial" pitchFamily="34" charset="0"/>
              </a:defRPr>
            </a:lvl1pPr>
          </a:lstStyle>
          <a:p>
            <a:pPr>
              <a:defRPr/>
            </a:pPr>
            <a:fld id="{789813DD-CCA9-4678-8E1C-ADAA2B8B7701}" type="datetimeFigureOut">
              <a:rPr lang="en-US"/>
              <a:pPr>
                <a:defRPr/>
              </a:pPr>
              <a:t>2/25/2024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D6EE74B-4ACE-42AE-92AD-ABCC72BAB749}" type="slidenum">
              <a:rPr lang="en-US" altLang="en-US"/>
              <a:pPr>
                <a:defRPr/>
              </a:pPr>
              <a:t>‹#›</a:t>
            </a:fld>
            <a:endParaRPr lang="en-US" altLang="en-US"/>
          </a:p>
        </p:txBody>
      </p:sp>
    </p:spTree>
    <p:extLst>
      <p:ext uri="{BB962C8B-B14F-4D97-AF65-F5344CB8AC3E}">
        <p14:creationId xmlns:p14="http://schemas.microsoft.com/office/powerpoint/2010/main" val="21902588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eaLnBrk="1" fontAlgn="auto">
              <a:spcBef>
                <a:spcPts val="0"/>
              </a:spcBef>
              <a:spcAft>
                <a:spcPts val="0"/>
              </a:spcAft>
              <a:defRPr/>
            </a:pPr>
            <a:r>
              <a:rPr lang="en-US" b="1" u="sng"/>
              <a:t>Teaching Strategies</a:t>
            </a:r>
          </a:p>
          <a:p>
            <a:pPr marL="342900" indent="-342900">
              <a:spcBef>
                <a:spcPts val="0"/>
              </a:spcBef>
              <a:spcAft>
                <a:spcPts val="600"/>
              </a:spcAft>
              <a:buFont typeface="+mj-lt"/>
              <a:buAutoNum type="arabicPeriod"/>
              <a:defRPr/>
            </a:pPr>
            <a:r>
              <a:rPr lang="en-US"/>
              <a:t>  </a:t>
            </a:r>
            <a:r>
              <a:rPr lang="en-US">
                <a:latin typeface="Arial" panose="020B0604020202020204" pitchFamily="34" charset="0"/>
                <a:ea typeface="Times New Roman" panose="02020603050405020304" pitchFamily="18" charset="0"/>
                <a:cs typeface="Times New Roman" panose="02020603050405020304" pitchFamily="18" charset="0"/>
              </a:rPr>
              <a:t>The first vignette reinforces the need for a stakeholder engagement when proposing a project, planning the solution, and execution. Have students describe the positives and negatives of stakeholder engagement.</a:t>
            </a:r>
            <a:r>
              <a:rPr lang="en-US"/>
              <a:t> </a:t>
            </a:r>
            <a:r>
              <a:rPr lang="en-US" b="1"/>
              <a:t>( See Premium Deck for Slides.)</a:t>
            </a:r>
            <a:endParaRPr lang="en-US"/>
          </a:p>
          <a:p>
            <a:pPr marL="342900" indent="-342900">
              <a:spcBef>
                <a:spcPts val="0"/>
              </a:spcBef>
              <a:spcAft>
                <a:spcPts val="600"/>
              </a:spcAft>
              <a:buFont typeface="+mj-lt"/>
              <a:buAutoNum type="arabicPeriod"/>
              <a:defRPr/>
            </a:pPr>
            <a:r>
              <a:rPr lang="en-US">
                <a:latin typeface="Arial" panose="020B0604020202020204" pitchFamily="34" charset="0"/>
                <a:ea typeface="Times New Roman" panose="02020603050405020304" pitchFamily="18" charset="0"/>
                <a:cs typeface="Times New Roman" panose="02020603050405020304" pitchFamily="18" charset="0"/>
              </a:rPr>
              <a:t>The second vignette reinforces that desired characteristics can be included in the RFP. Engaging students in a conversation of how to include desired characteristics in an RFP and how to evaluate those characteristics will help to reinforce the concepts related to RFP and proposal development. </a:t>
            </a:r>
            <a:r>
              <a:rPr lang="en-US" b="1"/>
              <a:t>( See Premium Deck for Slides.)</a:t>
            </a:r>
          </a:p>
          <a:p>
            <a:pPr marL="342900" indent="-342900">
              <a:spcBef>
                <a:spcPts val="0"/>
              </a:spcBef>
              <a:spcAft>
                <a:spcPts val="600"/>
              </a:spcAft>
              <a:buFont typeface="+mj-lt"/>
              <a:buAutoNum type="arabicPeriod"/>
              <a:defRPr/>
            </a:pPr>
            <a:r>
              <a:rPr lang="en-US">
                <a:latin typeface="Arial" panose="020B0604020202020204" pitchFamily="34" charset="0"/>
                <a:ea typeface="Times New Roman" panose="02020603050405020304" pitchFamily="18" charset="0"/>
                <a:cs typeface="Times New Roman" panose="02020603050405020304" pitchFamily="18" charset="0"/>
              </a:rPr>
              <a:t>Have the students read the case studies in class and answer the questions in groups of three or four. Next, select five participants to act out the group activity. This is an excellent way to stimulate class discussion and interest. This is a good case study to do right before you lecture on this chapter and then again after you lecture on the chapter. The difference in responses “before” and “after” will reinforce the topics covered.</a:t>
            </a:r>
          </a:p>
          <a:p>
            <a:pPr marL="342900" indent="-342900">
              <a:spcBef>
                <a:spcPts val="0"/>
              </a:spcBef>
              <a:spcAft>
                <a:spcPts val="600"/>
              </a:spcAft>
              <a:buFont typeface="+mj-lt"/>
              <a:buAutoNum type="arabicPeriod"/>
              <a:defRPr/>
            </a:pPr>
            <a:r>
              <a:rPr lang="en-US">
                <a:latin typeface="Arial" panose="020B0604020202020204" pitchFamily="34" charset="0"/>
                <a:ea typeface="Times New Roman" panose="02020603050405020304" pitchFamily="18" charset="0"/>
                <a:cs typeface="Times New Roman" panose="02020603050405020304" pitchFamily="18" charset="0"/>
              </a:rPr>
              <a:t>Ask your students whether they have ever seen an RFP or written an RFP.</a:t>
            </a:r>
          </a:p>
          <a:p>
            <a:pPr marL="342900" indent="-342900">
              <a:spcBef>
                <a:spcPts val="0"/>
              </a:spcBef>
              <a:spcAft>
                <a:spcPts val="600"/>
              </a:spcAft>
              <a:buFont typeface="+mj-lt"/>
              <a:buAutoNum type="arabicPeriod"/>
              <a:defRPr/>
            </a:pPr>
            <a:r>
              <a:rPr lang="en-US">
                <a:latin typeface="Arial" panose="020B0604020202020204" pitchFamily="34" charset="0"/>
                <a:ea typeface="Times New Roman" panose="02020603050405020304" pitchFamily="18" charset="0"/>
                <a:cs typeface="Times New Roman" panose="02020603050405020304" pitchFamily="18" charset="0"/>
              </a:rPr>
              <a:t>Ask your students to identify situations in the real world that would require an RFP. Ask them to describe in detail what the RFP might look like.</a:t>
            </a:r>
          </a:p>
          <a:p>
            <a:pPr eaLnBrk="1" fontAlgn="auto">
              <a:spcBef>
                <a:spcPts val="0"/>
              </a:spcBef>
              <a:spcAft>
                <a:spcPts val="0"/>
              </a:spcAft>
              <a:defRPr/>
            </a:pPr>
            <a:endParaRPr lang="en-US"/>
          </a:p>
          <a:p>
            <a:pPr eaLnBrk="1" fontAlgn="auto">
              <a:spcBef>
                <a:spcPts val="0"/>
              </a:spcBef>
              <a:spcAft>
                <a:spcPts val="0"/>
              </a:spcAft>
              <a:defRPr/>
            </a:pPr>
            <a:r>
              <a:rPr lang="en-US" b="1" u="sng"/>
              <a:t>Optional Supplemental Activities</a:t>
            </a:r>
          </a:p>
          <a:p>
            <a:pPr marL="171450" indent="-171450" eaLnBrk="1" fontAlgn="auto">
              <a:spcBef>
                <a:spcPts val="0"/>
              </a:spcBef>
              <a:spcAft>
                <a:spcPts val="0"/>
              </a:spcAft>
              <a:buFont typeface="Arial" pitchFamily="34" charset="0"/>
              <a:buChar char="•"/>
              <a:defRPr/>
            </a:pPr>
            <a:r>
              <a:rPr lang="en-US"/>
              <a:t>This is a good time to get your students to start reading some of PMI’s publications—either on-line or printed.  These articles are typically very readable and might relate to something that interests them.  Have each student read one such article and prepare a one-page summary.  If time permits, have each student discuss his or her article in class.</a:t>
            </a:r>
          </a:p>
          <a:p>
            <a:pPr marL="171450" indent="-171450" eaLnBrk="1" fontAlgn="auto">
              <a:spcBef>
                <a:spcPts val="0"/>
              </a:spcBef>
              <a:spcAft>
                <a:spcPts val="0"/>
              </a:spcAft>
              <a:buFont typeface="Arial" pitchFamily="34" charset="0"/>
              <a:buChar char="•"/>
              <a:defRPr/>
            </a:pPr>
            <a:r>
              <a:rPr lang="en-US"/>
              <a:t>Have students find a Request for Proposal on the Web and evaluate it against the guidelines in this book.</a:t>
            </a:r>
          </a:p>
          <a:p>
            <a:pPr marL="171450" indent="-171450" eaLnBrk="1" fontAlgn="auto">
              <a:spcBef>
                <a:spcPts val="0"/>
              </a:spcBef>
              <a:spcAft>
                <a:spcPts val="0"/>
              </a:spcAft>
              <a:buFont typeface="Arial" pitchFamily="34" charset="0"/>
              <a:buChar char="•"/>
              <a:defRPr/>
            </a:pPr>
            <a:r>
              <a:rPr lang="en-US"/>
              <a:t>Have a certified Project Management Professional make a presentation to the class and answer questions about the value of certification.</a:t>
            </a:r>
          </a:p>
          <a:p>
            <a:pPr marL="171450" indent="-171450" eaLnBrk="1" fontAlgn="auto">
              <a:spcBef>
                <a:spcPts val="0"/>
              </a:spcBef>
              <a:spcAft>
                <a:spcPts val="0"/>
              </a:spcAft>
              <a:buFont typeface="Arial" pitchFamily="34" charset="0"/>
              <a:buChar char="•"/>
              <a:defRPr/>
            </a:pPr>
            <a:r>
              <a:rPr lang="en-US"/>
              <a:t>Show the class a copy of the </a:t>
            </a:r>
            <a:r>
              <a:rPr lang="en-US" i="1"/>
              <a:t>PMI Guide to the Project Management Body of Knowledge (PMBOK</a:t>
            </a:r>
            <a:r>
              <a:rPr lang="en-US" i="1" baseline="30000"/>
              <a:t>®</a:t>
            </a:r>
            <a:r>
              <a:rPr lang="en-US" i="1"/>
              <a:t> Guide</a:t>
            </a:r>
            <a:r>
              <a:rPr lang="en-US"/>
              <a:t>). Have students examine the sections on project integration management and project procurement management.</a:t>
            </a: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8F0D450B-5FF6-4DA1-9A1E-2ECB4AEFBFD6}" type="slidenum">
              <a:rPr lang="en-US" altLang="en-US">
                <a:latin typeface="Arial" charset="0"/>
              </a:rPr>
              <a:pPr>
                <a:spcBef>
                  <a:spcPct val="0"/>
                </a:spcBef>
              </a:pPr>
              <a:t>1</a:t>
            </a:fld>
            <a:endParaRPr lang="en-US" alt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Soliciting Proposals</a:t>
            </a:r>
          </a:p>
          <a:p>
            <a:pPr eaLnBrk="1">
              <a:spcBef>
                <a:spcPct val="0"/>
              </a:spcBef>
              <a:buFont typeface="Arial" pitchFamily="34" charset="0"/>
              <a:buNone/>
              <a:defRPr/>
            </a:pPr>
            <a:r>
              <a:rPr lang="en-US"/>
              <a:t>Once the RFP has been prepared, the customer solicits proposals by notifying potential contractors that the RFP is available. </a:t>
            </a:r>
          </a:p>
          <a:p>
            <a:pPr marL="171450" indent="-171450" eaLnBrk="1">
              <a:spcBef>
                <a:spcPct val="0"/>
              </a:spcBef>
              <a:buFont typeface="Arial" pitchFamily="34" charset="0"/>
              <a:buChar char="•"/>
              <a:defRPr/>
            </a:pPr>
            <a:r>
              <a:rPr lang="en-US"/>
              <a:t>One way for customers to notify potential bidders is by identifying a selected group of contractors in advance and sending each of them a copy of the RFP. </a:t>
            </a:r>
          </a:p>
          <a:p>
            <a:pPr marL="171450" indent="-171450" eaLnBrk="1">
              <a:spcBef>
                <a:spcPct val="0"/>
              </a:spcBef>
              <a:buFont typeface="Arial" pitchFamily="34" charset="0"/>
              <a:buChar char="•"/>
              <a:defRPr/>
            </a:pPr>
            <a:r>
              <a:rPr lang="en-US"/>
              <a:t>Another approach is to advertise in business newspapers and on websites that the RFP is available.  </a:t>
            </a:r>
          </a:p>
          <a:p>
            <a:pPr marL="628650" lvl="1" indent="-171450" eaLnBrk="1">
              <a:spcBef>
                <a:spcPct val="0"/>
              </a:spcBef>
              <a:buFont typeface="Arial" pitchFamily="34" charset="0"/>
              <a:buChar char="•"/>
              <a:defRPr/>
            </a:pPr>
            <a:r>
              <a:rPr lang="en-US"/>
              <a:t>For example, federal government organizations advertise their RFPs in </a:t>
            </a:r>
            <a:r>
              <a:rPr lang="en-US" i="1"/>
              <a:t>Commerce Business Daily</a:t>
            </a:r>
            <a:r>
              <a:rPr lang="en-US"/>
              <a:t>.</a:t>
            </a:r>
          </a:p>
          <a:p>
            <a:pPr marL="171450" indent="-171450" eaLnBrk="1">
              <a:spcBef>
                <a:spcPct val="0"/>
              </a:spcBef>
              <a:buFont typeface="Arial" pitchFamily="34" charset="0"/>
              <a:buChar char="•"/>
              <a:defRPr/>
            </a:pPr>
            <a:r>
              <a:rPr lang="en-US"/>
              <a:t>Business customers and contractors consider the RFP/proposal process to be competitive. </a:t>
            </a:r>
          </a:p>
          <a:p>
            <a:pPr marL="628650" lvl="1" indent="-171450" eaLnBrk="1">
              <a:spcBef>
                <a:spcPct val="0"/>
              </a:spcBef>
              <a:buFont typeface="Arial" pitchFamily="34" charset="0"/>
              <a:buChar char="•"/>
              <a:defRPr/>
            </a:pPr>
            <a:r>
              <a:rPr lang="en-US"/>
              <a:t>Customers should be careful to provide the same information to all interested contractors. </a:t>
            </a:r>
          </a:p>
          <a:p>
            <a:pPr marL="628650" lvl="1" indent="-171450" eaLnBrk="1">
              <a:spcBef>
                <a:spcPct val="0"/>
              </a:spcBef>
              <a:buFont typeface="Arial" pitchFamily="34" charset="0"/>
              <a:buChar char="•"/>
              <a:defRPr/>
            </a:pPr>
            <a:r>
              <a:rPr lang="en-US"/>
              <a:t>Business or government customers may hold a bidders’ meeting to explain the RFP and answer questions from interested contractors.</a:t>
            </a:r>
          </a:p>
          <a:p>
            <a:pPr marL="171450" indent="-171450" eaLnBrk="1">
              <a:spcBef>
                <a:spcPct val="0"/>
              </a:spcBef>
              <a:buFont typeface="Arial" pitchFamily="34" charset="0"/>
              <a:buChar char="•"/>
              <a:defRPr/>
            </a:pPr>
            <a:r>
              <a:rPr lang="en-US"/>
              <a:t>Not all project life cycles include the preparation of a written RFP. Some bypass the proposal steps and move right into planning and performing the project.</a:t>
            </a:r>
          </a:p>
          <a:p>
            <a:pPr marL="171450" indent="-171450" eaLnBrk="1">
              <a:spcBef>
                <a:spcPct val="0"/>
              </a:spcBef>
              <a:buFont typeface="Arial" pitchFamily="34" charset="0"/>
              <a:buChar char="•"/>
              <a:defRPr/>
            </a:pPr>
            <a:r>
              <a:rPr lang="en-US"/>
              <a:t>There are other projects in which requirements are not written down in a formal RFP, but are communicated verbally to several providers or suppliers (contractors).</a:t>
            </a:r>
          </a:p>
          <a:p>
            <a:pPr marL="171450" indent="-171450" eaLnBrk="1">
              <a:spcBef>
                <a:spcPct val="0"/>
              </a:spcBef>
              <a:buFont typeface="Arial" pitchFamily="34" charset="0"/>
              <a:buChar char="•"/>
              <a:defRPr/>
            </a:pPr>
            <a:r>
              <a:rPr lang="en-US"/>
              <a:t>Although projects can vary from very formal and businesslike to highly informal, all RFPs start with the identification of a need, problem, or opportunity.</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10</a:t>
            </a:fld>
            <a:endParaRPr lang="en-US" altLang="en-US"/>
          </a:p>
        </p:txBody>
      </p:sp>
    </p:spTree>
    <p:extLst>
      <p:ext uri="{BB962C8B-B14F-4D97-AF65-F5344CB8AC3E}">
        <p14:creationId xmlns:p14="http://schemas.microsoft.com/office/powerpoint/2010/main" val="2547615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Critical Success Factors</a:t>
            </a:r>
          </a:p>
          <a:p>
            <a:pPr marL="171450" indent="-171450" eaLnBrk="1">
              <a:spcBef>
                <a:spcPct val="0"/>
              </a:spcBef>
              <a:buFont typeface="Arial" pitchFamily="34" charset="0"/>
              <a:buChar char="•"/>
              <a:defRPr/>
            </a:pPr>
            <a:r>
              <a:rPr lang="en-US"/>
              <a:t>The need must be </a:t>
            </a:r>
            <a:r>
              <a:rPr lang="en-US" i="1"/>
              <a:t>clearly defined </a:t>
            </a:r>
            <a:r>
              <a:rPr lang="en-US"/>
              <a:t>before preparing a request for proposal (RFP).</a:t>
            </a:r>
          </a:p>
          <a:p>
            <a:pPr marL="171450" indent="-171450" eaLnBrk="1">
              <a:spcBef>
                <a:spcPct val="0"/>
              </a:spcBef>
              <a:buFont typeface="Arial" pitchFamily="34" charset="0"/>
              <a:buChar char="•"/>
              <a:defRPr/>
            </a:pPr>
            <a:r>
              <a:rPr lang="en-US"/>
              <a:t>When selecting a project from among several needs or opportunities, the decision should be based on which project will provide the </a:t>
            </a:r>
            <a:r>
              <a:rPr lang="en-US" i="1"/>
              <a:t>greatest overall benefits </a:t>
            </a:r>
            <a:r>
              <a:rPr lang="en-US"/>
              <a:t>compared to its costs and possible consequences.</a:t>
            </a:r>
          </a:p>
          <a:p>
            <a:pPr marL="171450" indent="-171450" eaLnBrk="1">
              <a:spcBef>
                <a:spcPct val="0"/>
              </a:spcBef>
              <a:buFont typeface="Arial" pitchFamily="34" charset="0"/>
              <a:buChar char="•"/>
              <a:defRPr/>
            </a:pPr>
            <a:r>
              <a:rPr lang="en-US"/>
              <a:t>Having a well-understood </a:t>
            </a:r>
            <a:r>
              <a:rPr lang="en-US" i="1"/>
              <a:t>evaluation and selection process </a:t>
            </a:r>
            <a:r>
              <a:rPr lang="en-US"/>
              <a:t>and a well-rounded committee will increase the chances of making the best project selection decision.</a:t>
            </a:r>
          </a:p>
          <a:p>
            <a:pPr marL="171450" indent="-171450" eaLnBrk="1">
              <a:spcBef>
                <a:spcPct val="0"/>
              </a:spcBef>
              <a:buFont typeface="Arial" pitchFamily="34" charset="0"/>
              <a:buChar char="•"/>
              <a:defRPr/>
            </a:pPr>
            <a:r>
              <a:rPr lang="en-US"/>
              <a:t>Establish </a:t>
            </a:r>
            <a:r>
              <a:rPr lang="en-US" i="1"/>
              <a:t>quantitative</a:t>
            </a:r>
            <a:r>
              <a:rPr lang="en-US"/>
              <a:t> (measurable) project success criteria, or expected benefits.</a:t>
            </a:r>
          </a:p>
          <a:p>
            <a:pPr marL="171450" indent="-171450" eaLnBrk="1">
              <a:spcBef>
                <a:spcPct val="0"/>
              </a:spcBef>
              <a:buFont typeface="Arial" pitchFamily="34" charset="0"/>
              <a:buChar char="•"/>
              <a:defRPr/>
            </a:pPr>
            <a:r>
              <a:rPr lang="en-US"/>
              <a:t>A good RFP allows contractors to understand what the customer expects so that they can prepare a thorough proposal that addresses the </a:t>
            </a:r>
            <a:r>
              <a:rPr lang="en-US" i="1"/>
              <a:t>customer’s needs and requirements</a:t>
            </a:r>
            <a:r>
              <a:rPr lang="en-US"/>
              <a:t>.</a:t>
            </a:r>
          </a:p>
          <a:p>
            <a:pPr marL="171450" indent="-171450" eaLnBrk="1">
              <a:spcBef>
                <a:spcPct val="0"/>
              </a:spcBef>
              <a:buFont typeface="Arial" pitchFamily="34" charset="0"/>
              <a:buChar char="•"/>
              <a:defRPr/>
            </a:pPr>
            <a:r>
              <a:rPr lang="en-US"/>
              <a:t>A request for proposal should include a statement of work, customer requirements, expected deliverables, and the </a:t>
            </a:r>
            <a:r>
              <a:rPr lang="en-US" i="1"/>
              <a:t>criteria</a:t>
            </a:r>
            <a:r>
              <a:rPr lang="en-US"/>
              <a:t> by which the customer will </a:t>
            </a:r>
            <a:r>
              <a:rPr lang="en-US" i="1"/>
              <a:t>evaluate</a:t>
            </a:r>
            <a:r>
              <a:rPr lang="en-US"/>
              <a:t> proposals.</a:t>
            </a:r>
          </a:p>
          <a:p>
            <a:pPr marL="171450" indent="-171450" eaLnBrk="1">
              <a:spcBef>
                <a:spcPct val="0"/>
              </a:spcBef>
              <a:buFont typeface="Arial" pitchFamily="34" charset="0"/>
              <a:buChar char="•"/>
              <a:defRPr/>
            </a:pPr>
            <a:r>
              <a:rPr lang="en-US"/>
              <a:t>An RFP should provide instructions for the </a:t>
            </a:r>
            <a:r>
              <a:rPr lang="en-US" i="1"/>
              <a:t>format and content </a:t>
            </a:r>
            <a:r>
              <a:rPr lang="en-US"/>
              <a:t>of contractor proposals so that the customer will be able to make a consistent and fair comparison and evaluation of all the proposals.</a:t>
            </a:r>
          </a:p>
          <a:p>
            <a:pPr marL="171450" indent="-171450" eaLnBrk="1">
              <a:spcBef>
                <a:spcPct val="0"/>
              </a:spcBef>
              <a:buFont typeface="Arial" pitchFamily="34" charset="0"/>
              <a:buChar char="•"/>
              <a:defRPr/>
            </a:pPr>
            <a:r>
              <a:rPr lang="en-US"/>
              <a:t>Customers must be careful not to provide information to only some of the contractors because it would give these contractors an unfair </a:t>
            </a:r>
            <a:r>
              <a:rPr lang="en-US" i="1"/>
              <a:t>competitive advantage</a:t>
            </a:r>
            <a:r>
              <a:rPr lang="en-US"/>
              <a:t> in preparing their proposals.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11</a:t>
            </a:fld>
            <a:endParaRPr lang="en-US" altLang="en-US"/>
          </a:p>
        </p:txBody>
      </p:sp>
    </p:spTree>
    <p:extLst>
      <p:ext uri="{BB962C8B-B14F-4D97-AF65-F5344CB8AC3E}">
        <p14:creationId xmlns:p14="http://schemas.microsoft.com/office/powerpoint/2010/main" val="3279098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Summary</a:t>
            </a:r>
          </a:p>
          <a:p>
            <a:pPr marL="171450" indent="-171450" eaLnBrk="1">
              <a:spcBef>
                <a:spcPct val="0"/>
              </a:spcBef>
              <a:buFont typeface="Arial" pitchFamily="34" charset="0"/>
              <a:buChar char="•"/>
              <a:defRPr/>
            </a:pPr>
            <a:r>
              <a:rPr lang="en-US"/>
              <a:t>The initiating phase of the project life cycle starts with recognizing a need, problem, or opportunity for which a project or projects are identified to address the need.</a:t>
            </a:r>
          </a:p>
          <a:p>
            <a:pPr marL="171450" indent="-171450" eaLnBrk="1">
              <a:spcBef>
                <a:spcPct val="0"/>
              </a:spcBef>
              <a:buFont typeface="Arial" pitchFamily="34" charset="0"/>
              <a:buChar char="•"/>
              <a:defRPr/>
            </a:pPr>
            <a:r>
              <a:rPr lang="en-US"/>
              <a:t>Sometimes organizations identify several or many needs but have limited funds and people available to pursue potential projects to address all of those needs. In such cases, the company must go through a decision-making process to prioritize and select those projects that will result in the greatest overall benefit.</a:t>
            </a:r>
          </a:p>
          <a:p>
            <a:pPr marL="171450" indent="-171450" eaLnBrk="1">
              <a:spcBef>
                <a:spcPct val="0"/>
              </a:spcBef>
              <a:buFont typeface="Arial" pitchFamily="34" charset="0"/>
              <a:buChar char="•"/>
              <a:defRPr/>
            </a:pPr>
            <a:r>
              <a:rPr lang="en-US"/>
              <a:t>Project selection involves evaluating potential projects and then deciding which of these should move forward to be implemented.</a:t>
            </a:r>
          </a:p>
          <a:p>
            <a:pPr marL="171450" indent="-171450" eaLnBrk="1">
              <a:spcBef>
                <a:spcPct val="0"/>
              </a:spcBef>
              <a:buFont typeface="Arial" pitchFamily="34" charset="0"/>
              <a:buChar char="•"/>
              <a:defRPr/>
            </a:pPr>
            <a:r>
              <a:rPr lang="en-US"/>
              <a:t>Once a project is selected, it is formally authorized using a document referred to as a project charter, sometimes called a project authorization or project initiation document.</a:t>
            </a:r>
          </a:p>
          <a:p>
            <a:pPr marL="171450" indent="-171450" eaLnBrk="1">
              <a:spcBef>
                <a:spcPct val="0"/>
              </a:spcBef>
              <a:buFont typeface="Arial" pitchFamily="34" charset="0"/>
              <a:buChar char="•"/>
              <a:defRPr/>
            </a:pPr>
            <a:r>
              <a:rPr lang="en-US"/>
              <a:t>In some cases, an organization does not have the expertise or staff capacity to plan and perform the project or major portions of the project, and therefore decides to have the project done by an external resource (contractor) and prepares and RFP.</a:t>
            </a:r>
          </a:p>
          <a:p>
            <a:pPr marL="171450" indent="-171450" eaLnBrk="1">
              <a:spcBef>
                <a:spcPct val="0"/>
              </a:spcBef>
              <a:buFont typeface="Arial" pitchFamily="34" charset="0"/>
              <a:buChar char="•"/>
              <a:defRPr/>
            </a:pPr>
            <a:r>
              <a:rPr lang="en-US"/>
              <a:t>Once the RFP has been prepared, the customer solicits proposals by notifying potential contractors that the RFP is available.</a:t>
            </a:r>
          </a:p>
          <a:p>
            <a:pPr marL="171450" indent="-171450" eaLnBrk="1">
              <a:spcBef>
                <a:spcPct val="0"/>
              </a:spcBef>
              <a:buFont typeface="Arial" pitchFamily="34" charset="0"/>
              <a:buChar char="•"/>
              <a:defRPr/>
            </a:pPr>
            <a:r>
              <a:rPr lang="en-US"/>
              <a:t>Not all project life cycles include the preparation of a written request for proposal by a customer and subsequent submittal of proposals from contractors. Some endeavors move right from the initiating phase, where a project is identified and selected, into the planning and performing phases of the life cycle.</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12</a:t>
            </a:fld>
            <a:endParaRPr lang="en-US" altLang="en-US"/>
          </a:p>
        </p:txBody>
      </p:sp>
    </p:spTree>
    <p:extLst>
      <p:ext uri="{BB962C8B-B14F-4D97-AF65-F5344CB8AC3E}">
        <p14:creationId xmlns:p14="http://schemas.microsoft.com/office/powerpoint/2010/main" val="57726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Chapter Concepts</a:t>
            </a:r>
          </a:p>
          <a:p>
            <a:pPr eaLnBrk="1" hangingPunct="1">
              <a:spcBef>
                <a:spcPct val="0"/>
              </a:spcBef>
              <a:defRPr/>
            </a:pPr>
            <a:r>
              <a:rPr lang="en-US"/>
              <a:t>This chapter discusses the initiating phase of the project life cycle. Based on  the material in this chapter, students will become familiar with:</a:t>
            </a:r>
          </a:p>
          <a:p>
            <a:pPr marL="171450" indent="-171450" eaLnBrk="1">
              <a:spcBef>
                <a:spcPct val="0"/>
              </a:spcBef>
              <a:buFont typeface="Arial" pitchFamily="34" charset="0"/>
              <a:buChar char="•"/>
              <a:defRPr/>
            </a:pPr>
            <a:r>
              <a:rPr lang="en-US"/>
              <a:t>How projects are identified and selected</a:t>
            </a:r>
          </a:p>
          <a:p>
            <a:pPr marL="171450" indent="-171450" eaLnBrk="1">
              <a:spcBef>
                <a:spcPct val="0"/>
              </a:spcBef>
              <a:buFont typeface="Arial" pitchFamily="34" charset="0"/>
              <a:buChar char="•"/>
              <a:defRPr/>
            </a:pPr>
            <a:r>
              <a:rPr lang="en-US"/>
              <a:t>A project charter</a:t>
            </a:r>
          </a:p>
          <a:p>
            <a:pPr marL="171450" indent="-171450" eaLnBrk="1">
              <a:spcBef>
                <a:spcPct val="0"/>
              </a:spcBef>
              <a:buFont typeface="Arial" pitchFamily="34" charset="0"/>
              <a:buChar char="•"/>
              <a:defRPr/>
            </a:pPr>
            <a:r>
              <a:rPr lang="en-US"/>
              <a:t>Outsourcing projects using a request for proposal, or RFP</a:t>
            </a:r>
          </a:p>
          <a:p>
            <a:pPr marL="171450" indent="-171450" eaLnBrk="1">
              <a:spcBef>
                <a:spcPct val="0"/>
              </a:spcBef>
              <a:buFont typeface="Arial" pitchFamily="34" charset="0"/>
              <a:buChar char="•"/>
              <a:defRPr/>
            </a:pPr>
            <a:r>
              <a:rPr lang="en-US"/>
              <a:t>The proposal solicitation process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a:t>
            </a:fld>
            <a:endParaRPr lang="en-US" altLang="en-US"/>
          </a:p>
        </p:txBody>
      </p:sp>
    </p:spTree>
    <p:extLst>
      <p:ext uri="{BB962C8B-B14F-4D97-AF65-F5344CB8AC3E}">
        <p14:creationId xmlns:p14="http://schemas.microsoft.com/office/powerpoint/2010/main" val="1131016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Learning Outcomes</a:t>
            </a:r>
          </a:p>
          <a:p>
            <a:pPr eaLnBrk="1">
              <a:spcBef>
                <a:spcPct val="0"/>
              </a:spcBef>
              <a:defRPr/>
            </a:pPr>
            <a:r>
              <a:rPr lang="en-US"/>
              <a:t>After studying this chapter, students should be able to:</a:t>
            </a:r>
          </a:p>
          <a:p>
            <a:pPr marL="171450" indent="-171450" eaLnBrk="1">
              <a:spcBef>
                <a:spcPct val="0"/>
              </a:spcBef>
              <a:buFont typeface="Arial" pitchFamily="34" charset="0"/>
              <a:buChar char="•"/>
              <a:defRPr/>
            </a:pPr>
            <a:r>
              <a:rPr lang="en-US"/>
              <a:t>Discuss how projects are identified</a:t>
            </a:r>
          </a:p>
          <a:p>
            <a:pPr marL="171450" indent="-171450" eaLnBrk="1">
              <a:spcBef>
                <a:spcPct val="0"/>
              </a:spcBef>
              <a:buFont typeface="Arial" pitchFamily="34" charset="0"/>
              <a:buChar char="•"/>
              <a:defRPr/>
            </a:pPr>
            <a:r>
              <a:rPr lang="en-US"/>
              <a:t>Explain how projects are prioritized and selected</a:t>
            </a:r>
          </a:p>
          <a:p>
            <a:pPr marL="171450" indent="-171450" eaLnBrk="1">
              <a:spcBef>
                <a:spcPct val="0"/>
              </a:spcBef>
              <a:buFont typeface="Arial" pitchFamily="34" charset="0"/>
              <a:buChar char="•"/>
              <a:defRPr/>
            </a:pPr>
            <a:r>
              <a:rPr lang="en-US"/>
              <a:t>Identify and describe at least eight elements of a project charter</a:t>
            </a:r>
          </a:p>
          <a:p>
            <a:pPr marL="171450" indent="-171450" eaLnBrk="1">
              <a:spcBef>
                <a:spcPct val="0"/>
              </a:spcBef>
              <a:buFont typeface="Arial" pitchFamily="34" charset="0"/>
              <a:buChar char="•"/>
              <a:defRPr/>
            </a:pPr>
            <a:r>
              <a:rPr lang="en-US"/>
              <a:t>Prepare a project charter</a:t>
            </a:r>
          </a:p>
          <a:p>
            <a:pPr marL="171450" indent="-171450" eaLnBrk="1">
              <a:spcBef>
                <a:spcPct val="0"/>
              </a:spcBef>
              <a:buFont typeface="Arial" pitchFamily="34" charset="0"/>
              <a:buChar char="•"/>
              <a:defRPr/>
            </a:pPr>
            <a:r>
              <a:rPr lang="en-US"/>
              <a:t>Prepare a request for proposal</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3</a:t>
            </a:fld>
            <a:endParaRPr lang="en-US" altLang="en-US"/>
          </a:p>
        </p:txBody>
      </p:sp>
    </p:spTree>
    <p:extLst>
      <p:ext uri="{BB962C8B-B14F-4D97-AF65-F5344CB8AC3E}">
        <p14:creationId xmlns:p14="http://schemas.microsoft.com/office/powerpoint/2010/main" val="1466262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pPr>
            <a:r>
              <a:rPr lang="en-US" altLang="en-US" b="1" u="sng"/>
              <a:t>Project Management Knowledge Areas from PMBOK® Guide</a:t>
            </a:r>
          </a:p>
          <a:p>
            <a:pPr eaLnBrk="1" hangingPunct="1">
              <a:spcBef>
                <a:spcPct val="0"/>
              </a:spcBef>
            </a:pPr>
            <a:r>
              <a:rPr lang="en-US" altLang="en-US"/>
              <a:t>Concepts in this chapter support the following Project Management Knowledge Areas of</a:t>
            </a:r>
          </a:p>
          <a:p>
            <a:pPr eaLnBrk="1" hangingPunct="1">
              <a:spcBef>
                <a:spcPct val="0"/>
              </a:spcBef>
            </a:pPr>
            <a:r>
              <a:rPr lang="en-US" altLang="en-US"/>
              <a:t>A Guide to the Project Management Body of Knowledge (PMBOK® Guide):</a:t>
            </a:r>
          </a:p>
          <a:p>
            <a:pPr eaLnBrk="1" hangingPunct="1">
              <a:spcBef>
                <a:spcPct val="0"/>
              </a:spcBef>
            </a:pPr>
            <a:r>
              <a:rPr lang="en-US" altLang="en-US"/>
              <a:t>Project Integration Management</a:t>
            </a:r>
          </a:p>
          <a:p>
            <a:pPr eaLnBrk="1">
              <a:spcBef>
                <a:spcPct val="0"/>
              </a:spcBef>
            </a:pPr>
            <a:r>
              <a:rPr lang="en-US" altLang="en-US"/>
              <a:t>Project Procurement Management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4</a:t>
            </a:fld>
            <a:endParaRPr lang="en-US" altLang="en-US"/>
          </a:p>
        </p:txBody>
      </p:sp>
    </p:spTree>
    <p:extLst>
      <p:ext uri="{BB962C8B-B14F-4D97-AF65-F5344CB8AC3E}">
        <p14:creationId xmlns:p14="http://schemas.microsoft.com/office/powerpoint/2010/main" val="1938144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a:t>Project Identification</a:t>
            </a:r>
          </a:p>
          <a:p>
            <a:pPr marL="171450" indent="-171450" eaLnBrk="1">
              <a:spcBef>
                <a:spcPct val="0"/>
              </a:spcBef>
              <a:buFont typeface="Arial" pitchFamily="34" charset="0"/>
              <a:buChar char="•"/>
              <a:defRPr/>
            </a:pPr>
            <a:r>
              <a:rPr lang="en-US"/>
              <a:t>The initiating phase of the project life cycle starts with recognizing a need, problem, or opportunity for which a project or projects are identified to address the need.</a:t>
            </a:r>
          </a:p>
          <a:p>
            <a:pPr marL="171450" indent="-171450" eaLnBrk="1">
              <a:spcBef>
                <a:spcPct val="0"/>
              </a:spcBef>
              <a:buFont typeface="Arial" pitchFamily="34" charset="0"/>
              <a:buChar char="•"/>
              <a:defRPr/>
            </a:pPr>
            <a:r>
              <a:rPr lang="en-US"/>
              <a:t>Projects are identified in various ways:</a:t>
            </a:r>
          </a:p>
          <a:p>
            <a:pPr marL="628650" lvl="1" indent="-171450" eaLnBrk="1">
              <a:spcBef>
                <a:spcPct val="0"/>
              </a:spcBef>
              <a:buFont typeface="Arial" pitchFamily="34" charset="0"/>
              <a:buChar char="•"/>
              <a:defRPr/>
            </a:pPr>
            <a:r>
              <a:rPr lang="en-US"/>
              <a:t>During an organization’s strategic planning</a:t>
            </a:r>
          </a:p>
          <a:p>
            <a:pPr marL="628650" lvl="1" indent="-171450" eaLnBrk="1">
              <a:spcBef>
                <a:spcPct val="0"/>
              </a:spcBef>
              <a:buFont typeface="Arial" pitchFamily="34" charset="0"/>
              <a:buChar char="•"/>
              <a:defRPr/>
            </a:pPr>
            <a:r>
              <a:rPr lang="en-US"/>
              <a:t>As part of its normal business operations</a:t>
            </a:r>
          </a:p>
          <a:p>
            <a:pPr marL="628650" lvl="1" indent="-171450" eaLnBrk="1">
              <a:spcBef>
                <a:spcPct val="0"/>
              </a:spcBef>
              <a:buFont typeface="Arial" pitchFamily="34" charset="0"/>
              <a:buChar char="•"/>
              <a:defRPr/>
            </a:pPr>
            <a:r>
              <a:rPr lang="en-US"/>
              <a:t>In response to unexpected events</a:t>
            </a:r>
          </a:p>
          <a:p>
            <a:pPr marL="628650" lvl="1" indent="-171450" eaLnBrk="1">
              <a:spcBef>
                <a:spcPct val="0"/>
              </a:spcBef>
              <a:buFont typeface="Arial" pitchFamily="34" charset="0"/>
              <a:buChar char="•"/>
              <a:defRPr/>
            </a:pPr>
            <a:r>
              <a:rPr lang="en-US"/>
              <a:t>The result of a group of individuals deciding to organize a project to address a particular need</a:t>
            </a:r>
          </a:p>
          <a:p>
            <a:pPr marL="171450" indent="-171450" eaLnBrk="1">
              <a:spcBef>
                <a:spcPct val="0"/>
              </a:spcBef>
              <a:buFont typeface="Arial" pitchFamily="34" charset="0"/>
              <a:buChar char="•"/>
              <a:defRPr/>
            </a:pPr>
            <a:r>
              <a:rPr lang="en-US"/>
              <a:t>It is important to clearly define the need. This may require gathering data about the need or opportunity to help determine if it is worth pursuing.</a:t>
            </a:r>
          </a:p>
          <a:p>
            <a:pPr marL="171450" indent="-171450" eaLnBrk="1">
              <a:spcBef>
                <a:spcPct val="0"/>
              </a:spcBef>
              <a:buFont typeface="Arial" pitchFamily="34" charset="0"/>
              <a:buChar char="•"/>
              <a:defRPr/>
            </a:pPr>
            <a:r>
              <a:rPr lang="en-US"/>
              <a:t>Sometimes organizations identify several or many needs, but have limited funds and people available to pursue potential projects to address all of those needs. In such cases, the company must go through a decision-making process to prioritize and select those projects that will result in the greatest overall benefit.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5</a:t>
            </a:fld>
            <a:endParaRPr lang="en-US" altLang="en-US"/>
          </a:p>
        </p:txBody>
      </p:sp>
    </p:spTree>
    <p:extLst>
      <p:ext uri="{BB962C8B-B14F-4D97-AF65-F5344CB8AC3E}">
        <p14:creationId xmlns:p14="http://schemas.microsoft.com/office/powerpoint/2010/main" val="654383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eaLnBrk="1" fontAlgn="auto">
              <a:spcBef>
                <a:spcPts val="0"/>
              </a:spcBef>
              <a:spcAft>
                <a:spcPts val="0"/>
              </a:spcAft>
              <a:defRPr/>
            </a:pPr>
            <a:r>
              <a:rPr lang="en-US" b="1" u="sng"/>
              <a:t>Project Selection</a:t>
            </a:r>
          </a:p>
          <a:p>
            <a:pPr marL="171450" indent="-171450" eaLnBrk="1" fontAlgn="auto">
              <a:spcBef>
                <a:spcPts val="0"/>
              </a:spcBef>
              <a:spcAft>
                <a:spcPts val="0"/>
              </a:spcAft>
              <a:buFont typeface="Arial" pitchFamily="34" charset="0"/>
              <a:buChar char="•"/>
              <a:defRPr/>
            </a:pPr>
            <a:r>
              <a:rPr lang="en-US"/>
              <a:t>Project selection involves evaluating various needs or opportunities and then deciding which of those should move forward as a project to be implemented.  </a:t>
            </a:r>
          </a:p>
          <a:p>
            <a:pPr marL="171450" indent="-171450" eaLnBrk="1" fontAlgn="auto">
              <a:spcBef>
                <a:spcPts val="0"/>
              </a:spcBef>
              <a:spcAft>
                <a:spcPts val="0"/>
              </a:spcAft>
              <a:buFont typeface="Arial" pitchFamily="34" charset="0"/>
              <a:buChar char="•"/>
              <a:defRPr/>
            </a:pPr>
            <a:r>
              <a:rPr lang="en-US"/>
              <a:t>The benefits and consequences, advantages and disadvantages, plusses and minuses of each opportunity need to be considered and evaluated. They can be quantitative and qualitative, tangible and intangible. Each person's decision will be a combination of quantitative evaluation and "gut" feelings based upon experience.</a:t>
            </a:r>
          </a:p>
          <a:p>
            <a:pPr marL="171450" indent="-171450" eaLnBrk="1" fontAlgn="auto">
              <a:spcBef>
                <a:spcPts val="0"/>
              </a:spcBef>
              <a:spcAft>
                <a:spcPts val="0"/>
              </a:spcAft>
              <a:buFont typeface="Arial" pitchFamily="34" charset="0"/>
              <a:buChar char="•"/>
              <a:defRPr/>
            </a:pPr>
            <a:r>
              <a:rPr lang="en-US"/>
              <a:t>The steps in project selection are:</a:t>
            </a:r>
          </a:p>
          <a:p>
            <a:pPr marL="628650" lvl="1" indent="-171450" eaLnBrk="1" fontAlgn="auto">
              <a:spcBef>
                <a:spcPts val="0"/>
              </a:spcBef>
              <a:spcAft>
                <a:spcPts val="0"/>
              </a:spcAft>
              <a:buFont typeface="Arial" pitchFamily="34" charset="0"/>
              <a:buChar char="•"/>
              <a:defRPr/>
            </a:pPr>
            <a:r>
              <a:rPr lang="en-US"/>
              <a:t>Develop a set of criteria against which the opportunity will be evaluated. For example:</a:t>
            </a:r>
          </a:p>
          <a:p>
            <a:pPr marL="1085850" lvl="2" indent="-171450" eaLnBrk="1" fontAlgn="auto">
              <a:spcBef>
                <a:spcPts val="0"/>
              </a:spcBef>
              <a:spcAft>
                <a:spcPts val="0"/>
              </a:spcAft>
              <a:buFont typeface="Arial" pitchFamily="34" charset="0"/>
              <a:buChar char="•"/>
              <a:defRPr/>
            </a:pPr>
            <a:r>
              <a:rPr lang="en-US"/>
              <a:t>Alignment with company goals</a:t>
            </a:r>
          </a:p>
          <a:p>
            <a:pPr marL="1085850" lvl="2" indent="-171450" eaLnBrk="1" fontAlgn="auto">
              <a:spcBef>
                <a:spcPts val="0"/>
              </a:spcBef>
              <a:spcAft>
                <a:spcPts val="0"/>
              </a:spcAft>
              <a:buFont typeface="Arial" pitchFamily="34" charset="0"/>
              <a:buChar char="•"/>
              <a:defRPr/>
            </a:pPr>
            <a:r>
              <a:rPr lang="en-US"/>
              <a:t>Anticipated sales volume</a:t>
            </a:r>
          </a:p>
          <a:p>
            <a:pPr marL="1085850" lvl="2" indent="-171450" eaLnBrk="1" fontAlgn="auto">
              <a:spcBef>
                <a:spcPts val="0"/>
              </a:spcBef>
              <a:spcAft>
                <a:spcPts val="0"/>
              </a:spcAft>
              <a:buFont typeface="Arial" pitchFamily="34" charset="0"/>
              <a:buChar char="•"/>
              <a:defRPr/>
            </a:pPr>
            <a:r>
              <a:rPr lang="en-US"/>
              <a:t>Increase in market share</a:t>
            </a:r>
          </a:p>
          <a:p>
            <a:pPr marL="1085850" lvl="2" indent="-171450" eaLnBrk="1" fontAlgn="auto">
              <a:spcBef>
                <a:spcPts val="0"/>
              </a:spcBef>
              <a:spcAft>
                <a:spcPts val="0"/>
              </a:spcAft>
              <a:buFont typeface="Arial" pitchFamily="34" charset="0"/>
              <a:buChar char="•"/>
              <a:defRPr/>
            </a:pPr>
            <a:r>
              <a:rPr lang="en-US"/>
              <a:t>Establishment of new markets</a:t>
            </a:r>
          </a:p>
          <a:p>
            <a:pPr marL="1085850" lvl="2" indent="-171450" eaLnBrk="1" fontAlgn="auto">
              <a:spcBef>
                <a:spcPts val="0"/>
              </a:spcBef>
              <a:spcAft>
                <a:spcPts val="0"/>
              </a:spcAft>
              <a:buFont typeface="Arial" pitchFamily="34" charset="0"/>
              <a:buChar char="•"/>
              <a:defRPr/>
            </a:pPr>
            <a:r>
              <a:rPr lang="en-US"/>
              <a:t>Anticipated retail price</a:t>
            </a:r>
          </a:p>
          <a:p>
            <a:pPr marL="1085850" lvl="2" indent="-171450" eaLnBrk="1" fontAlgn="auto">
              <a:spcBef>
                <a:spcPts val="0"/>
              </a:spcBef>
              <a:spcAft>
                <a:spcPts val="0"/>
              </a:spcAft>
              <a:buFont typeface="Arial" pitchFamily="34" charset="0"/>
              <a:buChar char="•"/>
              <a:defRPr/>
            </a:pPr>
            <a:r>
              <a:rPr lang="en-US"/>
              <a:t>Investment required</a:t>
            </a:r>
          </a:p>
          <a:p>
            <a:pPr marL="1085850" lvl="2" indent="-171450" eaLnBrk="1" fontAlgn="auto">
              <a:spcBef>
                <a:spcPts val="0"/>
              </a:spcBef>
              <a:spcAft>
                <a:spcPts val="0"/>
              </a:spcAft>
              <a:buFont typeface="Arial" pitchFamily="34" charset="0"/>
              <a:buChar char="•"/>
              <a:defRPr/>
            </a:pPr>
            <a:r>
              <a:rPr lang="en-US"/>
              <a:t>Estimated manufacturing cost per unit</a:t>
            </a:r>
          </a:p>
          <a:p>
            <a:pPr marL="1085850" lvl="2" indent="-171450" eaLnBrk="1" fontAlgn="auto">
              <a:spcBef>
                <a:spcPts val="0"/>
              </a:spcBef>
              <a:spcAft>
                <a:spcPts val="0"/>
              </a:spcAft>
              <a:buFont typeface="Arial" pitchFamily="34" charset="0"/>
              <a:buChar char="•"/>
              <a:defRPr/>
            </a:pPr>
            <a:r>
              <a:rPr lang="en-US"/>
              <a:t>Technology development required</a:t>
            </a:r>
          </a:p>
          <a:p>
            <a:pPr marL="1085850" lvl="2" indent="-171450" eaLnBrk="1" fontAlgn="auto">
              <a:spcBef>
                <a:spcPts val="0"/>
              </a:spcBef>
              <a:spcAft>
                <a:spcPts val="0"/>
              </a:spcAft>
              <a:buFont typeface="Arial" pitchFamily="34" charset="0"/>
              <a:buChar char="•"/>
              <a:defRPr/>
            </a:pPr>
            <a:r>
              <a:rPr lang="en-US"/>
              <a:t>Return on investment</a:t>
            </a:r>
          </a:p>
          <a:p>
            <a:pPr marL="1085850" lvl="2" indent="-171450" eaLnBrk="1" fontAlgn="auto">
              <a:spcBef>
                <a:spcPts val="0"/>
              </a:spcBef>
              <a:spcAft>
                <a:spcPts val="0"/>
              </a:spcAft>
              <a:buFont typeface="Arial" pitchFamily="34" charset="0"/>
              <a:buChar char="•"/>
              <a:defRPr/>
            </a:pPr>
            <a:r>
              <a:rPr lang="en-US"/>
              <a:t>Human resources impact</a:t>
            </a:r>
          </a:p>
          <a:p>
            <a:pPr marL="1085850" lvl="2" indent="-171450" eaLnBrk="1" fontAlgn="auto">
              <a:spcBef>
                <a:spcPts val="0"/>
              </a:spcBef>
              <a:spcAft>
                <a:spcPts val="0"/>
              </a:spcAft>
              <a:buFont typeface="Arial" pitchFamily="34" charset="0"/>
              <a:buChar char="•"/>
              <a:defRPr/>
            </a:pPr>
            <a:r>
              <a:rPr lang="en-US"/>
              <a:t>Public reaction</a:t>
            </a:r>
          </a:p>
          <a:p>
            <a:pPr marL="1085850" lvl="2" indent="-171450" eaLnBrk="1" fontAlgn="auto">
              <a:spcBef>
                <a:spcPts val="0"/>
              </a:spcBef>
              <a:spcAft>
                <a:spcPts val="0"/>
              </a:spcAft>
              <a:buFont typeface="Arial" pitchFamily="34" charset="0"/>
              <a:buChar char="•"/>
              <a:defRPr/>
            </a:pPr>
            <a:r>
              <a:rPr lang="en-US"/>
              <a:t>Competitors’ reaction</a:t>
            </a:r>
          </a:p>
          <a:p>
            <a:pPr marL="1085850" lvl="2" indent="-171450" eaLnBrk="1" fontAlgn="auto">
              <a:spcBef>
                <a:spcPts val="0"/>
              </a:spcBef>
              <a:spcAft>
                <a:spcPts val="0"/>
              </a:spcAft>
              <a:buFont typeface="Arial" pitchFamily="34" charset="0"/>
              <a:buChar char="•"/>
              <a:defRPr/>
            </a:pPr>
            <a:r>
              <a:rPr lang="en-US"/>
              <a:t>Expected time frame</a:t>
            </a:r>
          </a:p>
          <a:p>
            <a:pPr marL="1085850" lvl="2" indent="-171450" eaLnBrk="1" fontAlgn="auto">
              <a:spcBef>
                <a:spcPts val="0"/>
              </a:spcBef>
              <a:spcAft>
                <a:spcPts val="0"/>
              </a:spcAft>
              <a:buFont typeface="Arial" pitchFamily="34" charset="0"/>
              <a:buChar char="•"/>
              <a:defRPr/>
            </a:pPr>
            <a:r>
              <a:rPr lang="en-US"/>
              <a:t>Regulatory approval</a:t>
            </a:r>
          </a:p>
          <a:p>
            <a:pPr marL="1085850" lvl="2" indent="-171450" eaLnBrk="1" fontAlgn="auto">
              <a:spcBef>
                <a:spcPts val="0"/>
              </a:spcBef>
              <a:spcAft>
                <a:spcPts val="0"/>
              </a:spcAft>
              <a:buFont typeface="Arial" pitchFamily="34" charset="0"/>
              <a:buChar char="•"/>
              <a:defRPr/>
            </a:pPr>
            <a:r>
              <a:rPr lang="en-US"/>
              <a:t>Risks</a:t>
            </a:r>
          </a:p>
          <a:p>
            <a:pPr marL="628650" lvl="1" indent="-171450" eaLnBrk="1" fontAlgn="auto">
              <a:spcBef>
                <a:spcPts val="0"/>
              </a:spcBef>
              <a:spcAft>
                <a:spcPts val="0"/>
              </a:spcAft>
              <a:buFont typeface="Arial" pitchFamily="34" charset="0"/>
              <a:buChar char="•"/>
              <a:defRPr/>
            </a:pPr>
            <a:r>
              <a:rPr lang="en-US"/>
              <a:t>List assumptions that will be used as the basis for each opportunity.  </a:t>
            </a:r>
          </a:p>
          <a:p>
            <a:pPr marL="1085850" lvl="2" indent="-171450" eaLnBrk="1" fontAlgn="auto">
              <a:spcBef>
                <a:spcPts val="0"/>
              </a:spcBef>
              <a:spcAft>
                <a:spcPts val="0"/>
              </a:spcAft>
              <a:buFont typeface="Arial" pitchFamily="34" charset="0"/>
              <a:buChar char="•"/>
              <a:defRPr/>
            </a:pPr>
            <a:r>
              <a:rPr lang="en-US"/>
              <a:t>If an opportunity is to build an on-site day care center for children and elderly relatives of company employees, one assumption might be that the company would be able to obtain a bank loan to build such a center.</a:t>
            </a:r>
          </a:p>
          <a:p>
            <a:pPr marL="628650" lvl="1" indent="-171450" eaLnBrk="1" fontAlgn="auto">
              <a:spcBef>
                <a:spcPts val="0"/>
              </a:spcBef>
              <a:spcAft>
                <a:spcPts val="0"/>
              </a:spcAft>
              <a:buFont typeface="Arial" pitchFamily="34" charset="0"/>
              <a:buChar char="•"/>
              <a:defRPr/>
            </a:pPr>
            <a:r>
              <a:rPr lang="en-US"/>
              <a:t>Gather data and information for each opportunity to help ensure an intelligent decision regarding project selection.  </a:t>
            </a:r>
          </a:p>
          <a:p>
            <a:pPr marL="1085850" lvl="2" indent="-171450" eaLnBrk="1" fontAlgn="auto">
              <a:spcBef>
                <a:spcPts val="0"/>
              </a:spcBef>
              <a:spcAft>
                <a:spcPts val="0"/>
              </a:spcAft>
              <a:buFont typeface="Arial" pitchFamily="34" charset="0"/>
              <a:buChar char="•"/>
              <a:defRPr/>
            </a:pPr>
            <a:r>
              <a:rPr lang="en-US"/>
              <a:t>It may be necessary to gather some preliminary financial estimates associated with each opportunity, such as estimated revenue projections and implementation and operating costs.  </a:t>
            </a:r>
          </a:p>
          <a:p>
            <a:pPr marL="1085850" lvl="2" indent="-171450" eaLnBrk="1" fontAlgn="auto">
              <a:spcBef>
                <a:spcPts val="0"/>
              </a:spcBef>
              <a:spcAft>
                <a:spcPts val="0"/>
              </a:spcAft>
              <a:buFont typeface="Arial" pitchFamily="34" charset="0"/>
              <a:buChar char="•"/>
              <a:defRPr/>
            </a:pPr>
            <a:r>
              <a:rPr lang="en-US"/>
              <a:t>In addition to gathering hard data, it may also be necessary to obtain other information, such as opinions and reactions from various stakeholders who would be affected by the opportunity.</a:t>
            </a:r>
          </a:p>
          <a:p>
            <a:pPr marL="628650" lvl="1" indent="-171450" eaLnBrk="1" fontAlgn="auto">
              <a:spcBef>
                <a:spcPts val="0"/>
              </a:spcBef>
              <a:spcAft>
                <a:spcPts val="0"/>
              </a:spcAft>
              <a:buFont typeface="Arial" pitchFamily="34" charset="0"/>
              <a:buChar char="•"/>
              <a:defRPr/>
            </a:pPr>
            <a:r>
              <a:rPr lang="en-US"/>
              <a:t>Evaluate each opportunity against the criteria. </a:t>
            </a:r>
          </a:p>
          <a:p>
            <a:pPr marL="171450" indent="-171450" eaLnBrk="1" fontAlgn="auto">
              <a:spcBef>
                <a:spcPts val="0"/>
              </a:spcBef>
              <a:spcAft>
                <a:spcPts val="0"/>
              </a:spcAft>
              <a:buFont typeface="Arial" pitchFamily="34" charset="0"/>
              <a:buChar char="•"/>
              <a:defRPr/>
            </a:pPr>
            <a:r>
              <a:rPr lang="en-US"/>
              <a:t>Once all the data and information has been collected, analyzed, and summarized for each opportunity, it should be given to all the individuals responsible for performing the evaluation.  It is beneficial to have several individuals involved in the evaluation and selection decision in order to get a variety of viewpoints.  These individuals will combine the collected data with their gut feelings regarding the project when making their decision.</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6</a:t>
            </a:fld>
            <a:endParaRPr lang="en-US" altLang="en-US"/>
          </a:p>
        </p:txBody>
      </p:sp>
    </p:spTree>
    <p:extLst>
      <p:ext uri="{BB962C8B-B14F-4D97-AF65-F5344CB8AC3E}">
        <p14:creationId xmlns:p14="http://schemas.microsoft.com/office/powerpoint/2010/main" val="3331526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fontAlgn="auto">
              <a:spcBef>
                <a:spcPts val="0"/>
              </a:spcBef>
              <a:spcAft>
                <a:spcPts val="0"/>
              </a:spcAft>
              <a:defRPr/>
            </a:pPr>
            <a:r>
              <a:rPr lang="en-US" b="1" u="sng"/>
              <a:t>Project Charter</a:t>
            </a:r>
          </a:p>
          <a:p>
            <a:pPr eaLnBrk="1" fontAlgn="auto">
              <a:spcBef>
                <a:spcPts val="0"/>
              </a:spcBef>
              <a:spcAft>
                <a:spcPts val="0"/>
              </a:spcAft>
              <a:defRPr/>
            </a:pPr>
            <a:r>
              <a:rPr lang="en-US"/>
              <a:t>Once a project is selected, it is formally authorized using a document referred to as a project charter, sometimes called a </a:t>
            </a:r>
            <a:r>
              <a:rPr lang="en-US" i="1"/>
              <a:t>project authorization </a:t>
            </a:r>
            <a:r>
              <a:rPr lang="en-US"/>
              <a:t>or </a:t>
            </a:r>
            <a:r>
              <a:rPr lang="en-US" i="1"/>
              <a:t>project initiation document</a:t>
            </a:r>
            <a:r>
              <a:rPr lang="en-US"/>
              <a:t>.</a:t>
            </a:r>
          </a:p>
          <a:p>
            <a:pPr marL="171450" indent="-171450" eaLnBrk="1" fontAlgn="auto">
              <a:spcBef>
                <a:spcPts val="0"/>
              </a:spcBef>
              <a:spcAft>
                <a:spcPts val="0"/>
              </a:spcAft>
              <a:buFont typeface="Arial" pitchFamily="34" charset="0"/>
              <a:buChar char="•"/>
              <a:defRPr/>
            </a:pPr>
            <a:r>
              <a:rPr lang="en-US"/>
              <a:t>This document serves a number of purposes.</a:t>
            </a:r>
          </a:p>
          <a:p>
            <a:pPr marL="628650" lvl="1" indent="-171450" eaLnBrk="1" fontAlgn="auto">
              <a:spcBef>
                <a:spcPts val="0"/>
              </a:spcBef>
              <a:spcAft>
                <a:spcPts val="0"/>
              </a:spcAft>
              <a:buFont typeface="Arial" pitchFamily="34" charset="0"/>
              <a:buChar char="•"/>
              <a:defRPr/>
            </a:pPr>
            <a:r>
              <a:rPr lang="en-US"/>
              <a:t>Provides sponsor approval to go forward with the project</a:t>
            </a:r>
          </a:p>
          <a:p>
            <a:pPr marL="628650" lvl="1" indent="-171450" eaLnBrk="1" fontAlgn="auto">
              <a:spcBef>
                <a:spcPts val="0"/>
              </a:spcBef>
              <a:spcAft>
                <a:spcPts val="0"/>
              </a:spcAft>
              <a:buFont typeface="Arial" pitchFamily="34" charset="0"/>
              <a:buChar char="•"/>
              <a:defRPr/>
            </a:pPr>
            <a:r>
              <a:rPr lang="en-US"/>
              <a:t>Commits the funding for the project</a:t>
            </a:r>
          </a:p>
          <a:p>
            <a:pPr marL="628650" lvl="1" indent="-171450" eaLnBrk="1" fontAlgn="auto">
              <a:spcBef>
                <a:spcPts val="0"/>
              </a:spcBef>
              <a:spcAft>
                <a:spcPts val="0"/>
              </a:spcAft>
              <a:buFont typeface="Arial" pitchFamily="34" charset="0"/>
              <a:buChar char="•"/>
              <a:defRPr/>
            </a:pPr>
            <a:r>
              <a:rPr lang="en-US"/>
              <a:t>Summarizes the key conditions and parameters for the project</a:t>
            </a:r>
          </a:p>
          <a:p>
            <a:pPr marL="628650" lvl="1" indent="-171450" eaLnBrk="1" fontAlgn="auto">
              <a:spcBef>
                <a:spcPts val="0"/>
              </a:spcBef>
              <a:spcAft>
                <a:spcPts val="0"/>
              </a:spcAft>
              <a:buFont typeface="Arial" pitchFamily="34" charset="0"/>
              <a:buChar char="•"/>
              <a:defRPr/>
            </a:pPr>
            <a:r>
              <a:rPr lang="en-US"/>
              <a:t>Establishes the framework for developing a detailed baseline plan for performing the project</a:t>
            </a:r>
          </a:p>
          <a:p>
            <a:pPr marL="171450" indent="-171450" eaLnBrk="1" fontAlgn="auto">
              <a:spcBef>
                <a:spcPts val="0"/>
              </a:spcBef>
              <a:spcAft>
                <a:spcPts val="0"/>
              </a:spcAft>
              <a:buFont typeface="Arial" pitchFamily="34" charset="0"/>
              <a:buChar char="•"/>
              <a:defRPr/>
            </a:pPr>
            <a:r>
              <a:rPr lang="en-US"/>
              <a:t>The project charter includes many possible elements, including the ones seen on this slide. </a:t>
            </a:r>
          </a:p>
          <a:p>
            <a:pPr marL="628650" lvl="1" indent="-171450" eaLnBrk="1" fontAlgn="auto">
              <a:spcBef>
                <a:spcPts val="0"/>
              </a:spcBef>
              <a:spcAft>
                <a:spcPts val="0"/>
              </a:spcAft>
              <a:buFont typeface="Arial" pitchFamily="34" charset="0"/>
              <a:buChar char="•"/>
              <a:defRPr/>
            </a:pPr>
            <a:r>
              <a:rPr lang="en-US"/>
              <a:t>Project title</a:t>
            </a:r>
          </a:p>
          <a:p>
            <a:pPr marL="628650" lvl="1" indent="-171450" eaLnBrk="1" fontAlgn="auto">
              <a:spcBef>
                <a:spcPts val="0"/>
              </a:spcBef>
              <a:spcAft>
                <a:spcPts val="0"/>
              </a:spcAft>
              <a:buFont typeface="Arial" pitchFamily="34" charset="0"/>
              <a:buChar char="•"/>
              <a:defRPr/>
            </a:pPr>
            <a:r>
              <a:rPr lang="en-US"/>
              <a:t>Purpose</a:t>
            </a:r>
          </a:p>
          <a:p>
            <a:pPr marL="628650" lvl="1" indent="-171450" eaLnBrk="1" fontAlgn="auto">
              <a:spcBef>
                <a:spcPts val="0"/>
              </a:spcBef>
              <a:spcAft>
                <a:spcPts val="0"/>
              </a:spcAft>
              <a:buFont typeface="Arial" pitchFamily="34" charset="0"/>
              <a:buChar char="•"/>
              <a:defRPr/>
            </a:pPr>
            <a:r>
              <a:rPr lang="en-US"/>
              <a:t>Description</a:t>
            </a:r>
          </a:p>
          <a:p>
            <a:pPr marL="628650" lvl="1" indent="-171450" eaLnBrk="1" fontAlgn="auto">
              <a:spcBef>
                <a:spcPts val="0"/>
              </a:spcBef>
              <a:spcAft>
                <a:spcPts val="0"/>
              </a:spcAft>
              <a:buFont typeface="Arial" pitchFamily="34" charset="0"/>
              <a:buChar char="•"/>
              <a:defRPr/>
            </a:pPr>
            <a:r>
              <a:rPr lang="en-US"/>
              <a:t>Objective</a:t>
            </a:r>
          </a:p>
          <a:p>
            <a:pPr marL="628650" lvl="1" indent="-171450" eaLnBrk="1" fontAlgn="auto">
              <a:spcBef>
                <a:spcPts val="0"/>
              </a:spcBef>
              <a:spcAft>
                <a:spcPts val="0"/>
              </a:spcAft>
              <a:buFont typeface="Arial" pitchFamily="34" charset="0"/>
              <a:buChar char="•"/>
              <a:defRPr/>
            </a:pPr>
            <a:r>
              <a:rPr lang="en-US"/>
              <a:t>Success criteria or expected benefits</a:t>
            </a:r>
          </a:p>
          <a:p>
            <a:pPr marL="628650" lvl="1" indent="-171450" eaLnBrk="1" fontAlgn="auto">
              <a:spcBef>
                <a:spcPts val="0"/>
              </a:spcBef>
              <a:spcAft>
                <a:spcPts val="0"/>
              </a:spcAft>
              <a:buFont typeface="Arial" pitchFamily="34" charset="0"/>
              <a:buChar char="•"/>
              <a:defRPr/>
            </a:pPr>
            <a:r>
              <a:rPr lang="en-US"/>
              <a:t>Funding</a:t>
            </a:r>
          </a:p>
          <a:p>
            <a:pPr marL="628650" lvl="1" indent="-171450" eaLnBrk="1" fontAlgn="auto">
              <a:spcBef>
                <a:spcPts val="0"/>
              </a:spcBef>
              <a:spcAft>
                <a:spcPts val="0"/>
              </a:spcAft>
              <a:buFont typeface="Arial" pitchFamily="34" charset="0"/>
              <a:buChar char="•"/>
              <a:defRPr/>
            </a:pPr>
            <a:r>
              <a:rPr lang="en-US"/>
              <a:t>Major deliverables</a:t>
            </a:r>
          </a:p>
          <a:p>
            <a:pPr marL="628650" lvl="1" indent="-171450" eaLnBrk="1" fontAlgn="auto">
              <a:spcBef>
                <a:spcPts val="0"/>
              </a:spcBef>
              <a:spcAft>
                <a:spcPts val="0"/>
              </a:spcAft>
              <a:buFont typeface="Arial" pitchFamily="34" charset="0"/>
              <a:buChar char="•"/>
              <a:defRPr/>
            </a:pPr>
            <a:r>
              <a:rPr lang="en-US"/>
              <a:t>Acceptance criteria</a:t>
            </a:r>
          </a:p>
          <a:p>
            <a:pPr marL="628650" lvl="1" indent="-171450" eaLnBrk="1" fontAlgn="auto">
              <a:spcBef>
                <a:spcPts val="0"/>
              </a:spcBef>
              <a:spcAft>
                <a:spcPts val="0"/>
              </a:spcAft>
              <a:buFont typeface="Arial" pitchFamily="34" charset="0"/>
              <a:buChar char="•"/>
              <a:defRPr/>
            </a:pPr>
            <a:r>
              <a:rPr lang="en-US"/>
              <a:t>Milestone schedule</a:t>
            </a:r>
          </a:p>
          <a:p>
            <a:pPr marL="628650" lvl="1" indent="-171450" eaLnBrk="1" fontAlgn="auto">
              <a:spcBef>
                <a:spcPts val="0"/>
              </a:spcBef>
              <a:spcAft>
                <a:spcPts val="0"/>
              </a:spcAft>
              <a:buFont typeface="Arial" pitchFamily="34" charset="0"/>
              <a:buChar char="•"/>
              <a:defRPr/>
            </a:pPr>
            <a:r>
              <a:rPr lang="en-US"/>
              <a:t>Key assumptions</a:t>
            </a:r>
          </a:p>
          <a:p>
            <a:pPr marL="628650" lvl="1" indent="-171450" eaLnBrk="1" fontAlgn="auto">
              <a:spcBef>
                <a:spcPts val="0"/>
              </a:spcBef>
              <a:spcAft>
                <a:spcPts val="0"/>
              </a:spcAft>
              <a:buFont typeface="Arial" pitchFamily="34" charset="0"/>
              <a:buChar char="•"/>
              <a:defRPr/>
            </a:pPr>
            <a:r>
              <a:rPr lang="en-US"/>
              <a:t>Constraints</a:t>
            </a:r>
          </a:p>
          <a:p>
            <a:pPr marL="628650" lvl="1" indent="-171450" eaLnBrk="1" fontAlgn="auto">
              <a:spcBef>
                <a:spcPts val="0"/>
              </a:spcBef>
              <a:spcAft>
                <a:spcPts val="0"/>
              </a:spcAft>
              <a:buFont typeface="Arial" pitchFamily="34" charset="0"/>
              <a:buChar char="•"/>
              <a:defRPr/>
            </a:pPr>
            <a:r>
              <a:rPr lang="en-US"/>
              <a:t>Major risks</a:t>
            </a:r>
          </a:p>
          <a:p>
            <a:pPr marL="628650" lvl="1" indent="-171450" eaLnBrk="1" fontAlgn="auto">
              <a:spcBef>
                <a:spcPts val="0"/>
              </a:spcBef>
              <a:spcAft>
                <a:spcPts val="0"/>
              </a:spcAft>
              <a:buFont typeface="Arial" pitchFamily="34" charset="0"/>
              <a:buChar char="•"/>
              <a:defRPr/>
            </a:pPr>
            <a:r>
              <a:rPr lang="en-US"/>
              <a:t>Approval requirements</a:t>
            </a:r>
          </a:p>
          <a:p>
            <a:pPr marL="628650" lvl="1" indent="-171450" eaLnBrk="1" fontAlgn="auto">
              <a:spcBef>
                <a:spcPts val="0"/>
              </a:spcBef>
              <a:spcAft>
                <a:spcPts val="0"/>
              </a:spcAft>
              <a:buFont typeface="Arial" pitchFamily="34" charset="0"/>
              <a:buChar char="•"/>
              <a:defRPr/>
            </a:pPr>
            <a:r>
              <a:rPr lang="en-US"/>
              <a:t>Project manager</a:t>
            </a:r>
          </a:p>
          <a:p>
            <a:pPr marL="628650" lvl="1" indent="-171450" eaLnBrk="1" fontAlgn="auto">
              <a:spcBef>
                <a:spcPts val="0"/>
              </a:spcBef>
              <a:spcAft>
                <a:spcPts val="0"/>
              </a:spcAft>
              <a:buFont typeface="Arial" pitchFamily="34" charset="0"/>
              <a:buChar char="•"/>
              <a:defRPr/>
            </a:pPr>
            <a:r>
              <a:rPr lang="en-US"/>
              <a:t>Reporting requirements</a:t>
            </a:r>
          </a:p>
          <a:p>
            <a:pPr marL="628650" lvl="1" indent="-171450" eaLnBrk="1" fontAlgn="auto">
              <a:spcBef>
                <a:spcPts val="0"/>
              </a:spcBef>
              <a:spcAft>
                <a:spcPts val="0"/>
              </a:spcAft>
              <a:buFont typeface="Arial" pitchFamily="34" charset="0"/>
              <a:buChar char="•"/>
              <a:defRPr/>
            </a:pPr>
            <a:r>
              <a:rPr lang="en-US"/>
              <a:t>Sponsor designee</a:t>
            </a:r>
          </a:p>
          <a:p>
            <a:pPr marL="628650" lvl="1" indent="-171450" eaLnBrk="1" fontAlgn="auto">
              <a:spcBef>
                <a:spcPts val="0"/>
              </a:spcBef>
              <a:spcAft>
                <a:spcPts val="0"/>
              </a:spcAft>
              <a:buFont typeface="Arial" pitchFamily="34" charset="0"/>
              <a:buChar char="•"/>
              <a:defRPr/>
            </a:pPr>
            <a:r>
              <a:rPr lang="en-US"/>
              <a:t>Approval signature</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7</a:t>
            </a:fld>
            <a:endParaRPr lang="en-US" altLang="en-US"/>
          </a:p>
        </p:txBody>
      </p:sp>
    </p:spTree>
    <p:extLst>
      <p:ext uri="{BB962C8B-B14F-4D97-AF65-F5344CB8AC3E}">
        <p14:creationId xmlns:p14="http://schemas.microsoft.com/office/powerpoint/2010/main" val="560019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defRPr/>
            </a:pPr>
            <a:r>
              <a:rPr lang="en-US" b="1" u="sng"/>
              <a:t>Preparing a Request for Proposal</a:t>
            </a:r>
          </a:p>
          <a:p>
            <a:pPr marL="171450" indent="-171450" eaLnBrk="1" fontAlgn="auto">
              <a:spcBef>
                <a:spcPts val="0"/>
              </a:spcBef>
              <a:spcAft>
                <a:spcPts val="0"/>
              </a:spcAft>
              <a:buFont typeface="Arial" pitchFamily="34" charset="0"/>
              <a:buChar char="•"/>
              <a:defRPr/>
            </a:pPr>
            <a:r>
              <a:rPr lang="en-US"/>
              <a:t>If an organization does not have the expertise or staff capacity to plan and perform the project or major portions of the project, outsourcing the work to an external resource (such as a contractor) is a good choice. </a:t>
            </a:r>
          </a:p>
          <a:p>
            <a:pPr marL="628650" lvl="1" indent="-171450" eaLnBrk="1" fontAlgn="auto">
              <a:spcBef>
                <a:spcPts val="0"/>
              </a:spcBef>
              <a:spcAft>
                <a:spcPts val="0"/>
              </a:spcAft>
              <a:buFont typeface="Arial" pitchFamily="34" charset="0"/>
              <a:buChar char="•"/>
              <a:defRPr/>
            </a:pPr>
            <a:r>
              <a:rPr lang="en-US"/>
              <a:t>An RFP helps the organization decide which contractor to use.</a:t>
            </a:r>
          </a:p>
          <a:p>
            <a:pPr marL="171450" indent="-171450" eaLnBrk="1" fontAlgn="auto">
              <a:spcBef>
                <a:spcPts val="0"/>
              </a:spcBef>
              <a:spcAft>
                <a:spcPts val="0"/>
              </a:spcAft>
              <a:buFont typeface="Arial" pitchFamily="34" charset="0"/>
              <a:buChar char="•"/>
              <a:defRPr/>
            </a:pPr>
            <a:r>
              <a:rPr lang="en-US"/>
              <a:t>The purpose of preparing an RFP is to state, comprehensively and in detail, what is required, from the customer’s point of view, to address the identified need. </a:t>
            </a:r>
          </a:p>
          <a:p>
            <a:pPr marL="628650" lvl="1" indent="-171450" eaLnBrk="1" fontAlgn="auto">
              <a:spcBef>
                <a:spcPts val="0"/>
              </a:spcBef>
              <a:spcAft>
                <a:spcPts val="0"/>
              </a:spcAft>
              <a:buFont typeface="Arial" pitchFamily="34" charset="0"/>
              <a:buChar char="•"/>
              <a:defRPr/>
            </a:pPr>
            <a:r>
              <a:rPr lang="en-US"/>
              <a:t>A good RFP allows contractors or a project team to understand what the customer expects so that they can prepare a thorough proposal that will satisfy the customer’s requirements at a realistic price.	</a:t>
            </a:r>
          </a:p>
          <a:p>
            <a:pPr marL="171450" indent="-171450" eaLnBrk="1" fontAlgn="auto">
              <a:spcBef>
                <a:spcPts val="0"/>
              </a:spcBef>
              <a:spcAft>
                <a:spcPts val="0"/>
              </a:spcAft>
              <a:buFont typeface="Arial" pitchFamily="34" charset="0"/>
              <a:buChar char="•"/>
              <a:defRPr/>
            </a:pPr>
            <a:r>
              <a:rPr lang="en-US"/>
              <a:t>It should be noted that in many situations a formal RFP might not be prepared; the need is instead communicated informally, sometimes orally, rather than in writing. </a:t>
            </a:r>
          </a:p>
          <a:p>
            <a:pPr marL="628650" lvl="1" indent="-171450" eaLnBrk="1" fontAlgn="auto">
              <a:spcBef>
                <a:spcPts val="0"/>
              </a:spcBef>
              <a:spcAft>
                <a:spcPts val="0"/>
              </a:spcAft>
              <a:buFont typeface="Arial" pitchFamily="34" charset="0"/>
              <a:buChar char="•"/>
              <a:defRPr/>
            </a:pPr>
            <a:r>
              <a:rPr lang="en-US"/>
              <a:t>This is often the case when the project will be implemented by a firm's internal staff rather than by an external contractor. </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8</a:t>
            </a:fld>
            <a:endParaRPr lang="en-US" altLang="en-US"/>
          </a:p>
        </p:txBody>
      </p:sp>
    </p:spTree>
    <p:extLst>
      <p:ext uri="{BB962C8B-B14F-4D97-AF65-F5344CB8AC3E}">
        <p14:creationId xmlns:p14="http://schemas.microsoft.com/office/powerpoint/2010/main" val="2256521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fontAlgn="auto">
              <a:spcBef>
                <a:spcPts val="0"/>
              </a:spcBef>
              <a:spcAft>
                <a:spcPts val="0"/>
              </a:spcAft>
              <a:defRPr/>
            </a:pPr>
            <a:r>
              <a:rPr lang="en-US" b="1" u="sng"/>
              <a:t>Guidelines for Developing an RFP</a:t>
            </a:r>
          </a:p>
          <a:p>
            <a:pPr eaLnBrk="1" fontAlgn="auto">
              <a:spcBef>
                <a:spcPts val="0"/>
              </a:spcBef>
              <a:spcAft>
                <a:spcPts val="0"/>
              </a:spcAft>
              <a:defRPr/>
            </a:pPr>
            <a:r>
              <a:rPr lang="en-US"/>
              <a:t>Following are some guidelines for drafting a formal request for proposal to external contractors:</a:t>
            </a:r>
          </a:p>
          <a:p>
            <a:pPr marL="171450" indent="-171450" eaLnBrk="1" fontAlgn="auto">
              <a:spcBef>
                <a:spcPts val="0"/>
              </a:spcBef>
              <a:spcAft>
                <a:spcPts val="0"/>
              </a:spcAft>
              <a:buFont typeface="Arial" pitchFamily="34" charset="0"/>
              <a:buChar char="•"/>
              <a:defRPr/>
            </a:pPr>
            <a:r>
              <a:rPr lang="en-US"/>
              <a:t>The RFP must state the project objective or purpose, including any rational or background information that may be helpful to contractors so that they can prepare thorough and responsive proposals.</a:t>
            </a:r>
          </a:p>
          <a:p>
            <a:pPr marL="171450" indent="-171450" eaLnBrk="1" fontAlgn="auto">
              <a:spcBef>
                <a:spcPts val="0"/>
              </a:spcBef>
              <a:spcAft>
                <a:spcPts val="0"/>
              </a:spcAft>
              <a:buFont typeface="Arial" pitchFamily="34" charset="0"/>
              <a:buChar char="•"/>
              <a:defRPr/>
            </a:pPr>
            <a:r>
              <a:rPr lang="en-US"/>
              <a:t>An RFP must provide a statement of work (SOW). An SOW deals with the scope of the project, outlining the tasks or work elements the customer wants the contractor or project team to perform. </a:t>
            </a:r>
          </a:p>
          <a:p>
            <a:pPr marL="171450" indent="-171450" eaLnBrk="1" fontAlgn="auto">
              <a:spcBef>
                <a:spcPts val="0"/>
              </a:spcBef>
              <a:spcAft>
                <a:spcPts val="0"/>
              </a:spcAft>
              <a:buFont typeface="Arial" pitchFamily="34" charset="0"/>
              <a:buChar char="•"/>
              <a:defRPr/>
            </a:pPr>
            <a:r>
              <a:rPr lang="en-US"/>
              <a:t>The RFP must include the customer requirements, which define specifications and attributes. Requirements cover size, quantity, color, weight, speed, performance, and other physical or operational parameters the contractor’s proposed solution must satisfy. The customer may also use these requirements as acceptance criteria. </a:t>
            </a:r>
          </a:p>
          <a:p>
            <a:pPr marL="171450" indent="-171450" eaLnBrk="1" fontAlgn="auto">
              <a:spcBef>
                <a:spcPts val="0"/>
              </a:spcBef>
              <a:spcAft>
                <a:spcPts val="0"/>
              </a:spcAft>
              <a:buFont typeface="Arial" pitchFamily="34" charset="0"/>
              <a:buChar char="•"/>
              <a:defRPr/>
            </a:pPr>
            <a:r>
              <a:rPr lang="en-US"/>
              <a:t>The RFP should state what deliverables the customer expects the contractor to provide. Deliverables are the tangible items that the contractor is to supply. Deliverables could include periodic progress reports or a final report as well as a final product.</a:t>
            </a:r>
          </a:p>
          <a:p>
            <a:pPr marL="171450" indent="-171450" eaLnBrk="1" fontAlgn="auto">
              <a:spcBef>
                <a:spcPts val="0"/>
              </a:spcBef>
              <a:spcAft>
                <a:spcPts val="0"/>
              </a:spcAft>
              <a:buFont typeface="Arial" pitchFamily="34" charset="0"/>
              <a:buChar char="•"/>
              <a:defRPr/>
            </a:pPr>
            <a:r>
              <a:rPr lang="en-US"/>
              <a:t>The RFP should state the acceptance criteria the customer will use to determine if the project deliverables are completed according to the customer’s requirements.</a:t>
            </a:r>
          </a:p>
          <a:p>
            <a:pPr marL="171450" indent="-171450" eaLnBrk="1" fontAlgn="auto">
              <a:spcBef>
                <a:spcPts val="0"/>
              </a:spcBef>
              <a:spcAft>
                <a:spcPts val="0"/>
              </a:spcAft>
              <a:buFont typeface="Arial" pitchFamily="34" charset="0"/>
              <a:buChar char="•"/>
              <a:defRPr/>
            </a:pPr>
            <a:r>
              <a:rPr lang="en-US"/>
              <a:t>The RFP should list any customer-supplied items. </a:t>
            </a:r>
          </a:p>
          <a:p>
            <a:pPr marL="171450" indent="-171450" eaLnBrk="1" fontAlgn="auto">
              <a:spcBef>
                <a:spcPts val="0"/>
              </a:spcBef>
              <a:spcAft>
                <a:spcPts val="0"/>
              </a:spcAft>
              <a:buFont typeface="Arial" pitchFamily="34" charset="0"/>
              <a:buChar char="•"/>
              <a:defRPr/>
            </a:pPr>
            <a:r>
              <a:rPr lang="en-US"/>
              <a:t>The RFP might state the approvals required by the customer. </a:t>
            </a:r>
          </a:p>
          <a:p>
            <a:pPr marL="171450" indent="-171450" eaLnBrk="1" fontAlgn="auto">
              <a:spcBef>
                <a:spcPts val="0"/>
              </a:spcBef>
              <a:spcAft>
                <a:spcPts val="0"/>
              </a:spcAft>
              <a:buFont typeface="Arial" pitchFamily="34" charset="0"/>
              <a:buChar char="•"/>
              <a:defRPr/>
            </a:pPr>
            <a:r>
              <a:rPr lang="en-US"/>
              <a:t>Some RFPs mention the type of contract the customer intends to use. It could be fixed price, in which case the customer will pay the contractor a fixed amount regardless of how much the work actually costs the contractor. (The contractor accepts the risk of taking a loss.) Or the contract might be for time and materials. In this case, the customer will pay the contractor whatever the actual costs are.</a:t>
            </a:r>
          </a:p>
          <a:p>
            <a:pPr marL="171450" indent="-171450" eaLnBrk="1" fontAlgn="auto">
              <a:spcBef>
                <a:spcPts val="0"/>
              </a:spcBef>
              <a:spcAft>
                <a:spcPts val="0"/>
              </a:spcAft>
              <a:buFont typeface="Arial" pitchFamily="34" charset="0"/>
              <a:buChar char="•"/>
              <a:defRPr/>
            </a:pPr>
            <a:r>
              <a:rPr lang="en-US"/>
              <a:t>An RFP might state the payment terms the customer intends to use. The customer may specify progress payments or pay when the entire project is finished.</a:t>
            </a:r>
          </a:p>
          <a:p>
            <a:pPr marL="171450" indent="-171450" eaLnBrk="1" fontAlgn="auto">
              <a:spcBef>
                <a:spcPts val="0"/>
              </a:spcBef>
              <a:spcAft>
                <a:spcPts val="0"/>
              </a:spcAft>
              <a:buFont typeface="Arial" pitchFamily="34" charset="0"/>
              <a:buChar char="•"/>
              <a:defRPr/>
            </a:pPr>
            <a:r>
              <a:rPr lang="en-US"/>
              <a:t>The RFP should state the required schedule for completion of the project and key milestones. It might only state a completion date, or it might give a more detailed schedule.</a:t>
            </a:r>
          </a:p>
          <a:p>
            <a:pPr marL="171450" indent="-171450" eaLnBrk="1" fontAlgn="auto">
              <a:spcBef>
                <a:spcPts val="0"/>
              </a:spcBef>
              <a:spcAft>
                <a:spcPts val="0"/>
              </a:spcAft>
              <a:buFont typeface="Arial" pitchFamily="34" charset="0"/>
              <a:buChar char="•"/>
              <a:defRPr/>
            </a:pPr>
            <a:r>
              <a:rPr lang="en-US"/>
              <a:t>The RFP should provide instructions for the format and content of the contractor proposals. Instructions might state the maximum number of pages, the number of details the customer wants the contractor to show regarding the costs, and other specifications.</a:t>
            </a:r>
          </a:p>
          <a:p>
            <a:pPr marL="171450" indent="-171450" eaLnBrk="1" fontAlgn="auto">
              <a:spcBef>
                <a:spcPts val="0"/>
              </a:spcBef>
              <a:spcAft>
                <a:spcPts val="0"/>
              </a:spcAft>
              <a:buFont typeface="Arial" pitchFamily="34" charset="0"/>
              <a:buChar char="•"/>
              <a:defRPr/>
            </a:pPr>
            <a:r>
              <a:rPr lang="en-US"/>
              <a:t>The RFP should indicate the due date by which the customer expects potential contractors to submit proposals. </a:t>
            </a:r>
          </a:p>
          <a:p>
            <a:pPr marL="171450" indent="-171450" eaLnBrk="1" fontAlgn="auto">
              <a:spcBef>
                <a:spcPts val="0"/>
              </a:spcBef>
              <a:spcAft>
                <a:spcPts val="0"/>
              </a:spcAft>
              <a:buFont typeface="Arial" pitchFamily="34" charset="0"/>
              <a:buChar char="•"/>
              <a:defRPr/>
            </a:pPr>
            <a:r>
              <a:rPr lang="en-US"/>
              <a:t>An RFP may include the evaluation criteria that will be used to assess proposals from competing contractors.  </a:t>
            </a:r>
          </a:p>
          <a:p>
            <a:pPr marL="628650" lvl="1" indent="-171450" eaLnBrk="1" fontAlgn="auto">
              <a:spcBef>
                <a:spcPts val="0"/>
              </a:spcBef>
              <a:spcAft>
                <a:spcPts val="0"/>
              </a:spcAft>
              <a:buFont typeface="Arial" pitchFamily="34" charset="0"/>
              <a:buChar char="•"/>
              <a:defRPr/>
            </a:pPr>
            <a:r>
              <a:rPr lang="en-US"/>
              <a:t>Criteria might include: the contractor’s experience with similar projects; the technical approach proposed by the contractor; the schedule; or the costs.</a:t>
            </a:r>
          </a:p>
          <a:p>
            <a:pPr marL="171450" indent="-171450" eaLnBrk="1" fontAlgn="auto">
              <a:spcBef>
                <a:spcPts val="0"/>
              </a:spcBef>
              <a:spcAft>
                <a:spcPts val="0"/>
              </a:spcAft>
              <a:buFont typeface="Arial" pitchFamily="34" charset="0"/>
              <a:buChar char="•"/>
              <a:defRPr/>
            </a:pPr>
            <a:r>
              <a:rPr lang="en-US"/>
              <a:t>In rare cases, an RFP will indicate the funds the customer has available to spend on the project. Contractors can then submit proposals that are appropriate to that level of funding.</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9</a:t>
            </a:fld>
            <a:endParaRPr lang="en-US" altLang="en-US"/>
          </a:p>
        </p:txBody>
      </p:sp>
    </p:spTree>
    <p:extLst>
      <p:ext uri="{BB962C8B-B14F-4D97-AF65-F5344CB8AC3E}">
        <p14:creationId xmlns:p14="http://schemas.microsoft.com/office/powerpoint/2010/main" val="1760680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6" descr="blank chapter title icon for ppt from book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01763"/>
            <a:ext cx="91440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304800" y="3200400"/>
            <a:ext cx="5638800" cy="1600200"/>
          </a:xfrm>
        </p:spPr>
        <p:txBody>
          <a:bodyPr anchor="ctr"/>
          <a:lstStyle>
            <a:lvl1pPr marL="0" indent="0" algn="ctr">
              <a:buNone/>
              <a:defRPr b="1">
                <a:solidFill>
                  <a:srgbClr val="00AD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title"/>
          </p:nvPr>
        </p:nvSpPr>
        <p:spPr>
          <a:xfrm>
            <a:off x="457200" y="1600200"/>
            <a:ext cx="6553200" cy="1143000"/>
          </a:xfrm>
        </p:spPr>
        <p:txBody>
          <a:bodyPr/>
          <a:lstStyle>
            <a:lvl1pPr>
              <a:defRPr sz="7200" b="1">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sp>
        <p:nvSpPr>
          <p:cNvPr id="10" name="Text Placeholder 9"/>
          <p:cNvSpPr>
            <a:spLocks noGrp="1"/>
          </p:cNvSpPr>
          <p:nvPr>
            <p:ph type="body" sz="quarter" idx="10"/>
          </p:nvPr>
        </p:nvSpPr>
        <p:spPr>
          <a:xfrm>
            <a:off x="457200" y="6324600"/>
            <a:ext cx="8229600" cy="457200"/>
          </a:xfrm>
        </p:spPr>
        <p:txBody>
          <a:bodyPr anchor="ctr"/>
          <a:lstStyle>
            <a:lvl1pPr marL="0" indent="0" algn="ctr">
              <a:buNone/>
              <a:defRPr sz="1000">
                <a:solidFill>
                  <a:srgbClr val="646464"/>
                </a:solidFill>
              </a:defRPr>
            </a:lvl1pPr>
          </a:lstStyle>
          <a:p>
            <a:pPr lvl="0"/>
            <a:r>
              <a:rPr lang="en-US"/>
              <a:t>Click to edit Master text styles</a:t>
            </a:r>
          </a:p>
        </p:txBody>
      </p:sp>
    </p:spTree>
    <p:extLst>
      <p:ext uri="{BB962C8B-B14F-4D97-AF65-F5344CB8AC3E}">
        <p14:creationId xmlns:p14="http://schemas.microsoft.com/office/powerpoint/2010/main" val="83672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defRPr>
                <a:solidFill>
                  <a:srgbClr val="00ADEE"/>
                </a:solidFill>
              </a:defRPr>
            </a:lvl1pPr>
          </a:lstStyle>
          <a:p>
            <a:r>
              <a:rPr lang="en-US"/>
              <a:t>Click to edit Master title style</a:t>
            </a:r>
          </a:p>
        </p:txBody>
      </p:sp>
      <p:sp>
        <p:nvSpPr>
          <p:cNvPr id="4"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fld id="{D34112DD-618E-4E17-80AD-EEB66F7A9F16}" type="datetimeFigureOut">
              <a:rPr lang="en-US"/>
              <a:pPr>
                <a:defRPr/>
              </a:pPr>
              <a:t>2/25/2024</a:t>
            </a:fld>
            <a:endParaRPr lang="en-US"/>
          </a:p>
        </p:txBody>
      </p:sp>
      <p:sp>
        <p:nvSpPr>
          <p:cNvPr id="5"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4"/>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A9BC0AA2-AAE2-4718-ACEC-5E48B085701B}" type="slidenum">
              <a:rPr lang="en-US" altLang="en-US"/>
              <a:pPr>
                <a:defRPr/>
              </a:pPr>
              <a:t>‹#›</a:t>
            </a:fld>
            <a:endParaRPr lang="en-US" altLang="en-US"/>
          </a:p>
        </p:txBody>
      </p:sp>
      <p:sp>
        <p:nvSpPr>
          <p:cNvPr id="7" name="TextBox 6"/>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55729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FC5F1BD8-E145-49A6-8EC5-1F81ACBEE62F}" type="datetimeFigureOut">
              <a:rPr lang="en-US"/>
              <a:pPr>
                <a:defRPr/>
              </a:pPr>
              <a:t>2/25/2024</a:t>
            </a:fld>
            <a:endParaRPr lang="en-US"/>
          </a:p>
        </p:txBody>
      </p:sp>
      <p:sp>
        <p:nvSpPr>
          <p:cNvPr id="4"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3"/>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0B5AA6E8-A83F-4153-B0D9-0D0CFB3BAD25}" type="slidenum">
              <a:rPr lang="en-US" altLang="en-US"/>
              <a:pPr>
                <a:defRPr/>
              </a:pPr>
              <a:t>‹#›</a:t>
            </a:fld>
            <a:endParaRPr lang="en-US" altLang="en-US"/>
          </a:p>
        </p:txBody>
      </p:sp>
      <p:sp>
        <p:nvSpPr>
          <p:cNvPr id="6" name="TextBox 5"/>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74953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273050"/>
            <a:ext cx="3657600" cy="1162050"/>
          </a:xfrm>
        </p:spPr>
        <p:txBody>
          <a:bodyPr anchor="b"/>
          <a:lstStyle>
            <a:lvl1pPr algn="l">
              <a:defRPr sz="2400" b="1">
                <a:solidFill>
                  <a:srgbClr val="00ADEE"/>
                </a:solidFill>
              </a:defRPr>
            </a:lvl1pPr>
          </a:lstStyle>
          <a:p>
            <a:r>
              <a:rPr lang="en-US"/>
              <a:t>Click to edit Master title style</a:t>
            </a:r>
          </a:p>
        </p:txBody>
      </p:sp>
      <p:sp>
        <p:nvSpPr>
          <p:cNvPr id="3" name="Content Placeholder 2"/>
          <p:cNvSpPr>
            <a:spLocks noGrp="1"/>
          </p:cNvSpPr>
          <p:nvPr>
            <p:ph idx="1"/>
          </p:nvPr>
        </p:nvSpPr>
        <p:spPr>
          <a:xfrm>
            <a:off x="4419600" y="304800"/>
            <a:ext cx="4267200" cy="5821363"/>
          </a:xfrm>
        </p:spPr>
        <p:txBody>
          <a:bodyPr>
            <a:normAutofit/>
          </a:bodyPr>
          <a:lstStyle>
            <a:lvl1pPr>
              <a:buClr>
                <a:srgbClr val="00ADEE"/>
              </a:buClr>
              <a:buSzPct val="100000"/>
              <a:buFont typeface="Calibri" pitchFamily="34" charset="0"/>
              <a:buChar char="•"/>
              <a:defRPr sz="2400"/>
            </a:lvl1pPr>
            <a:lvl2pPr>
              <a:buClr>
                <a:srgbClr val="00ADEE"/>
              </a:buClr>
              <a:buSzPct val="100000"/>
              <a:buFont typeface="Calibri" pitchFamily="34" charset="0"/>
              <a:buChar char="•"/>
              <a:defRPr sz="2000"/>
            </a:lvl2pPr>
            <a:lvl3pPr>
              <a:buClr>
                <a:srgbClr val="00ADEE"/>
              </a:buClr>
              <a:buSzPct val="100000"/>
              <a:buFont typeface="Calibri" pitchFamily="34" charset="0"/>
              <a:buChar char="•"/>
              <a:defRPr sz="1800"/>
            </a:lvl3pPr>
            <a:lvl4pPr>
              <a:buClr>
                <a:srgbClr val="00ADEE"/>
              </a:buClr>
              <a:buSzPct val="100000"/>
              <a:buFont typeface="Calibri" pitchFamily="34" charset="0"/>
              <a:buChar char="•"/>
              <a:defRPr sz="1600"/>
            </a:lvl4pPr>
            <a:lvl5pPr>
              <a:buClr>
                <a:srgbClr val="00ADEE"/>
              </a:buClr>
              <a:buSzPct val="100000"/>
              <a:buFont typeface="Calibri" pitchFamily="34" charset="0"/>
              <a:buChar cha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657600" cy="4691063"/>
          </a:xfrm>
        </p:spPr>
        <p:txBody>
          <a:bodyPr/>
          <a:lstStyle>
            <a:lvl1pPr marL="233363" indent="-233363">
              <a:buClr>
                <a:srgbClr val="00ADEE"/>
              </a:buClr>
              <a:buSzPct val="100000"/>
              <a:buFont typeface="Calibri" pitchFamily="34" charset="0"/>
              <a:buChar char="•"/>
              <a:defRPr sz="2000"/>
            </a:lvl1pPr>
            <a:lvl2pPr marL="690563" indent="-233363">
              <a:buClr>
                <a:srgbClr val="00ADEE"/>
              </a:buClr>
              <a:buSzPct val="100000"/>
              <a:buFont typeface="Calibri" pitchFamily="34" charset="0"/>
              <a:buChar char="•"/>
              <a:defRPr sz="20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a:p>
            <a:pPr lvl="1"/>
            <a:r>
              <a:rPr lang="en-US"/>
              <a:t>Second level</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73410692-58CD-4CDB-B670-876CB266A276}" type="datetimeFigureOut">
              <a:rPr lang="en-US"/>
              <a:pPr>
                <a:defRPr/>
              </a:pPr>
              <a:t>2/25/2024</a:t>
            </a:fld>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D3DC2918-9619-4E10-88AE-3429282DE3F8}" type="slidenum">
              <a:rPr lang="en-US" altLang="en-US"/>
              <a:pPr>
                <a:defRPr/>
              </a:pPr>
              <a:t>‹#›</a:t>
            </a:fld>
            <a:endParaRPr lang="en-US" altLang="en-US"/>
          </a:p>
        </p:txBody>
      </p:sp>
      <p:sp>
        <p:nvSpPr>
          <p:cNvPr id="9" name="TextBox 8"/>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60901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792288" y="4800600"/>
            <a:ext cx="5486400" cy="566738"/>
          </a:xfrm>
        </p:spPr>
        <p:txBody>
          <a:bodyPr anchor="b"/>
          <a:lstStyle>
            <a:lvl1pPr algn="l">
              <a:defRPr sz="2000" b="1">
                <a:solidFill>
                  <a:srgbClr val="687718"/>
                </a:solidFill>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BAC1EB9E-D034-4F50-A386-18998A80B1F1}" type="datetimeFigureOut">
              <a:rPr lang="en-US"/>
              <a:pPr>
                <a:defRPr/>
              </a:pPr>
              <a:t>2/25/2024</a:t>
            </a:fld>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60CE85CF-1D75-4913-8729-C43D939C2CF8}" type="slidenum">
              <a:rPr lang="en-US" altLang="en-US"/>
              <a:pPr>
                <a:defRPr/>
              </a:pPr>
              <a:t>‹#›</a:t>
            </a:fld>
            <a:endParaRPr lang="en-US" altLang="en-US"/>
          </a:p>
        </p:txBody>
      </p:sp>
      <p:sp>
        <p:nvSpPr>
          <p:cNvPr id="9" name="TextBox 8"/>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95766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FADE4960-5C01-4A5C-B8FA-C867481D0C8E}" type="datetimeFigureOut">
              <a:rPr lang="en-US"/>
              <a:pPr>
                <a:defRPr/>
              </a:pPr>
              <a:t>2/25/2024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5148530-16FB-4BB1-A9B3-4087240187A1}" type="slidenum">
              <a:rPr lang="en-US" altLang="en-US"/>
              <a:pPr>
                <a:defRPr/>
              </a:pPr>
              <a:t>‹#›</a:t>
            </a:fld>
            <a:endParaRPr lang="en-US" altLang="en-US"/>
          </a:p>
        </p:txBody>
      </p:sp>
      <p:sp>
        <p:nvSpPr>
          <p:cNvPr id="7" name="TextBox 6"/>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60350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9C6D66B1-D90D-495A-A60B-EFED72319D8F}" type="datetimeFigureOut">
              <a:rPr lang="en-US"/>
              <a:pPr>
                <a:defRPr/>
              </a:pPr>
              <a:t>2/25/2024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F7124F7-EFC4-461D-A6E0-C7767656E400}" type="slidenum">
              <a:rPr lang="en-US" altLang="en-US"/>
              <a:pPr>
                <a:defRPr/>
              </a:pPr>
              <a:t>‹#›</a:t>
            </a:fld>
            <a:endParaRPr lang="en-US" altLang="en-US"/>
          </a:p>
        </p:txBody>
      </p:sp>
      <p:sp>
        <p:nvSpPr>
          <p:cNvPr id="7" name="TextBox 6"/>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455011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6877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C234493-7ADA-4031-8025-38C62E1A39C6}" type="datetimeFigureOut">
              <a:rPr lang="en-US"/>
              <a:pPr>
                <a:defRPr/>
              </a:pPr>
              <a:t>2/25/2024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BFC7B8D9-10D8-401E-994E-C50D827E9451}" type="slidenum">
              <a:rPr lang="en-US" altLang="en-US"/>
              <a:pPr>
                <a:defRPr/>
              </a:pPr>
              <a:t>‹#›</a:t>
            </a:fld>
            <a:endParaRPr lang="en-US" altLang="en-US"/>
          </a:p>
        </p:txBody>
      </p:sp>
      <p:sp>
        <p:nvSpPr>
          <p:cNvPr id="7" name="TextBox 6"/>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898989"/>
                </a:solidFill>
                <a:latin typeface="+mj-lt"/>
              </a:rPr>
              <a:t>© 2018 </a:t>
            </a:r>
            <a:r>
              <a:rPr lang="en-US" sz="1000" err="1">
                <a:solidFill>
                  <a:srgbClr val="898989"/>
                </a:solidFill>
                <a:latin typeface="+mj-lt"/>
              </a:rPr>
              <a:t>Cengage</a:t>
            </a:r>
            <a:r>
              <a:rPr lang="en-US" sz="100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8029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a:t>Click to edit Master title style</a:t>
            </a:r>
          </a:p>
        </p:txBody>
      </p:sp>
      <p:sp>
        <p:nvSpPr>
          <p:cNvPr id="3" name="Content Placeholder 2"/>
          <p:cNvSpPr>
            <a:spLocks noGrp="1"/>
          </p:cNvSpPr>
          <p:nvPr>
            <p:ph idx="1"/>
          </p:nvPr>
        </p:nvSpPr>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1484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a:t>Click to edit Master title style</a:t>
            </a:r>
          </a:p>
        </p:txBody>
      </p:sp>
      <p:sp>
        <p:nvSpPr>
          <p:cNvPr id="3" name="Content Placeholder 2"/>
          <p:cNvSpPr>
            <a:spLocks noGrp="1"/>
          </p:cNvSpPr>
          <p:nvPr>
            <p:ph idx="1"/>
          </p:nvPr>
        </p:nvSpPr>
        <p:spPr>
          <a:xfrm>
            <a:off x="457200" y="1600201"/>
            <a:ext cx="8229600" cy="22098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0"/>
          </p:nvPr>
        </p:nvSpPr>
        <p:spPr>
          <a:xfrm>
            <a:off x="457200" y="3962400"/>
            <a:ext cx="8229600" cy="22098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49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a:t>Click to edit Master title style</a:t>
            </a:r>
          </a:p>
        </p:txBody>
      </p:sp>
      <p:sp>
        <p:nvSpPr>
          <p:cNvPr id="3" name="Content Placeholder 2"/>
          <p:cNvSpPr>
            <a:spLocks noGrp="1"/>
          </p:cNvSpPr>
          <p:nvPr>
            <p:ph idx="1"/>
          </p:nvPr>
        </p:nvSpPr>
        <p:spPr>
          <a:xfrm>
            <a:off x="457200" y="1600201"/>
            <a:ext cx="8229600" cy="838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0"/>
          </p:nvPr>
        </p:nvSpPr>
        <p:spPr>
          <a:xfrm>
            <a:off x="457200" y="2844801"/>
            <a:ext cx="8229600" cy="838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1"/>
          </p:nvPr>
        </p:nvSpPr>
        <p:spPr>
          <a:xfrm>
            <a:off x="457200" y="4089401"/>
            <a:ext cx="8229600" cy="838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2"/>
          </p:nvPr>
        </p:nvSpPr>
        <p:spPr>
          <a:xfrm>
            <a:off x="457200" y="5334000"/>
            <a:ext cx="8229600" cy="838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782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a:t>Click to edit Master title style</a:t>
            </a:r>
          </a:p>
        </p:txBody>
      </p:sp>
      <p:sp>
        <p:nvSpPr>
          <p:cNvPr id="3" name="Content Placeholder 2"/>
          <p:cNvSpPr>
            <a:spLocks noGrp="1"/>
          </p:cNvSpPr>
          <p:nvPr>
            <p:ph idx="1"/>
          </p:nvPr>
        </p:nvSpPr>
        <p:spPr>
          <a:xfrm>
            <a:off x="457200" y="160020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0"/>
          </p:nvPr>
        </p:nvSpPr>
        <p:spPr>
          <a:xfrm>
            <a:off x="457200" y="237744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1"/>
          </p:nvPr>
        </p:nvSpPr>
        <p:spPr>
          <a:xfrm>
            <a:off x="457200" y="315468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2"/>
          </p:nvPr>
        </p:nvSpPr>
        <p:spPr>
          <a:xfrm>
            <a:off x="457200" y="393192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3"/>
          </p:nvPr>
        </p:nvSpPr>
        <p:spPr>
          <a:xfrm>
            <a:off x="457200" y="470916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idx="14"/>
          </p:nvPr>
        </p:nvSpPr>
        <p:spPr>
          <a:xfrm>
            <a:off x="457200" y="5486400"/>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2974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a:t>Click to edit Master title style</a:t>
            </a:r>
          </a:p>
        </p:txBody>
      </p:sp>
      <p:sp>
        <p:nvSpPr>
          <p:cNvPr id="3" name="Content Placeholder 2"/>
          <p:cNvSpPr>
            <a:spLocks noGrp="1"/>
          </p:cNvSpPr>
          <p:nvPr>
            <p:ph idx="1"/>
          </p:nvPr>
        </p:nvSpPr>
        <p:spPr>
          <a:xfrm>
            <a:off x="457200" y="1600201"/>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0"/>
          </p:nvPr>
        </p:nvSpPr>
        <p:spPr>
          <a:xfrm>
            <a:off x="457200" y="2124076"/>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1"/>
          </p:nvPr>
        </p:nvSpPr>
        <p:spPr>
          <a:xfrm>
            <a:off x="457200" y="2647951"/>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p:cNvSpPr>
            <a:spLocks noGrp="1"/>
          </p:cNvSpPr>
          <p:nvPr>
            <p:ph idx="12"/>
          </p:nvPr>
        </p:nvSpPr>
        <p:spPr>
          <a:xfrm>
            <a:off x="457200" y="3171826"/>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p:cNvSpPr>
            <a:spLocks noGrp="1"/>
          </p:cNvSpPr>
          <p:nvPr>
            <p:ph idx="13"/>
          </p:nvPr>
        </p:nvSpPr>
        <p:spPr>
          <a:xfrm>
            <a:off x="457200" y="3695701"/>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p:cNvSpPr>
            <a:spLocks noGrp="1"/>
          </p:cNvSpPr>
          <p:nvPr>
            <p:ph idx="14"/>
          </p:nvPr>
        </p:nvSpPr>
        <p:spPr>
          <a:xfrm>
            <a:off x="457200" y="4219576"/>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p:cNvSpPr>
            <a:spLocks noGrp="1"/>
          </p:cNvSpPr>
          <p:nvPr>
            <p:ph idx="15"/>
          </p:nvPr>
        </p:nvSpPr>
        <p:spPr>
          <a:xfrm>
            <a:off x="457200" y="4743451"/>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p:cNvSpPr>
            <a:spLocks noGrp="1"/>
          </p:cNvSpPr>
          <p:nvPr>
            <p:ph idx="16"/>
          </p:nvPr>
        </p:nvSpPr>
        <p:spPr>
          <a:xfrm>
            <a:off x="457200" y="5267326"/>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p:cNvSpPr>
            <a:spLocks noGrp="1"/>
          </p:cNvSpPr>
          <p:nvPr>
            <p:ph idx="17"/>
          </p:nvPr>
        </p:nvSpPr>
        <p:spPr>
          <a:xfrm>
            <a:off x="457200" y="5791200"/>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06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6" descr="blank title icon for ppt from book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24400" y="838200"/>
            <a:ext cx="4419600" cy="2667001"/>
          </a:xfrm>
        </p:spPr>
        <p:txBody>
          <a:bodyPr>
            <a:normAutofit/>
          </a:bodyPr>
          <a:lstStyle>
            <a:lvl1pPr algn="l">
              <a:defRPr sz="3200" b="1" cap="none">
                <a:solidFill>
                  <a:schemeClr val="tx1"/>
                </a:solidFill>
              </a:defRPr>
            </a:lvl1pPr>
          </a:lstStyle>
          <a:p>
            <a:r>
              <a:rPr lang="en-US"/>
              <a:t>Click to edit Master title style</a:t>
            </a:r>
          </a:p>
        </p:txBody>
      </p:sp>
      <p:sp>
        <p:nvSpPr>
          <p:cNvPr id="3" name="Text Placeholder 2"/>
          <p:cNvSpPr>
            <a:spLocks noGrp="1"/>
          </p:cNvSpPr>
          <p:nvPr>
            <p:ph type="body" idx="1"/>
          </p:nvPr>
        </p:nvSpPr>
        <p:spPr>
          <a:xfrm>
            <a:off x="304800" y="1905000"/>
            <a:ext cx="3352800" cy="890587"/>
          </a:xfrm>
        </p:spPr>
        <p:txBody>
          <a:bodyPr anchor="ct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3039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defRPr>
                <a:solidFill>
                  <a:srgbClr val="006E96"/>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buClr>
                <a:srgbClr val="006E96"/>
              </a:buClr>
              <a:buSzPct val="100000"/>
              <a:buFont typeface="Arial" pitchFamily="34" charset="0"/>
              <a:buChar char="•"/>
              <a:defRPr sz="2800"/>
            </a:lvl1pPr>
            <a:lvl2pPr>
              <a:buClr>
                <a:srgbClr val="006E96"/>
              </a:buClr>
              <a:buSzPct val="100000"/>
              <a:buFont typeface="Arial" pitchFamily="34" charset="0"/>
              <a:buChar char="•"/>
              <a:defRPr sz="2400"/>
            </a:lvl2pPr>
            <a:lvl3pPr>
              <a:buClr>
                <a:srgbClr val="006E96"/>
              </a:buClr>
              <a:buSzPct val="100000"/>
              <a:buFont typeface="Arial" pitchFamily="34" charset="0"/>
              <a:buChar char="•"/>
              <a:defRPr sz="2000"/>
            </a:lvl3pPr>
            <a:lvl4pPr>
              <a:buClr>
                <a:srgbClr val="006E96"/>
              </a:buClr>
              <a:buSzPct val="100000"/>
              <a:buFont typeface="Arial" pitchFamily="34" charset="0"/>
              <a:buChar char="•"/>
              <a:defRPr sz="1800"/>
            </a:lvl4pPr>
            <a:lvl5pPr>
              <a:buClr>
                <a:srgbClr val="006E96"/>
              </a:buClr>
              <a:buSzPct val="100000"/>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buClr>
                <a:srgbClr val="006E96"/>
              </a:buClr>
              <a:buSzPct val="100000"/>
              <a:buFont typeface="Arial" pitchFamily="34" charset="0"/>
              <a:buChar char="•"/>
              <a:defRPr sz="2800"/>
            </a:lvl1pPr>
            <a:lvl2pPr>
              <a:buClr>
                <a:srgbClr val="006E96"/>
              </a:buClr>
              <a:buSzPct val="100000"/>
              <a:buFont typeface="Arial" pitchFamily="34" charset="0"/>
              <a:buChar char="•"/>
              <a:defRPr sz="2400"/>
            </a:lvl2pPr>
            <a:lvl3pPr>
              <a:buClr>
                <a:srgbClr val="006E96"/>
              </a:buClr>
              <a:buSzPct val="100000"/>
              <a:buFont typeface="Arial" pitchFamily="34" charset="0"/>
              <a:buChar char="•"/>
              <a:defRPr sz="2000"/>
            </a:lvl3pPr>
            <a:lvl4pPr>
              <a:buClr>
                <a:srgbClr val="006E96"/>
              </a:buClr>
              <a:buSzPct val="100000"/>
              <a:buFont typeface="Arial" pitchFamily="34" charset="0"/>
              <a:buChar char="•"/>
              <a:defRPr sz="1800"/>
            </a:lvl4pPr>
            <a:lvl5pPr>
              <a:buClr>
                <a:srgbClr val="006E96"/>
              </a:buClr>
              <a:buSzPct val="100000"/>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EFA96DCC-798F-4233-BDE5-C73B8D94FC72}" type="datetimeFigureOut">
              <a:rPr lang="en-US"/>
              <a:pPr>
                <a:defRPr/>
              </a:pPr>
              <a:t>2/25/2024</a:t>
            </a:fld>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44ABAB32-E1C6-4219-A4FE-9BBF2B43AAE2}" type="slidenum">
              <a:rPr lang="en-US" altLang="en-US"/>
              <a:pPr>
                <a:defRPr/>
              </a:pPr>
              <a:t>‹#›</a:t>
            </a:fld>
            <a:endParaRPr lang="en-US" altLang="en-US"/>
          </a:p>
        </p:txBody>
      </p:sp>
      <p:sp>
        <p:nvSpPr>
          <p:cNvPr id="9" name="TextBox 8"/>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2390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defRPr>
                <a:solidFill>
                  <a:srgbClr val="006E96"/>
                </a:solidFill>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06E9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342900" indent="-342900">
              <a:buClr>
                <a:srgbClr val="006E96"/>
              </a:buClr>
              <a:buSzPct val="100000"/>
              <a:buFont typeface="Arial" panose="020B0604020202020204" pitchFamily="34" charset="0"/>
              <a:buChar char="•"/>
              <a:defRPr sz="2400"/>
            </a:lvl1pPr>
            <a:lvl2pPr marL="742950" indent="-285750">
              <a:buClr>
                <a:srgbClr val="006E96"/>
              </a:buClr>
              <a:buSzPct val="100000"/>
              <a:buFont typeface="Arial" panose="020B0604020202020204" pitchFamily="34" charset="0"/>
              <a:buChar char="•"/>
              <a:defRPr sz="2000"/>
            </a:lvl2pPr>
            <a:lvl3pPr marL="1143000" indent="-228600">
              <a:buClr>
                <a:srgbClr val="006E96"/>
              </a:buClr>
              <a:buSzPct val="100000"/>
              <a:buFont typeface="Arial" panose="020B0604020202020204" pitchFamily="34" charset="0"/>
              <a:buChar char="•"/>
              <a:defRPr sz="1800"/>
            </a:lvl3pPr>
            <a:lvl4pPr marL="1600200" indent="-228600">
              <a:buClr>
                <a:srgbClr val="006E96"/>
              </a:buClr>
              <a:buSzPct val="100000"/>
              <a:buFont typeface="Arial" panose="020B0604020202020204" pitchFamily="34" charset="0"/>
              <a:buChar char="•"/>
              <a:defRPr sz="1600"/>
            </a:lvl4pPr>
            <a:lvl5pPr marL="2057400" indent="-228600">
              <a:buClr>
                <a:srgbClr val="006E96"/>
              </a:buClr>
              <a:buSzPct val="10000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06E9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06E96"/>
              </a:buClr>
              <a:buSzPct val="100000"/>
              <a:buFont typeface="Arial" pitchFamily="34" charset="0"/>
              <a:buChar char="•"/>
              <a:defRPr sz="2400"/>
            </a:lvl1pPr>
            <a:lvl2pPr>
              <a:buClr>
                <a:srgbClr val="006E96"/>
              </a:buClr>
              <a:buSzPct val="100000"/>
              <a:buFont typeface="Arial" pitchFamily="34" charset="0"/>
              <a:buChar char="•"/>
              <a:defRPr sz="2000"/>
            </a:lvl2pPr>
            <a:lvl3pPr>
              <a:buClr>
                <a:srgbClr val="006E96"/>
              </a:buClr>
              <a:buSzPct val="100000"/>
              <a:buFont typeface="Arial" pitchFamily="34" charset="0"/>
              <a:buChar char="•"/>
              <a:defRPr sz="1800"/>
            </a:lvl3pPr>
            <a:lvl4pPr>
              <a:buClr>
                <a:srgbClr val="006E96"/>
              </a:buClr>
              <a:buSzPct val="100000"/>
              <a:buFont typeface="Arial" pitchFamily="34" charset="0"/>
              <a:buChar char="•"/>
              <a:defRPr sz="1600"/>
            </a:lvl4pPr>
            <a:lvl5pPr>
              <a:buClr>
                <a:srgbClr val="006E96"/>
              </a:buClr>
              <a:buSzPct val="100000"/>
              <a:buFont typeface="Arial" pitchFamily="34" charset="0"/>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fld id="{DD70F06B-37E1-48CB-A44C-F91DD20C85EB}" type="datetimeFigureOut">
              <a:rPr lang="en-US"/>
              <a:pPr>
                <a:defRPr/>
              </a:pPr>
              <a:t>2/25/2024</a:t>
            </a:fld>
            <a:endParaRPr lang="en-US"/>
          </a:p>
        </p:txBody>
      </p:sp>
      <p:sp>
        <p:nvSpPr>
          <p:cNvPr id="9"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10" name="Slide Number Placeholder 8"/>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D13BE266-C5F1-46B2-A4D7-3F9060B124DF}" type="slidenum">
              <a:rPr lang="en-US" altLang="en-US"/>
              <a:pPr>
                <a:defRPr/>
              </a:pPr>
              <a:t>‹#›</a:t>
            </a:fld>
            <a:endParaRPr lang="en-US" altLang="en-US"/>
          </a:p>
        </p:txBody>
      </p:sp>
      <p:sp>
        <p:nvSpPr>
          <p:cNvPr id="11" name="TextBox 10"/>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a:solidFill>
                  <a:srgbClr val="646464"/>
                </a:solidFill>
                <a:latin typeface="+mj-lt"/>
              </a:rPr>
              <a:t>© 2018 </a:t>
            </a:r>
            <a:r>
              <a:rPr lang="en-US" sz="1000" err="1">
                <a:solidFill>
                  <a:srgbClr val="646464"/>
                </a:solidFill>
                <a:latin typeface="+mj-lt"/>
              </a:rPr>
              <a:t>Cengage</a:t>
            </a:r>
            <a:r>
              <a:rPr lang="en-US" sz="100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5447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068" r:id="rId1"/>
    <p:sldLayoutId id="2147484069" r:id="rId2"/>
    <p:sldLayoutId id="2147484077" r:id="rId3"/>
    <p:sldLayoutId id="2147484078" r:id="rId4"/>
    <p:sldLayoutId id="2147484079" r:id="rId5"/>
    <p:sldLayoutId id="2147484080" r:id="rId6"/>
    <p:sldLayoutId id="2147484070" r:id="rId7"/>
    <p:sldLayoutId id="2147484071" r:id="rId8"/>
    <p:sldLayoutId id="2147484072" r:id="rId9"/>
    <p:sldLayoutId id="2147484073" r:id="rId10"/>
    <p:sldLayoutId id="2147484074" r:id="rId11"/>
    <p:sldLayoutId id="2147484075" r:id="rId12"/>
    <p:sldLayoutId id="2147484076" r:id="rId13"/>
    <p:sldLayoutId id="2147484065" r:id="rId14"/>
    <p:sldLayoutId id="2147484066" r:id="rId15"/>
    <p:sldLayoutId id="2147484067" r:id="rId16"/>
  </p:sldLayoutIdLst>
  <p:txStyles>
    <p:titleStyle>
      <a:lvl1pPr algn="l" rtl="0" eaLnBrk="0" fontAlgn="base" hangingPunct="0">
        <a:spcBef>
          <a:spcPct val="0"/>
        </a:spcBef>
        <a:spcAft>
          <a:spcPct val="0"/>
        </a:spcAft>
        <a:defRPr sz="3600" kern="1200">
          <a:solidFill>
            <a:srgbClr val="00ADEE"/>
          </a:solidFill>
          <a:latin typeface="+mj-lt"/>
          <a:ea typeface="+mj-ea"/>
          <a:cs typeface="+mj-cs"/>
        </a:defRPr>
      </a:lvl1pPr>
      <a:lvl2pPr algn="l" rtl="0" eaLnBrk="0" fontAlgn="base" hangingPunct="0">
        <a:spcBef>
          <a:spcPct val="0"/>
        </a:spcBef>
        <a:spcAft>
          <a:spcPct val="0"/>
        </a:spcAft>
        <a:defRPr sz="3600">
          <a:solidFill>
            <a:srgbClr val="00ADEE"/>
          </a:solidFill>
          <a:latin typeface="Calibri" pitchFamily="34" charset="0"/>
        </a:defRPr>
      </a:lvl2pPr>
      <a:lvl3pPr algn="l" rtl="0" eaLnBrk="0" fontAlgn="base" hangingPunct="0">
        <a:spcBef>
          <a:spcPct val="0"/>
        </a:spcBef>
        <a:spcAft>
          <a:spcPct val="0"/>
        </a:spcAft>
        <a:defRPr sz="3600">
          <a:solidFill>
            <a:srgbClr val="00ADEE"/>
          </a:solidFill>
          <a:latin typeface="Calibri" pitchFamily="34" charset="0"/>
        </a:defRPr>
      </a:lvl3pPr>
      <a:lvl4pPr algn="l" rtl="0" eaLnBrk="0" fontAlgn="base" hangingPunct="0">
        <a:spcBef>
          <a:spcPct val="0"/>
        </a:spcBef>
        <a:spcAft>
          <a:spcPct val="0"/>
        </a:spcAft>
        <a:defRPr sz="3600">
          <a:solidFill>
            <a:srgbClr val="00ADEE"/>
          </a:solidFill>
          <a:latin typeface="Calibri" pitchFamily="34" charset="0"/>
        </a:defRPr>
      </a:lvl4pPr>
      <a:lvl5pPr algn="l" rtl="0" eaLnBrk="0" fontAlgn="base" hangingPunct="0">
        <a:spcBef>
          <a:spcPct val="0"/>
        </a:spcBef>
        <a:spcAft>
          <a:spcPct val="0"/>
        </a:spcAft>
        <a:defRPr sz="3600">
          <a:solidFill>
            <a:srgbClr val="00ADEE"/>
          </a:solidFill>
          <a:latin typeface="Calibri" pitchFamily="34" charset="0"/>
        </a:defRPr>
      </a:lvl5pPr>
      <a:lvl6pPr marL="457200" algn="l" rtl="0" eaLnBrk="1" fontAlgn="base" hangingPunct="1">
        <a:spcBef>
          <a:spcPct val="0"/>
        </a:spcBef>
        <a:spcAft>
          <a:spcPct val="0"/>
        </a:spcAft>
        <a:defRPr sz="3600">
          <a:solidFill>
            <a:srgbClr val="687718"/>
          </a:solidFill>
          <a:latin typeface="Calibri" pitchFamily="34" charset="0"/>
        </a:defRPr>
      </a:lvl6pPr>
      <a:lvl7pPr marL="914400" algn="l" rtl="0" eaLnBrk="1" fontAlgn="base" hangingPunct="1">
        <a:spcBef>
          <a:spcPct val="0"/>
        </a:spcBef>
        <a:spcAft>
          <a:spcPct val="0"/>
        </a:spcAft>
        <a:defRPr sz="3600">
          <a:solidFill>
            <a:srgbClr val="687718"/>
          </a:solidFill>
          <a:latin typeface="Calibri" pitchFamily="34" charset="0"/>
        </a:defRPr>
      </a:lvl7pPr>
      <a:lvl8pPr marL="1371600" algn="l" rtl="0" eaLnBrk="1" fontAlgn="base" hangingPunct="1">
        <a:spcBef>
          <a:spcPct val="0"/>
        </a:spcBef>
        <a:spcAft>
          <a:spcPct val="0"/>
        </a:spcAft>
        <a:defRPr sz="3600">
          <a:solidFill>
            <a:srgbClr val="687718"/>
          </a:solidFill>
          <a:latin typeface="Calibri" pitchFamily="34" charset="0"/>
        </a:defRPr>
      </a:lvl8pPr>
      <a:lvl9pPr marL="1828800" algn="l" rtl="0" eaLnBrk="1" fontAlgn="base" hangingPunct="1">
        <a:spcBef>
          <a:spcPct val="0"/>
        </a:spcBef>
        <a:spcAft>
          <a:spcPct val="0"/>
        </a:spcAft>
        <a:defRPr sz="3600">
          <a:solidFill>
            <a:srgbClr val="687718"/>
          </a:solidFill>
          <a:latin typeface="Calibri" pitchFamily="34" charset="0"/>
        </a:defRPr>
      </a:lvl9pPr>
    </p:titleStyle>
    <p:bodyStyle>
      <a:lvl1pPr marL="342900" indent="-342900" algn="l" rtl="0" eaLnBrk="0" fontAlgn="base" hangingPunct="0">
        <a:spcBef>
          <a:spcPct val="20000"/>
        </a:spcBef>
        <a:spcAft>
          <a:spcPct val="0"/>
        </a:spcAft>
        <a:buClr>
          <a:srgbClr val="00ADEE"/>
        </a:buClr>
        <a:buSzPct val="100000"/>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ADEE"/>
        </a:buClr>
        <a:buSzPct val="100000"/>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ADEE"/>
        </a:buClr>
        <a:buSzPct val="100000"/>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0ADEE"/>
        </a:buClr>
        <a:buSzPct val="100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0ADEE"/>
        </a:buClr>
        <a:buSzPct val="100000"/>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en-US" sz="5000">
                <a:ea typeface="DotumChe" pitchFamily="49" charset="-128"/>
              </a:rPr>
              <a:t>CHAPTER</a:t>
            </a:r>
            <a:r>
              <a:rPr lang="en-US" altLang="en-US">
                <a:ea typeface="DotumChe" pitchFamily="49" charset="-128"/>
              </a:rPr>
              <a:t> 2</a:t>
            </a:r>
          </a:p>
        </p:txBody>
      </p:sp>
      <p:sp>
        <p:nvSpPr>
          <p:cNvPr id="11266" name="Subtitle 2"/>
          <p:cNvSpPr>
            <a:spLocks noGrp="1"/>
          </p:cNvSpPr>
          <p:nvPr>
            <p:ph type="subTitle" idx="1"/>
          </p:nvPr>
        </p:nvSpPr>
        <p:spPr/>
        <p:txBody>
          <a:bodyPr/>
          <a:lstStyle/>
          <a:p>
            <a:pPr eaLnBrk="1" hangingPunct="1"/>
            <a:r>
              <a:rPr lang="en-US" altLang="en-US"/>
              <a:t>Identifying and Selecting Projects</a:t>
            </a:r>
          </a:p>
        </p:txBody>
      </p:sp>
      <p:sp>
        <p:nvSpPr>
          <p:cNvPr id="3" name="Text Placeholder 3"/>
          <p:cNvSpPr>
            <a:spLocks noGrp="1"/>
          </p:cNvSpPr>
          <p:nvPr>
            <p:ph type="body" sz="quarter" idx="10"/>
          </p:nvPr>
        </p:nvSpPr>
        <p:spPr/>
        <p:txBody>
          <a:bodyPr/>
          <a:lstStyle/>
          <a:p>
            <a:r>
              <a:rPr lang="en-US"/>
              <a:t>© 2018 </a:t>
            </a:r>
            <a:r>
              <a:rPr lang="en-US" err="1"/>
              <a:t>Cengage</a:t>
            </a:r>
            <a:r>
              <a:rPr lang="en-US"/>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a:t>Soliciting Proposals</a:t>
            </a:r>
            <a:endParaRPr lang="en-US"/>
          </a:p>
        </p:txBody>
      </p:sp>
      <p:sp>
        <p:nvSpPr>
          <p:cNvPr id="5" name="Content Placeholder 2"/>
          <p:cNvSpPr>
            <a:spLocks noGrp="1"/>
          </p:cNvSpPr>
          <p:nvPr>
            <p:ph idx="1"/>
          </p:nvPr>
        </p:nvSpPr>
        <p:spPr>
          <a:xfrm>
            <a:off x="457200" y="1600201"/>
            <a:ext cx="2819400" cy="457200"/>
          </a:xfrm>
        </p:spPr>
        <p:txBody>
          <a:bodyPr/>
          <a:lstStyle/>
          <a:p>
            <a:pPr marL="0" indent="0" eaLnBrk="1" hangingPunct="1">
              <a:buNone/>
            </a:pPr>
            <a:r>
              <a:rPr lang="en-US" altLang="en-US" sz="2400" b="1">
                <a:solidFill>
                  <a:srgbClr val="006E96"/>
                </a:solidFill>
              </a:rPr>
              <a:t>Solicitation</a:t>
            </a:r>
          </a:p>
        </p:txBody>
      </p:sp>
      <p:sp>
        <p:nvSpPr>
          <p:cNvPr id="6" name="Content Placeholder 3"/>
          <p:cNvSpPr>
            <a:spLocks noGrp="1"/>
          </p:cNvSpPr>
          <p:nvPr>
            <p:ph idx="10"/>
          </p:nvPr>
        </p:nvSpPr>
        <p:spPr>
          <a:xfrm>
            <a:off x="457200" y="2057400"/>
            <a:ext cx="4114800" cy="4114800"/>
          </a:xfrm>
        </p:spPr>
        <p:txBody>
          <a:bodyPr/>
          <a:lstStyle/>
          <a:p>
            <a:pPr lvl="0" eaLnBrk="1" hangingPunct="1">
              <a:buFont typeface="Arial" charset="0"/>
              <a:buChar char="•"/>
            </a:pPr>
            <a:r>
              <a:rPr lang="en-US" altLang="en-US" sz="2200">
                <a:solidFill>
                  <a:prstClr val="black"/>
                </a:solidFill>
              </a:rPr>
              <a:t>Notify potential contractors</a:t>
            </a:r>
          </a:p>
          <a:p>
            <a:pPr lvl="1" eaLnBrk="1" hangingPunct="1">
              <a:buFont typeface="Arial" charset="0"/>
              <a:buChar char="•"/>
            </a:pPr>
            <a:r>
              <a:rPr lang="en-US" altLang="en-US" sz="2200">
                <a:solidFill>
                  <a:prstClr val="black"/>
                </a:solidFill>
              </a:rPr>
              <a:t>Identify selected group in advance to send copy</a:t>
            </a:r>
          </a:p>
          <a:p>
            <a:pPr lvl="1" eaLnBrk="1" hangingPunct="1">
              <a:buFont typeface="Arial" charset="0"/>
              <a:buChar char="•"/>
            </a:pPr>
            <a:r>
              <a:rPr lang="en-US" altLang="en-US" sz="2200">
                <a:solidFill>
                  <a:prstClr val="black"/>
                </a:solidFill>
              </a:rPr>
              <a:t>Advertise in selected journals, newspapers, or websites</a:t>
            </a:r>
          </a:p>
          <a:p>
            <a:pPr lvl="0" eaLnBrk="1" hangingPunct="1">
              <a:buFont typeface="Arial" charset="0"/>
              <a:buChar char="•"/>
            </a:pPr>
            <a:r>
              <a:rPr lang="en-US" altLang="en-US" sz="2200">
                <a:solidFill>
                  <a:prstClr val="black"/>
                </a:solidFill>
              </a:rPr>
              <a:t>Maintain competitive situation</a:t>
            </a:r>
          </a:p>
          <a:p>
            <a:pPr lvl="1" eaLnBrk="1" hangingPunct="1">
              <a:buFont typeface="Arial" charset="0"/>
              <a:buChar char="•"/>
            </a:pPr>
            <a:r>
              <a:rPr lang="en-US" altLang="en-US" sz="2200">
                <a:solidFill>
                  <a:prstClr val="black"/>
                </a:solidFill>
              </a:rPr>
              <a:t>Provide equal information to all bidders</a:t>
            </a:r>
          </a:p>
          <a:p>
            <a:pPr lvl="1" eaLnBrk="1" hangingPunct="1">
              <a:buFont typeface="Arial" charset="0"/>
              <a:buChar char="•"/>
            </a:pPr>
            <a:r>
              <a:rPr lang="en-US" altLang="en-US" sz="2200">
                <a:solidFill>
                  <a:prstClr val="black"/>
                </a:solidFill>
              </a:rPr>
              <a:t>Hold bidders’ meeting to answer questions</a:t>
            </a:r>
          </a:p>
        </p:txBody>
      </p:sp>
      <p:sp>
        <p:nvSpPr>
          <p:cNvPr id="7" name="Content Placeholder 4"/>
          <p:cNvSpPr>
            <a:spLocks noGrp="1"/>
          </p:cNvSpPr>
          <p:nvPr>
            <p:ph idx="11"/>
          </p:nvPr>
        </p:nvSpPr>
        <p:spPr>
          <a:xfrm>
            <a:off x="5181600" y="1600200"/>
            <a:ext cx="2286000" cy="457200"/>
          </a:xfrm>
        </p:spPr>
        <p:txBody>
          <a:bodyPr/>
          <a:lstStyle/>
          <a:p>
            <a:pPr marL="0" lvl="0" indent="0" eaLnBrk="1" hangingPunct="1">
              <a:buNone/>
            </a:pPr>
            <a:r>
              <a:rPr lang="en-US" altLang="en-US" sz="2400" b="1">
                <a:solidFill>
                  <a:srgbClr val="006E96"/>
                </a:solidFill>
              </a:rPr>
              <a:t>Conditions</a:t>
            </a:r>
          </a:p>
        </p:txBody>
      </p:sp>
      <p:sp>
        <p:nvSpPr>
          <p:cNvPr id="8" name="Content Placeholder 5"/>
          <p:cNvSpPr>
            <a:spLocks noGrp="1"/>
          </p:cNvSpPr>
          <p:nvPr>
            <p:ph idx="12"/>
          </p:nvPr>
        </p:nvSpPr>
        <p:spPr>
          <a:xfrm>
            <a:off x="5181600" y="2057400"/>
            <a:ext cx="3733800" cy="3810000"/>
          </a:xfrm>
        </p:spPr>
        <p:txBody>
          <a:bodyPr/>
          <a:lstStyle/>
          <a:p>
            <a:pPr eaLnBrk="1" hangingPunct="1">
              <a:buFont typeface="Arial" charset="0"/>
              <a:buChar char="•"/>
            </a:pPr>
            <a:r>
              <a:rPr lang="en-US" altLang="en-US" sz="2200"/>
              <a:t>Requirements are sometimes communicated verbally instead of via a formal RFP</a:t>
            </a:r>
          </a:p>
          <a:p>
            <a:pPr eaLnBrk="1" hangingPunct="1">
              <a:buFont typeface="Arial" charset="0"/>
              <a:buChar char="•"/>
            </a:pPr>
            <a:r>
              <a:rPr lang="en-US" altLang="en-US" sz="2200"/>
              <a:t>All RFPs start with identification of a need, problem, or opportunity</a:t>
            </a:r>
          </a:p>
        </p:txBody>
      </p:sp>
    </p:spTree>
    <p:extLst>
      <p:ext uri="{BB962C8B-B14F-4D97-AF65-F5344CB8AC3E}">
        <p14:creationId xmlns:p14="http://schemas.microsoft.com/office/powerpoint/2010/main" val="2367701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Critical Success Factors </a:t>
            </a:r>
            <a:endParaRPr lang="en-US"/>
          </a:p>
        </p:txBody>
      </p:sp>
      <p:sp>
        <p:nvSpPr>
          <p:cNvPr id="3" name="Content Placeholder 2"/>
          <p:cNvSpPr>
            <a:spLocks noGrp="1"/>
          </p:cNvSpPr>
          <p:nvPr>
            <p:ph idx="1"/>
          </p:nvPr>
        </p:nvSpPr>
        <p:spPr>
          <a:xfrm>
            <a:off x="457200" y="1371600"/>
            <a:ext cx="8229600" cy="4754563"/>
          </a:xfrm>
        </p:spPr>
        <p:txBody>
          <a:bodyPr/>
          <a:lstStyle/>
          <a:p>
            <a:pPr eaLnBrk="1" hangingPunct="1">
              <a:lnSpc>
                <a:spcPct val="80000"/>
              </a:lnSpc>
            </a:pPr>
            <a:r>
              <a:rPr lang="en-US" altLang="en-US" sz="1800"/>
              <a:t>The need must be </a:t>
            </a:r>
            <a:r>
              <a:rPr lang="en-US" altLang="en-US" sz="1800" b="1"/>
              <a:t>clearly defined </a:t>
            </a:r>
            <a:r>
              <a:rPr lang="en-US" altLang="en-US" sz="1800"/>
              <a:t>before preparing a request for proposal (RFP).</a:t>
            </a:r>
          </a:p>
          <a:p>
            <a:pPr eaLnBrk="1" hangingPunct="1">
              <a:lnSpc>
                <a:spcPct val="80000"/>
              </a:lnSpc>
            </a:pPr>
            <a:r>
              <a:rPr lang="en-US" altLang="en-US" sz="1800"/>
              <a:t>When selecting a project from among several needs or opportunities, the decision should be based on which project will </a:t>
            </a:r>
            <a:r>
              <a:rPr lang="en-US" altLang="en-US" sz="1800" b="1"/>
              <a:t>provide the greatest overall benefits </a:t>
            </a:r>
            <a:r>
              <a:rPr lang="en-US" altLang="en-US" sz="1800"/>
              <a:t>compared to its costs and possible consequences.</a:t>
            </a:r>
          </a:p>
          <a:p>
            <a:pPr eaLnBrk="1" hangingPunct="1">
              <a:lnSpc>
                <a:spcPct val="80000"/>
              </a:lnSpc>
            </a:pPr>
            <a:r>
              <a:rPr lang="en-US" altLang="en-US" sz="1800"/>
              <a:t>Having a well-understood </a:t>
            </a:r>
            <a:r>
              <a:rPr lang="en-US" altLang="en-US" sz="1800" b="1"/>
              <a:t>evaluation and selection process </a:t>
            </a:r>
            <a:r>
              <a:rPr lang="en-US" altLang="en-US" sz="1800"/>
              <a:t>and a well-rounded committee will increase the chances of making the best project selection decision.</a:t>
            </a:r>
          </a:p>
          <a:p>
            <a:pPr eaLnBrk="1" hangingPunct="1">
              <a:lnSpc>
                <a:spcPct val="80000"/>
              </a:lnSpc>
            </a:pPr>
            <a:r>
              <a:rPr lang="en-US" altLang="en-US" sz="1800"/>
              <a:t>Establish </a:t>
            </a:r>
            <a:r>
              <a:rPr lang="en-US" altLang="en-US" sz="1800" b="1"/>
              <a:t>quantitative</a:t>
            </a:r>
            <a:r>
              <a:rPr lang="en-US" altLang="en-US" sz="1800"/>
              <a:t> project success </a:t>
            </a:r>
            <a:r>
              <a:rPr lang="en-US" altLang="en-US" sz="1800" b="1"/>
              <a:t>criteria,</a:t>
            </a:r>
            <a:r>
              <a:rPr lang="en-US" altLang="en-US" sz="1800"/>
              <a:t> or expected benefits.</a:t>
            </a:r>
          </a:p>
          <a:p>
            <a:pPr eaLnBrk="1" hangingPunct="1">
              <a:lnSpc>
                <a:spcPct val="80000"/>
              </a:lnSpc>
            </a:pPr>
            <a:r>
              <a:rPr lang="en-US" altLang="en-US" sz="1800"/>
              <a:t>A good RFP allows contractors to understand what the customer expects so that they can prepare a thorough proposal that addresses the </a:t>
            </a:r>
            <a:r>
              <a:rPr lang="en-US" altLang="en-US" sz="1800" b="1"/>
              <a:t>customer’s needs and requirements</a:t>
            </a:r>
            <a:r>
              <a:rPr lang="en-US" altLang="en-US" sz="1800"/>
              <a:t>.</a:t>
            </a:r>
          </a:p>
          <a:p>
            <a:pPr eaLnBrk="1" hangingPunct="1">
              <a:lnSpc>
                <a:spcPct val="80000"/>
              </a:lnSpc>
            </a:pPr>
            <a:r>
              <a:rPr lang="en-US" altLang="en-US" sz="1800"/>
              <a:t>A request for proposal should include a statement of work, customer requirements, expected deliverables, and the </a:t>
            </a:r>
            <a:r>
              <a:rPr lang="en-US" altLang="en-US" sz="1800" b="1"/>
              <a:t>criteria</a:t>
            </a:r>
            <a:r>
              <a:rPr lang="en-US" altLang="en-US" sz="1800"/>
              <a:t> by which the customer will </a:t>
            </a:r>
            <a:r>
              <a:rPr lang="en-US" altLang="en-US" sz="1800" b="1"/>
              <a:t>evaluate</a:t>
            </a:r>
            <a:r>
              <a:rPr lang="en-US" altLang="en-US" sz="1800"/>
              <a:t> proposals.</a:t>
            </a:r>
          </a:p>
          <a:p>
            <a:pPr eaLnBrk="1" hangingPunct="1">
              <a:lnSpc>
                <a:spcPct val="80000"/>
              </a:lnSpc>
            </a:pPr>
            <a:r>
              <a:rPr lang="en-US" altLang="en-US" sz="1800"/>
              <a:t>An RFP should provide instructions for the </a:t>
            </a:r>
            <a:r>
              <a:rPr lang="en-US" altLang="en-US" sz="1800" b="1"/>
              <a:t>format and content </a:t>
            </a:r>
            <a:r>
              <a:rPr lang="en-US" altLang="en-US" sz="1800"/>
              <a:t>of contractor proposals so that the customer will be able to make a consistent and fair comparison and evaluation of all the proposals.</a:t>
            </a:r>
          </a:p>
          <a:p>
            <a:pPr eaLnBrk="1" hangingPunct="1">
              <a:lnSpc>
                <a:spcPct val="80000"/>
              </a:lnSpc>
            </a:pPr>
            <a:r>
              <a:rPr lang="en-US" altLang="en-US" sz="1800"/>
              <a:t>Customers must be careful not to provide information to only some of the contractors because it would give these contractors an unfair </a:t>
            </a:r>
            <a:r>
              <a:rPr lang="en-US" altLang="en-US" sz="1800" b="1"/>
              <a:t>competitive</a:t>
            </a:r>
            <a:r>
              <a:rPr lang="en-US" altLang="en-US" sz="1800"/>
              <a:t> advantage in preparing their proposals.</a:t>
            </a:r>
          </a:p>
        </p:txBody>
      </p:sp>
    </p:spTree>
    <p:extLst>
      <p:ext uri="{BB962C8B-B14F-4D97-AF65-F5344CB8AC3E}">
        <p14:creationId xmlns:p14="http://schemas.microsoft.com/office/powerpoint/2010/main" val="605499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Summary</a:t>
            </a:r>
            <a:endParaRPr lang="en-US"/>
          </a:p>
        </p:txBody>
      </p:sp>
      <p:sp>
        <p:nvSpPr>
          <p:cNvPr id="3" name="Content Placeholder 2"/>
          <p:cNvSpPr>
            <a:spLocks noGrp="1"/>
          </p:cNvSpPr>
          <p:nvPr>
            <p:ph idx="1"/>
          </p:nvPr>
        </p:nvSpPr>
        <p:spPr>
          <a:xfrm>
            <a:off x="457200" y="1295400"/>
            <a:ext cx="8229600" cy="4830763"/>
          </a:xfrm>
        </p:spPr>
        <p:txBody>
          <a:bodyPr/>
          <a:lstStyle/>
          <a:p>
            <a:pPr eaLnBrk="1" hangingPunct="1">
              <a:lnSpc>
                <a:spcPct val="85000"/>
              </a:lnSpc>
            </a:pPr>
            <a:r>
              <a:rPr lang="en-US" altLang="en-US" sz="1700"/>
              <a:t>The initiating phase of the project life cycle starts with recognizing a need, problem, or opportunity for which a project or projects are identified to address the need.</a:t>
            </a:r>
          </a:p>
          <a:p>
            <a:pPr eaLnBrk="1" hangingPunct="1">
              <a:lnSpc>
                <a:spcPct val="85000"/>
              </a:lnSpc>
            </a:pPr>
            <a:r>
              <a:rPr lang="en-US" altLang="en-US" sz="1700"/>
              <a:t>Sometimes organizations identify several or many needs but have limited funds and people available to pursue potential projects to address all of those needs. In such cases, the company must go through a decision-making process to prioritize and select those projects that will result in the greatest overall benefit.</a:t>
            </a:r>
          </a:p>
          <a:p>
            <a:pPr eaLnBrk="1" hangingPunct="1">
              <a:lnSpc>
                <a:spcPct val="85000"/>
              </a:lnSpc>
            </a:pPr>
            <a:r>
              <a:rPr lang="en-US" altLang="en-US" sz="1700"/>
              <a:t>Project selection involves evaluating potential projects and then deciding which should move forward to be implemented.</a:t>
            </a:r>
          </a:p>
          <a:p>
            <a:pPr eaLnBrk="1" hangingPunct="1">
              <a:lnSpc>
                <a:spcPct val="85000"/>
              </a:lnSpc>
            </a:pPr>
            <a:r>
              <a:rPr lang="en-US" altLang="en-US" sz="1700"/>
              <a:t>Once a project is selected, it is formally authorized using a document referred to as a project charter, sometimes called a project authorization or project initiation document.</a:t>
            </a:r>
          </a:p>
          <a:p>
            <a:pPr eaLnBrk="1" hangingPunct="1">
              <a:lnSpc>
                <a:spcPct val="85000"/>
              </a:lnSpc>
            </a:pPr>
            <a:r>
              <a:rPr lang="en-US" altLang="en-US" sz="1700"/>
              <a:t>In some cases, an organization does not have the expertise or staff capacity to plan and perform the project or major portions of the project, and therefore decides to have the project completed by an external resource (contractor) and prepares and RFP.</a:t>
            </a:r>
          </a:p>
          <a:p>
            <a:pPr eaLnBrk="1" hangingPunct="1">
              <a:lnSpc>
                <a:spcPct val="85000"/>
              </a:lnSpc>
            </a:pPr>
            <a:r>
              <a:rPr lang="en-US" altLang="en-US" sz="1700"/>
              <a:t>Once the RFP has been prepared, the customer solicits proposals by notifying potential contractors that the RFP is available.</a:t>
            </a:r>
          </a:p>
          <a:p>
            <a:pPr eaLnBrk="1" hangingPunct="1">
              <a:lnSpc>
                <a:spcPct val="85000"/>
              </a:lnSpc>
            </a:pPr>
            <a:r>
              <a:rPr lang="en-US" altLang="en-US" sz="1700"/>
              <a:t>Not all project life cycles include the preparation of a written request for proposal by a customer and subsequent submittal of proposals from contractors. Some endeavors move from the initiating phase, where a project is identified and selected, into the planning and performing phases of the life cycle.</a:t>
            </a:r>
          </a:p>
        </p:txBody>
      </p:sp>
    </p:spTree>
    <p:extLst>
      <p:ext uri="{BB962C8B-B14F-4D97-AF65-F5344CB8AC3E}">
        <p14:creationId xmlns:p14="http://schemas.microsoft.com/office/powerpoint/2010/main" val="83549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Chapter Concepts</a:t>
            </a:r>
            <a:endParaRPr lang="en-US"/>
          </a:p>
        </p:txBody>
      </p:sp>
      <p:sp>
        <p:nvSpPr>
          <p:cNvPr id="3" name="Content Placeholder 2"/>
          <p:cNvSpPr>
            <a:spLocks noGrp="1"/>
          </p:cNvSpPr>
          <p:nvPr>
            <p:ph idx="1"/>
          </p:nvPr>
        </p:nvSpPr>
        <p:spPr/>
        <p:txBody>
          <a:bodyPr/>
          <a:lstStyle/>
          <a:p>
            <a:pPr eaLnBrk="1" hangingPunct="1"/>
            <a:r>
              <a:rPr lang="en-US" altLang="en-US" sz="2600"/>
              <a:t>How projects are identified and selected</a:t>
            </a:r>
          </a:p>
          <a:p>
            <a:pPr eaLnBrk="1" hangingPunct="1"/>
            <a:r>
              <a:rPr lang="en-US" altLang="en-US" sz="2600"/>
              <a:t>A project charter</a:t>
            </a:r>
          </a:p>
          <a:p>
            <a:pPr eaLnBrk="1" hangingPunct="1"/>
            <a:r>
              <a:rPr lang="en-US" altLang="en-US" sz="2600"/>
              <a:t>Outsourcing projects using a request for proposal</a:t>
            </a:r>
          </a:p>
          <a:p>
            <a:pPr eaLnBrk="1" hangingPunct="1"/>
            <a:r>
              <a:rPr lang="en-US" altLang="en-US" sz="2600"/>
              <a:t>The proposal solicitation process</a:t>
            </a:r>
          </a:p>
        </p:txBody>
      </p:sp>
    </p:spTree>
    <p:extLst>
      <p:ext uri="{BB962C8B-B14F-4D97-AF65-F5344CB8AC3E}">
        <p14:creationId xmlns:p14="http://schemas.microsoft.com/office/powerpoint/2010/main" val="653914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Learning Outcomes</a:t>
            </a:r>
            <a:endParaRPr lang="en-US"/>
          </a:p>
        </p:txBody>
      </p:sp>
      <p:sp>
        <p:nvSpPr>
          <p:cNvPr id="3" name="Content Placeholder 2"/>
          <p:cNvSpPr>
            <a:spLocks noGrp="1"/>
          </p:cNvSpPr>
          <p:nvPr>
            <p:ph idx="1"/>
          </p:nvPr>
        </p:nvSpPr>
        <p:spPr/>
        <p:txBody>
          <a:bodyPr/>
          <a:lstStyle/>
          <a:p>
            <a:pPr eaLnBrk="1" hangingPunct="1"/>
            <a:r>
              <a:rPr lang="en-US" altLang="en-US" sz="2600"/>
              <a:t>Discuss how projects are identified</a:t>
            </a:r>
          </a:p>
          <a:p>
            <a:pPr eaLnBrk="1" hangingPunct="1"/>
            <a:r>
              <a:rPr lang="en-US" altLang="en-US" sz="2600"/>
              <a:t>Explain how projects are prioritized and selected</a:t>
            </a:r>
          </a:p>
          <a:p>
            <a:pPr eaLnBrk="1" hangingPunct="1"/>
            <a:r>
              <a:rPr lang="en-US" altLang="en-US" sz="2600"/>
              <a:t>Identify and describe at least eight elements of a project charter</a:t>
            </a:r>
          </a:p>
          <a:p>
            <a:pPr eaLnBrk="1" hangingPunct="1"/>
            <a:r>
              <a:rPr lang="en-US" altLang="en-US" sz="2600"/>
              <a:t>Prepare a project charter</a:t>
            </a:r>
          </a:p>
          <a:p>
            <a:pPr eaLnBrk="1" hangingPunct="1"/>
            <a:r>
              <a:rPr lang="en-US" altLang="en-US" sz="2600"/>
              <a:t>Prepare a request for proposal</a:t>
            </a:r>
          </a:p>
        </p:txBody>
      </p:sp>
    </p:spTree>
    <p:extLst>
      <p:ext uri="{BB962C8B-B14F-4D97-AF65-F5344CB8AC3E}">
        <p14:creationId xmlns:p14="http://schemas.microsoft.com/office/powerpoint/2010/main" val="413386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altLang="en-US" sz="2400"/>
              <a:t>Project Integration Management</a:t>
            </a:r>
            <a:br>
              <a:rPr lang="en-US" altLang="en-US" sz="2400"/>
            </a:br>
            <a:r>
              <a:rPr lang="en-US" altLang="en-US" sz="2400"/>
              <a:t>Project Procurement Management</a:t>
            </a:r>
            <a:endParaRPr lang="en-US" sz="2400"/>
          </a:p>
        </p:txBody>
      </p:sp>
      <p:sp>
        <p:nvSpPr>
          <p:cNvPr id="5" name="Text Placeholder 2"/>
          <p:cNvSpPr>
            <a:spLocks noGrp="1"/>
          </p:cNvSpPr>
          <p:nvPr>
            <p:ph type="body" idx="1"/>
          </p:nvPr>
        </p:nvSpPr>
        <p:spPr/>
        <p:txBody>
          <a:bodyPr/>
          <a:lstStyle/>
          <a:p>
            <a:pPr eaLnBrk="1" hangingPunct="1"/>
            <a:r>
              <a:rPr lang="en-US" altLang="en-US"/>
              <a:t>Project Management Knowledge Areas from </a:t>
            </a:r>
            <a:r>
              <a:rPr lang="en-US" altLang="en-US" i="1"/>
              <a:t>PMBOK® Guide</a:t>
            </a:r>
          </a:p>
        </p:txBody>
      </p:sp>
    </p:spTree>
    <p:extLst>
      <p:ext uri="{BB962C8B-B14F-4D97-AF65-F5344CB8AC3E}">
        <p14:creationId xmlns:p14="http://schemas.microsoft.com/office/powerpoint/2010/main" val="767406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ltLang="en-US"/>
              <a:t>Project Identification</a:t>
            </a:r>
            <a:endParaRPr lang="en-US"/>
          </a:p>
        </p:txBody>
      </p:sp>
      <p:sp>
        <p:nvSpPr>
          <p:cNvPr id="7" name="Content Placeholder 2"/>
          <p:cNvSpPr>
            <a:spLocks noGrp="1"/>
          </p:cNvSpPr>
          <p:nvPr>
            <p:ph sz="half" idx="1"/>
          </p:nvPr>
        </p:nvSpPr>
        <p:spPr/>
        <p:txBody>
          <a:bodyPr/>
          <a:lstStyle/>
          <a:p>
            <a:pPr eaLnBrk="1" hangingPunct="1">
              <a:buFont typeface="Arial" charset="0"/>
              <a:buChar char="•"/>
            </a:pPr>
            <a:r>
              <a:rPr lang="en-US" altLang="en-US" sz="2000"/>
              <a:t>Start of Initiating phase</a:t>
            </a:r>
          </a:p>
          <a:p>
            <a:pPr eaLnBrk="1" hangingPunct="1">
              <a:buFont typeface="Arial" charset="0"/>
              <a:buChar char="•"/>
            </a:pPr>
            <a:r>
              <a:rPr lang="en-US" altLang="en-US" sz="2000"/>
              <a:t>Recognize need, problem, or opportunity</a:t>
            </a:r>
          </a:p>
          <a:p>
            <a:pPr eaLnBrk="1" hangingPunct="1">
              <a:buFont typeface="Arial" charset="0"/>
              <a:buChar char="•"/>
            </a:pPr>
            <a:r>
              <a:rPr lang="en-US" altLang="en-US" sz="2000"/>
              <a:t>Various ways for identification</a:t>
            </a:r>
          </a:p>
          <a:p>
            <a:pPr lvl="1" eaLnBrk="1" hangingPunct="1">
              <a:buFont typeface="Arial" charset="0"/>
              <a:buChar char="•"/>
            </a:pPr>
            <a:r>
              <a:rPr lang="en-US" altLang="en-US" sz="1800"/>
              <a:t>Organizations strategic planning</a:t>
            </a:r>
          </a:p>
          <a:p>
            <a:pPr lvl="1" eaLnBrk="1" hangingPunct="1">
              <a:buFont typeface="Arial" charset="0"/>
              <a:buChar char="•"/>
            </a:pPr>
            <a:r>
              <a:rPr lang="en-US" altLang="en-US" sz="1800"/>
              <a:t>Response to unexpected events</a:t>
            </a:r>
          </a:p>
          <a:p>
            <a:pPr lvl="1" eaLnBrk="1" hangingPunct="1">
              <a:buFont typeface="Arial" charset="0"/>
              <a:buChar char="•"/>
            </a:pPr>
            <a:r>
              <a:rPr lang="en-US" altLang="en-US" sz="1800"/>
              <a:t>Group organized to address a need</a:t>
            </a:r>
          </a:p>
          <a:p>
            <a:pPr eaLnBrk="1" hangingPunct="1">
              <a:buFont typeface="Arial" charset="0"/>
              <a:buChar char="•"/>
            </a:pPr>
            <a:r>
              <a:rPr lang="en-US" altLang="en-US" sz="2000"/>
              <a:t>Important to clearly identify need to determine if worth pursuing</a:t>
            </a:r>
          </a:p>
          <a:p>
            <a:pPr eaLnBrk="1" hangingPunct="1">
              <a:buFont typeface="Arial" charset="0"/>
              <a:buChar char="•"/>
            </a:pPr>
            <a:r>
              <a:rPr lang="en-US" altLang="en-US" sz="2000"/>
              <a:t>Use decision making process to prioritize and select project with greatest need</a:t>
            </a:r>
          </a:p>
        </p:txBody>
      </p:sp>
      <p:pic>
        <p:nvPicPr>
          <p:cNvPr id="1026" name="Picture 3" descr="A line graph shows the project life cycle effort.&#10;&#10;The horizontal axis shows time and the vertical axis shows effort. The graph shows a curve that rises upward to a maximum value and then falls down to meet the horizontal axis. Two dashed vertical line on the upward sloping part on the left are labeled “Project charter” and “Baseline plan.” Two dashed vertical line on the downward sloping part on the right are labeled “Accepted deliverables” and “Archived project document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499377"/>
            <a:ext cx="4038600" cy="2727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68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Project Selection</a:t>
            </a:r>
            <a:endParaRPr lang="en-US"/>
          </a:p>
        </p:txBody>
      </p:sp>
      <p:sp>
        <p:nvSpPr>
          <p:cNvPr id="3" name="Content Placeholder 2"/>
          <p:cNvSpPr>
            <a:spLocks noGrp="1"/>
          </p:cNvSpPr>
          <p:nvPr>
            <p:ph sz="half" idx="1"/>
          </p:nvPr>
        </p:nvSpPr>
        <p:spPr/>
        <p:txBody>
          <a:bodyPr/>
          <a:lstStyle/>
          <a:p>
            <a:pPr eaLnBrk="1" hangingPunct="1">
              <a:buFont typeface="Arial" charset="0"/>
              <a:buChar char="•"/>
            </a:pPr>
            <a:r>
              <a:rPr lang="en-US" altLang="en-US" sz="2400"/>
              <a:t>Evaluate needs, costs, benefits</a:t>
            </a:r>
          </a:p>
          <a:p>
            <a:pPr eaLnBrk="1" hangingPunct="1">
              <a:buFont typeface="Arial" charset="0"/>
              <a:buChar char="•"/>
            </a:pPr>
            <a:r>
              <a:rPr lang="en-US" altLang="en-US" sz="2400"/>
              <a:t>Determine which are projects</a:t>
            </a:r>
          </a:p>
          <a:p>
            <a:pPr eaLnBrk="1" hangingPunct="1">
              <a:buFont typeface="Arial" charset="0"/>
              <a:buChar char="•"/>
            </a:pPr>
            <a:r>
              <a:rPr lang="en-US" altLang="en-US" sz="2400"/>
              <a:t>Select project</a:t>
            </a:r>
          </a:p>
          <a:p>
            <a:pPr lvl="1" eaLnBrk="1" hangingPunct="1">
              <a:buFont typeface="Arial" charset="0"/>
              <a:buChar char="•"/>
            </a:pPr>
            <a:r>
              <a:rPr lang="en-US" altLang="en-US" sz="2000"/>
              <a:t>Develop criteria</a:t>
            </a:r>
          </a:p>
          <a:p>
            <a:pPr lvl="1" eaLnBrk="1" hangingPunct="1">
              <a:buFont typeface="Arial" charset="0"/>
              <a:buChar char="•"/>
            </a:pPr>
            <a:r>
              <a:rPr lang="en-US" altLang="en-US" sz="2000"/>
              <a:t>List assumptions</a:t>
            </a:r>
          </a:p>
          <a:p>
            <a:pPr lvl="1" eaLnBrk="1" hangingPunct="1">
              <a:buFont typeface="Arial" charset="0"/>
              <a:buChar char="•"/>
            </a:pPr>
            <a:r>
              <a:rPr lang="en-US" altLang="en-US" sz="2000"/>
              <a:t>Gather data</a:t>
            </a:r>
          </a:p>
          <a:p>
            <a:pPr lvl="1" eaLnBrk="1" hangingPunct="1">
              <a:buFont typeface="Arial" charset="0"/>
              <a:buChar char="•"/>
            </a:pPr>
            <a:r>
              <a:rPr lang="en-US" altLang="en-US" sz="2000"/>
              <a:t>Evaluate each opportunity</a:t>
            </a:r>
          </a:p>
          <a:p>
            <a:pPr eaLnBrk="1" hangingPunct="1">
              <a:buFont typeface="Arial" charset="0"/>
              <a:buChar char="•"/>
            </a:pPr>
            <a:r>
              <a:rPr lang="en-US" altLang="en-US" sz="2400"/>
              <a:t>Combine “gut” feelings and quantitative information to make decision</a:t>
            </a:r>
          </a:p>
        </p:txBody>
      </p:sp>
      <p:pic>
        <p:nvPicPr>
          <p:cNvPr id="2050" name="Picture 3" descr="Four-column table for project evaluation and selection form with columns as evaluation criteria, Project A, Project B, and Project C."/>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191000" y="2590800"/>
            <a:ext cx="4663440" cy="2054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914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altLang="en-US"/>
              <a:t>Project Charter</a:t>
            </a:r>
            <a:endParaRPr lang="en-US"/>
          </a:p>
        </p:txBody>
      </p:sp>
      <p:sp>
        <p:nvSpPr>
          <p:cNvPr id="11" name="Content Placeholder 2"/>
          <p:cNvSpPr>
            <a:spLocks noGrp="1"/>
          </p:cNvSpPr>
          <p:nvPr>
            <p:ph idx="1"/>
          </p:nvPr>
        </p:nvSpPr>
        <p:spPr>
          <a:xfrm>
            <a:off x="457200" y="1600201"/>
            <a:ext cx="3124200" cy="457200"/>
          </a:xfrm>
        </p:spPr>
        <p:txBody>
          <a:bodyPr/>
          <a:lstStyle/>
          <a:p>
            <a:pPr marL="0" indent="0" eaLnBrk="1" hangingPunct="1">
              <a:buNone/>
            </a:pPr>
            <a:r>
              <a:rPr lang="en-US" altLang="en-US" sz="2400" b="1">
                <a:solidFill>
                  <a:srgbClr val="006E96"/>
                </a:solidFill>
              </a:rPr>
              <a:t>Purpose</a:t>
            </a:r>
          </a:p>
        </p:txBody>
      </p:sp>
      <p:sp>
        <p:nvSpPr>
          <p:cNvPr id="12" name="Content Placeholder 3"/>
          <p:cNvSpPr>
            <a:spLocks noGrp="1"/>
          </p:cNvSpPr>
          <p:nvPr>
            <p:ph idx="10"/>
          </p:nvPr>
        </p:nvSpPr>
        <p:spPr>
          <a:xfrm>
            <a:off x="457200" y="2057400"/>
            <a:ext cx="3566160" cy="3733800"/>
          </a:xfrm>
        </p:spPr>
        <p:txBody>
          <a:bodyPr/>
          <a:lstStyle/>
          <a:p>
            <a:pPr lvl="0" eaLnBrk="1" hangingPunct="1">
              <a:buFont typeface="Arial" charset="0"/>
              <a:buChar char="•"/>
            </a:pPr>
            <a:r>
              <a:rPr lang="en-US" altLang="en-US" sz="2400">
                <a:solidFill>
                  <a:prstClr val="black"/>
                </a:solidFill>
              </a:rPr>
              <a:t>Provides sponsor approval</a:t>
            </a:r>
          </a:p>
          <a:p>
            <a:pPr lvl="0" eaLnBrk="1" hangingPunct="1">
              <a:buFont typeface="Arial" charset="0"/>
              <a:buChar char="•"/>
            </a:pPr>
            <a:r>
              <a:rPr lang="en-US" altLang="en-US" sz="2400">
                <a:solidFill>
                  <a:prstClr val="black"/>
                </a:solidFill>
              </a:rPr>
              <a:t>Commits funding for the project</a:t>
            </a:r>
          </a:p>
          <a:p>
            <a:pPr lvl="0" eaLnBrk="1" hangingPunct="1">
              <a:buFont typeface="Arial" charset="0"/>
              <a:buChar char="•"/>
            </a:pPr>
            <a:r>
              <a:rPr lang="en-US" altLang="en-US" sz="2400">
                <a:solidFill>
                  <a:prstClr val="black"/>
                </a:solidFill>
              </a:rPr>
              <a:t>Summarizes key conditions and parameters </a:t>
            </a:r>
          </a:p>
          <a:p>
            <a:pPr lvl="0" eaLnBrk="1" hangingPunct="1">
              <a:buFont typeface="Arial" charset="0"/>
              <a:buChar char="•"/>
            </a:pPr>
            <a:r>
              <a:rPr lang="en-US" altLang="en-US" sz="2400">
                <a:solidFill>
                  <a:prstClr val="black"/>
                </a:solidFill>
              </a:rPr>
              <a:t>Establishes framework to develop baseline plan</a:t>
            </a:r>
          </a:p>
        </p:txBody>
      </p:sp>
      <p:sp>
        <p:nvSpPr>
          <p:cNvPr id="13" name="Content Placeholder 4"/>
          <p:cNvSpPr>
            <a:spLocks noGrp="1"/>
          </p:cNvSpPr>
          <p:nvPr>
            <p:ph idx="11"/>
          </p:nvPr>
        </p:nvSpPr>
        <p:spPr>
          <a:xfrm>
            <a:off x="4419600" y="1600200"/>
            <a:ext cx="3657600" cy="457200"/>
          </a:xfrm>
        </p:spPr>
        <p:txBody>
          <a:bodyPr/>
          <a:lstStyle/>
          <a:p>
            <a:pPr marL="0" lvl="0" indent="0">
              <a:buNone/>
            </a:pPr>
            <a:r>
              <a:rPr lang="en-US" altLang="en-US" sz="2400" b="1">
                <a:solidFill>
                  <a:srgbClr val="006E96"/>
                </a:solidFill>
              </a:rPr>
              <a:t>Possible Elements</a:t>
            </a:r>
          </a:p>
        </p:txBody>
      </p:sp>
      <p:sp>
        <p:nvSpPr>
          <p:cNvPr id="14" name="Content Placeholder 5"/>
          <p:cNvSpPr>
            <a:spLocks noGrp="1"/>
          </p:cNvSpPr>
          <p:nvPr>
            <p:ph idx="12"/>
          </p:nvPr>
        </p:nvSpPr>
        <p:spPr>
          <a:xfrm>
            <a:off x="4419600" y="2057400"/>
            <a:ext cx="2133600" cy="4038600"/>
          </a:xfrm>
        </p:spPr>
        <p:txBody>
          <a:bodyPr/>
          <a:lstStyle/>
          <a:p>
            <a:pPr eaLnBrk="1" hangingPunct="1"/>
            <a:r>
              <a:rPr lang="en-US" altLang="en-US" sz="1800"/>
              <a:t>Project title</a:t>
            </a:r>
          </a:p>
          <a:p>
            <a:pPr eaLnBrk="1" hangingPunct="1"/>
            <a:r>
              <a:rPr lang="en-US" altLang="en-US" sz="1800"/>
              <a:t>Purpose</a:t>
            </a:r>
          </a:p>
          <a:p>
            <a:pPr eaLnBrk="1" hangingPunct="1"/>
            <a:r>
              <a:rPr lang="en-US" altLang="en-US" sz="1800"/>
              <a:t>Description</a:t>
            </a:r>
          </a:p>
          <a:p>
            <a:pPr eaLnBrk="1" hangingPunct="1"/>
            <a:r>
              <a:rPr lang="en-US" altLang="en-US" sz="1800"/>
              <a:t>Objective</a:t>
            </a:r>
          </a:p>
          <a:p>
            <a:pPr eaLnBrk="1" hangingPunct="1"/>
            <a:r>
              <a:rPr lang="en-US" altLang="en-US" sz="1800"/>
              <a:t>Success criteria or expected benefits</a:t>
            </a:r>
          </a:p>
          <a:p>
            <a:pPr eaLnBrk="1" hangingPunct="1"/>
            <a:r>
              <a:rPr lang="en-US" altLang="en-US" sz="1800"/>
              <a:t>Funding</a:t>
            </a:r>
          </a:p>
          <a:p>
            <a:pPr eaLnBrk="1" hangingPunct="1"/>
            <a:r>
              <a:rPr lang="en-US" altLang="en-US" sz="1800"/>
              <a:t>Major deliverables</a:t>
            </a:r>
          </a:p>
          <a:p>
            <a:pPr eaLnBrk="1" hangingPunct="1"/>
            <a:r>
              <a:rPr lang="en-US" altLang="en-US" sz="1800"/>
              <a:t>Acceptance criteria</a:t>
            </a:r>
          </a:p>
        </p:txBody>
      </p:sp>
      <p:sp>
        <p:nvSpPr>
          <p:cNvPr id="15" name="Content Placeholder 6"/>
          <p:cNvSpPr>
            <a:spLocks noGrp="1"/>
          </p:cNvSpPr>
          <p:nvPr>
            <p:ph idx="13"/>
          </p:nvPr>
        </p:nvSpPr>
        <p:spPr>
          <a:xfrm>
            <a:off x="6477000" y="2057400"/>
            <a:ext cx="2438400" cy="3962400"/>
          </a:xfrm>
        </p:spPr>
        <p:txBody>
          <a:bodyPr/>
          <a:lstStyle/>
          <a:p>
            <a:pPr eaLnBrk="1">
              <a:defRPr/>
            </a:pPr>
            <a:r>
              <a:rPr lang="en-US" sz="1800"/>
              <a:t>Milestone schedule</a:t>
            </a:r>
          </a:p>
          <a:p>
            <a:pPr eaLnBrk="1">
              <a:defRPr/>
            </a:pPr>
            <a:r>
              <a:rPr lang="en-US" sz="1800"/>
              <a:t>Key assumptions</a:t>
            </a:r>
          </a:p>
          <a:p>
            <a:pPr eaLnBrk="1">
              <a:defRPr/>
            </a:pPr>
            <a:r>
              <a:rPr lang="en-US" sz="1800"/>
              <a:t>Constraints</a:t>
            </a:r>
          </a:p>
          <a:p>
            <a:pPr eaLnBrk="1">
              <a:defRPr/>
            </a:pPr>
            <a:r>
              <a:rPr lang="en-US" sz="1800"/>
              <a:t>Major risks</a:t>
            </a:r>
          </a:p>
          <a:p>
            <a:pPr eaLnBrk="1">
              <a:defRPr/>
            </a:pPr>
            <a:r>
              <a:rPr lang="en-US" sz="1800"/>
              <a:t>Approval requirements</a:t>
            </a:r>
          </a:p>
          <a:p>
            <a:pPr eaLnBrk="1">
              <a:defRPr/>
            </a:pPr>
            <a:r>
              <a:rPr lang="en-US" sz="1800"/>
              <a:t>Project manager</a:t>
            </a:r>
          </a:p>
          <a:p>
            <a:pPr eaLnBrk="1">
              <a:defRPr/>
            </a:pPr>
            <a:r>
              <a:rPr lang="en-US" sz="1800"/>
              <a:t>Reporting requirements</a:t>
            </a:r>
          </a:p>
          <a:p>
            <a:pPr eaLnBrk="1">
              <a:defRPr/>
            </a:pPr>
            <a:r>
              <a:rPr lang="en-US" sz="1800"/>
              <a:t>Sponsor designee</a:t>
            </a:r>
          </a:p>
          <a:p>
            <a:pPr eaLnBrk="1">
              <a:defRPr/>
            </a:pPr>
            <a:r>
              <a:rPr lang="en-US" sz="1800"/>
              <a:t>Approval signature</a:t>
            </a:r>
          </a:p>
        </p:txBody>
      </p:sp>
    </p:spTree>
    <p:extLst>
      <p:ext uri="{BB962C8B-B14F-4D97-AF65-F5344CB8AC3E}">
        <p14:creationId xmlns:p14="http://schemas.microsoft.com/office/powerpoint/2010/main" val="3106069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a:t>Preparing a Request for Proposal</a:t>
            </a:r>
            <a:endParaRPr lang="en-US"/>
          </a:p>
        </p:txBody>
      </p:sp>
      <p:sp>
        <p:nvSpPr>
          <p:cNvPr id="6" name="Content Placeholder 2"/>
          <p:cNvSpPr>
            <a:spLocks noGrp="1"/>
          </p:cNvSpPr>
          <p:nvPr>
            <p:ph idx="1"/>
          </p:nvPr>
        </p:nvSpPr>
        <p:spPr/>
        <p:txBody>
          <a:bodyPr/>
          <a:lstStyle/>
          <a:p>
            <a:pPr eaLnBrk="1" hangingPunct="1"/>
            <a:r>
              <a:rPr lang="en-US" altLang="en-US"/>
              <a:t>Decision made to outsource to external resource</a:t>
            </a:r>
          </a:p>
          <a:p>
            <a:pPr eaLnBrk="1" hangingPunct="1"/>
            <a:r>
              <a:rPr lang="en-US" altLang="en-US"/>
              <a:t>Comprehensively describe project requirements</a:t>
            </a:r>
          </a:p>
          <a:p>
            <a:pPr lvl="1" eaLnBrk="1" hangingPunct="1"/>
            <a:r>
              <a:rPr lang="en-US" altLang="en-US"/>
              <a:t>Includes need, problem, or opportunity description</a:t>
            </a:r>
          </a:p>
          <a:p>
            <a:pPr lvl="1" eaLnBrk="1" hangingPunct="1"/>
            <a:r>
              <a:rPr lang="en-US" altLang="en-US"/>
              <a:t>Allows contractors to develop a thorough proposal</a:t>
            </a:r>
          </a:p>
          <a:p>
            <a:pPr lvl="1" eaLnBrk="1" hangingPunct="1"/>
            <a:r>
              <a:rPr lang="en-US" altLang="en-US"/>
              <a:t>Facilitates the development of evaluation criteria</a:t>
            </a:r>
          </a:p>
          <a:p>
            <a:pPr eaLnBrk="1" hangingPunct="1"/>
            <a:r>
              <a:rPr lang="en-US" altLang="en-US"/>
              <a:t>May be communicated informally or formally, in writing or verbally</a:t>
            </a:r>
          </a:p>
        </p:txBody>
      </p:sp>
    </p:spTree>
    <p:extLst>
      <p:ext uri="{BB962C8B-B14F-4D97-AF65-F5344CB8AC3E}">
        <p14:creationId xmlns:p14="http://schemas.microsoft.com/office/powerpoint/2010/main" val="2777265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Guidelines for Developing an RFP</a:t>
            </a:r>
            <a:endParaRPr lang="en-US"/>
          </a:p>
        </p:txBody>
      </p:sp>
      <p:sp>
        <p:nvSpPr>
          <p:cNvPr id="4" name="Content Placeholder 2"/>
          <p:cNvSpPr>
            <a:spLocks noGrp="1"/>
          </p:cNvSpPr>
          <p:nvPr>
            <p:ph sz="half" idx="1"/>
          </p:nvPr>
        </p:nvSpPr>
        <p:spPr/>
        <p:txBody>
          <a:bodyPr/>
          <a:lstStyle/>
          <a:p>
            <a:pPr eaLnBrk="1" hangingPunct="1">
              <a:buFont typeface="Arial" charset="0"/>
              <a:buChar char="•"/>
            </a:pPr>
            <a:r>
              <a:rPr lang="en-US" altLang="en-US" sz="2200"/>
              <a:t>State project objective or purpose</a:t>
            </a:r>
          </a:p>
          <a:p>
            <a:pPr eaLnBrk="1" hangingPunct="1">
              <a:buFont typeface="Arial" charset="0"/>
              <a:buChar char="•"/>
            </a:pPr>
            <a:r>
              <a:rPr lang="en-US" altLang="en-US" sz="2200"/>
              <a:t>Provide a statement of work</a:t>
            </a:r>
          </a:p>
          <a:p>
            <a:pPr eaLnBrk="1" hangingPunct="1">
              <a:buFont typeface="Arial" charset="0"/>
              <a:buChar char="•"/>
            </a:pPr>
            <a:r>
              <a:rPr lang="en-US" altLang="en-US" sz="2200"/>
              <a:t>Include customer requirements</a:t>
            </a:r>
          </a:p>
          <a:p>
            <a:pPr eaLnBrk="1" hangingPunct="1">
              <a:buFont typeface="Arial" charset="0"/>
              <a:buChar char="•"/>
            </a:pPr>
            <a:r>
              <a:rPr lang="en-US" altLang="en-US" sz="2200"/>
              <a:t>State deliverables the customer expects</a:t>
            </a:r>
          </a:p>
          <a:p>
            <a:pPr eaLnBrk="1" hangingPunct="1">
              <a:buFont typeface="Arial" charset="0"/>
              <a:buChar char="•"/>
            </a:pPr>
            <a:r>
              <a:rPr lang="en-US" altLang="en-US" sz="2200"/>
              <a:t>State acceptance criteria</a:t>
            </a:r>
          </a:p>
          <a:p>
            <a:pPr eaLnBrk="1" hangingPunct="1">
              <a:buFont typeface="Arial" charset="0"/>
              <a:buChar char="•"/>
            </a:pPr>
            <a:r>
              <a:rPr lang="en-US" altLang="en-US" sz="2200"/>
              <a:t>List customer supplied items</a:t>
            </a:r>
          </a:p>
          <a:p>
            <a:pPr eaLnBrk="1" hangingPunct="1">
              <a:buFont typeface="Arial" charset="0"/>
              <a:buChar char="•"/>
            </a:pPr>
            <a:r>
              <a:rPr lang="en-US" altLang="en-US" sz="2200"/>
              <a:t>State approvals required</a:t>
            </a:r>
          </a:p>
        </p:txBody>
      </p:sp>
      <p:sp>
        <p:nvSpPr>
          <p:cNvPr id="5" name="Content Placeholder 3"/>
          <p:cNvSpPr>
            <a:spLocks noGrp="1"/>
          </p:cNvSpPr>
          <p:nvPr>
            <p:ph sz="half" idx="2"/>
          </p:nvPr>
        </p:nvSpPr>
        <p:spPr/>
        <p:txBody>
          <a:bodyPr/>
          <a:lstStyle/>
          <a:p>
            <a:pPr eaLnBrk="1" hangingPunct="1">
              <a:buFont typeface="Arial" charset="0"/>
              <a:buChar char="•"/>
            </a:pPr>
            <a:r>
              <a:rPr lang="en-US" altLang="en-US" sz="2200"/>
              <a:t>State type of contract</a:t>
            </a:r>
          </a:p>
          <a:p>
            <a:pPr eaLnBrk="1" hangingPunct="1">
              <a:buFont typeface="Arial" charset="0"/>
              <a:buChar char="•"/>
            </a:pPr>
            <a:r>
              <a:rPr lang="en-US" altLang="en-US" sz="2200"/>
              <a:t>State payment terms</a:t>
            </a:r>
          </a:p>
          <a:p>
            <a:pPr eaLnBrk="1" hangingPunct="1">
              <a:buFont typeface="Arial" charset="0"/>
              <a:buChar char="•"/>
            </a:pPr>
            <a:r>
              <a:rPr lang="en-US" altLang="en-US" sz="2200"/>
              <a:t>State schedule and key milestones</a:t>
            </a:r>
          </a:p>
          <a:p>
            <a:pPr eaLnBrk="1" hangingPunct="1">
              <a:buFont typeface="Arial" charset="0"/>
              <a:buChar char="•"/>
            </a:pPr>
            <a:r>
              <a:rPr lang="en-US" altLang="en-US" sz="2200"/>
              <a:t>List format and content instructions</a:t>
            </a:r>
          </a:p>
          <a:p>
            <a:pPr eaLnBrk="1" hangingPunct="1">
              <a:buFont typeface="Arial" charset="0"/>
              <a:buChar char="•"/>
            </a:pPr>
            <a:r>
              <a:rPr lang="en-US" altLang="en-US" sz="2200"/>
              <a:t>Indicate due date</a:t>
            </a:r>
          </a:p>
          <a:p>
            <a:pPr eaLnBrk="1" hangingPunct="1">
              <a:buFont typeface="Arial" charset="0"/>
              <a:buChar char="•"/>
            </a:pPr>
            <a:r>
              <a:rPr lang="en-US" altLang="en-US" sz="2200"/>
              <a:t>Include evaluation criteria</a:t>
            </a:r>
          </a:p>
          <a:p>
            <a:pPr eaLnBrk="1" hangingPunct="1">
              <a:buFont typeface="Arial" charset="0"/>
              <a:buChar char="•"/>
            </a:pPr>
            <a:r>
              <a:rPr lang="en-US" altLang="en-US" sz="2200"/>
              <a:t>Include level of effort or funds available</a:t>
            </a:r>
          </a:p>
        </p:txBody>
      </p:sp>
    </p:spTree>
    <p:extLst>
      <p:ext uri="{BB962C8B-B14F-4D97-AF65-F5344CB8AC3E}">
        <p14:creationId xmlns:p14="http://schemas.microsoft.com/office/powerpoint/2010/main" val="3661717373"/>
      </p:ext>
    </p:extLst>
  </p:cSld>
  <p:clrMapOvr>
    <a:masterClrMapping/>
  </p:clrMapOvr>
</p:sld>
</file>

<file path=ppt/theme/theme1.xml><?xml version="1.0" encoding="utf-8"?>
<a:theme xmlns:a="http://schemas.openxmlformats.org/drawingml/2006/main" name="68347_P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A31BA118F8A142A7D3E547CF248573" ma:contentTypeVersion="6" ma:contentTypeDescription="Create a new document." ma:contentTypeScope="" ma:versionID="82236b2ef7bf14ca360078722ca52a7e">
  <xsd:schema xmlns:xsd="http://www.w3.org/2001/XMLSchema" xmlns:xs="http://www.w3.org/2001/XMLSchema" xmlns:p="http://schemas.microsoft.com/office/2006/metadata/properties" xmlns:ns2="a098d574-5fae-42c7-a488-899181fcb23a" xmlns:ns3="1f9aca00-3300-4ed4-9d0d-3035f4e80f16" targetNamespace="http://schemas.microsoft.com/office/2006/metadata/properties" ma:root="true" ma:fieldsID="452d3196cc951b8b31812ba886389eac" ns2:_="" ns3:_="">
    <xsd:import namespace="a098d574-5fae-42c7-a488-899181fcb23a"/>
    <xsd:import namespace="1f9aca00-3300-4ed4-9d0d-3035f4e80f1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8d574-5fae-42c7-a488-899181fcb2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9aca00-3300-4ed4-9d0d-3035f4e80f1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201510-71E4-4854-BFBA-CE4623C931DF}"/>
</file>

<file path=customXml/itemProps2.xml><?xml version="1.0" encoding="utf-8"?>
<ds:datastoreItem xmlns:ds="http://schemas.openxmlformats.org/officeDocument/2006/customXml" ds:itemID="{7E133583-30B9-45FC-BD01-F41C3AACE15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0BEABA6-A0CB-438B-9D8E-87D8C4C525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68347_Pppt_template</Template>
  <Application>Microsoft Office PowerPoint</Application>
  <PresentationFormat>On-screen Show (4:3)</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68347_Pppt_template</vt:lpstr>
      <vt:lpstr>CHAPTER 2</vt:lpstr>
      <vt:lpstr>Chapter Concepts</vt:lpstr>
      <vt:lpstr>Learning Outcomes</vt:lpstr>
      <vt:lpstr>Project Integration Management Project Procurement Management</vt:lpstr>
      <vt:lpstr>Project Identification</vt:lpstr>
      <vt:lpstr>Project Selection</vt:lpstr>
      <vt:lpstr>Project Charter</vt:lpstr>
      <vt:lpstr>Preparing a Request for Proposal</vt:lpstr>
      <vt:lpstr>Guidelines for Developing an RFP</vt:lpstr>
      <vt:lpstr>Soliciting Proposals</vt:lpstr>
      <vt:lpstr>Critical Success Factors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Rose</dc:creator>
  <cp:revision>1</cp:revision>
  <dcterms:created xsi:type="dcterms:W3CDTF">2010-12-13T04:11:14Z</dcterms:created>
  <dcterms:modified xsi:type="dcterms:W3CDTF">2024-02-26T07:28:09Z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0x010100E7A31BA118F8A142A7D3E547CF248573</vt:lpwstr>
  </property>
</Properties>
</file>