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4"/>
  </p:sldMasterIdLst>
  <p:notesMasterIdLst>
    <p:notesMasterId r:id="rId28"/>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4" r:id="rId19"/>
    <p:sldId id="272" r:id="rId20"/>
    <p:sldId id="273" r:id="rId21"/>
    <p:sldId id="275" r:id="rId22"/>
    <p:sldId id="276" r:id="rId23"/>
    <p:sldId id="277" r:id="rId24"/>
    <p:sldId id="278" r:id="rId25"/>
    <p:sldId id="279" r:id="rId26"/>
    <p:sldId id="280"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006E96"/>
    <a:srgbClr val="898989"/>
    <a:srgbClr val="6877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7B2B6-9323-490F-803F-112A3C4D2F4C}" v="8" dt="2024-02-29T06:45:02.567"/>
    <p1510:client id="{10FD605E-C6ED-C802-FD7E-36CE98760CD2}" v="31" dt="2024-02-29T06:43:10.122"/>
    <p1510:client id="{725F8F10-422F-39F8-1C7E-B28BB2BC66E5}" v="1" dt="2024-02-29T06:38:42.538"/>
    <p1510:client id="{A923E68E-8AA7-4FA5-8385-5C3A54E11D35}" v="1" dt="2024-02-29T06:44:48.536"/>
    <p1510:client id="{B6B79C32-5EA8-9F22-DBA3-1A1C22131675}" v="16" dt="2024-02-29T06:42:19.319"/>
    <p1510:client id="{B8440528-C2DF-4B1B-A4E4-85876B9F3241}" v="4" dt="2024-02-29T06:47:58.705"/>
    <p1510:client id="{CA06E34C-707B-42C6-9F74-091FBA0A74D2}" v="40" dt="2024-02-29T06:45:03.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ELISWA NOMPENDULO" userId="S::22214907@live.mut.ac.za::7a368f33-3248-4de3-9df0-3a6daa2ba037" providerId="AD" clId="Web-{09C7B2B6-9323-490F-803F-112A3C4D2F4C}"/>
    <pc:docChg chg="delSld">
      <pc:chgData name="ANELISWA NOMPENDULO" userId="S::22214907@live.mut.ac.za::7a368f33-3248-4de3-9df0-3a6daa2ba037" providerId="AD" clId="Web-{09C7B2B6-9323-490F-803F-112A3C4D2F4C}" dt="2024-02-29T06:45:02.567" v="7"/>
      <pc:docMkLst>
        <pc:docMk/>
      </pc:docMkLst>
      <pc:sldChg chg="del">
        <pc:chgData name="ANELISWA NOMPENDULO" userId="S::22214907@live.mut.ac.za::7a368f33-3248-4de3-9df0-3a6daa2ba037" providerId="AD" clId="Web-{09C7B2B6-9323-490F-803F-112A3C4D2F4C}" dt="2024-02-29T06:44:07.254" v="1"/>
        <pc:sldMkLst>
          <pc:docMk/>
          <pc:sldMk cId="3728988474" sldId="292"/>
        </pc:sldMkLst>
      </pc:sldChg>
      <pc:sldChg chg="del">
        <pc:chgData name="ANELISWA NOMPENDULO" userId="S::22214907@live.mut.ac.za::7a368f33-3248-4de3-9df0-3a6daa2ba037" providerId="AD" clId="Web-{09C7B2B6-9323-490F-803F-112A3C4D2F4C}" dt="2024-02-29T06:44:03.988" v="0"/>
        <pc:sldMkLst>
          <pc:docMk/>
          <pc:sldMk cId="3397379033" sldId="293"/>
        </pc:sldMkLst>
      </pc:sldChg>
      <pc:sldChg chg="del">
        <pc:chgData name="ANELISWA NOMPENDULO" userId="S::22214907@live.mut.ac.za::7a368f33-3248-4de3-9df0-3a6daa2ba037" providerId="AD" clId="Web-{09C7B2B6-9323-490F-803F-112A3C4D2F4C}" dt="2024-02-29T06:44:10.301" v="2"/>
        <pc:sldMkLst>
          <pc:docMk/>
          <pc:sldMk cId="1079457983" sldId="294"/>
        </pc:sldMkLst>
      </pc:sldChg>
      <pc:sldChg chg="del">
        <pc:chgData name="ANELISWA NOMPENDULO" userId="S::22214907@live.mut.ac.za::7a368f33-3248-4de3-9df0-3a6daa2ba037" providerId="AD" clId="Web-{09C7B2B6-9323-490F-803F-112A3C4D2F4C}" dt="2024-02-29T06:44:57.208" v="6"/>
        <pc:sldMkLst>
          <pc:docMk/>
          <pc:sldMk cId="3590509750" sldId="319"/>
        </pc:sldMkLst>
      </pc:sldChg>
      <pc:sldChg chg="del">
        <pc:chgData name="ANELISWA NOMPENDULO" userId="S::22214907@live.mut.ac.za::7a368f33-3248-4de3-9df0-3a6daa2ba037" providerId="AD" clId="Web-{09C7B2B6-9323-490F-803F-112A3C4D2F4C}" dt="2024-02-29T06:45:02.567" v="7"/>
        <pc:sldMkLst>
          <pc:docMk/>
          <pc:sldMk cId="2421783875" sldId="320"/>
        </pc:sldMkLst>
      </pc:sldChg>
      <pc:sldChg chg="del">
        <pc:chgData name="ANELISWA NOMPENDULO" userId="S::22214907@live.mut.ac.za::7a368f33-3248-4de3-9df0-3a6daa2ba037" providerId="AD" clId="Web-{09C7B2B6-9323-490F-803F-112A3C4D2F4C}" dt="2024-02-29T06:44:51.161" v="5"/>
        <pc:sldMkLst>
          <pc:docMk/>
          <pc:sldMk cId="3000663927" sldId="321"/>
        </pc:sldMkLst>
      </pc:sldChg>
      <pc:sldChg chg="del">
        <pc:chgData name="ANELISWA NOMPENDULO" userId="S::22214907@live.mut.ac.za::7a368f33-3248-4de3-9df0-3a6daa2ba037" providerId="AD" clId="Web-{09C7B2B6-9323-490F-803F-112A3C4D2F4C}" dt="2024-02-29T06:44:31.567" v="3"/>
        <pc:sldMkLst>
          <pc:docMk/>
          <pc:sldMk cId="222013203" sldId="323"/>
        </pc:sldMkLst>
      </pc:sldChg>
      <pc:sldChg chg="del">
        <pc:chgData name="ANELISWA NOMPENDULO" userId="S::22214907@live.mut.ac.za::7a368f33-3248-4de3-9df0-3a6daa2ba037" providerId="AD" clId="Web-{09C7B2B6-9323-490F-803F-112A3C4D2F4C}" dt="2024-02-29T06:44:35.317" v="4"/>
        <pc:sldMkLst>
          <pc:docMk/>
          <pc:sldMk cId="3395357701" sldId="324"/>
        </pc:sldMkLst>
      </pc:sldChg>
    </pc:docChg>
  </pc:docChgLst>
  <pc:docChgLst>
    <pc:chgData name="SIYABONGA THEMBELANI" userId="S::22244459@live.mut.ac.za::2ced18b8-49be-4308-8181-c05c029eb1e1" providerId="AD" clId="Web-{10FD605E-C6ED-C802-FD7E-36CE98760CD2}"/>
    <pc:docChg chg="addSld">
      <pc:chgData name="SIYABONGA THEMBELANI" userId="S::22244459@live.mut.ac.za::2ced18b8-49be-4308-8181-c05c029eb1e1" providerId="AD" clId="Web-{10FD605E-C6ED-C802-FD7E-36CE98760CD2}" dt="2024-02-29T06:43:10.122" v="30"/>
      <pc:docMkLst>
        <pc:docMk/>
      </pc:docMkLst>
      <pc:sldChg chg="new">
        <pc:chgData name="SIYABONGA THEMBELANI" userId="S::22244459@live.mut.ac.za::2ced18b8-49be-4308-8181-c05c029eb1e1" providerId="AD" clId="Web-{10FD605E-C6ED-C802-FD7E-36CE98760CD2}" dt="2024-02-29T06:43:02.497" v="0"/>
        <pc:sldMkLst>
          <pc:docMk/>
          <pc:sldMk cId="2622675414" sldId="297"/>
        </pc:sldMkLst>
      </pc:sldChg>
      <pc:sldChg chg="new">
        <pc:chgData name="SIYABONGA THEMBELANI" userId="S::22244459@live.mut.ac.za::2ced18b8-49be-4308-8181-c05c029eb1e1" providerId="AD" clId="Web-{10FD605E-C6ED-C802-FD7E-36CE98760CD2}" dt="2024-02-29T06:43:02.732" v="1"/>
        <pc:sldMkLst>
          <pc:docMk/>
          <pc:sldMk cId="3631278652" sldId="298"/>
        </pc:sldMkLst>
      </pc:sldChg>
      <pc:sldChg chg="new">
        <pc:chgData name="SIYABONGA THEMBELANI" userId="S::22244459@live.mut.ac.za::2ced18b8-49be-4308-8181-c05c029eb1e1" providerId="AD" clId="Web-{10FD605E-C6ED-C802-FD7E-36CE98760CD2}" dt="2024-02-29T06:43:03.482" v="2"/>
        <pc:sldMkLst>
          <pc:docMk/>
          <pc:sldMk cId="3867647013" sldId="299"/>
        </pc:sldMkLst>
      </pc:sldChg>
      <pc:sldChg chg="new">
        <pc:chgData name="SIYABONGA THEMBELANI" userId="S::22244459@live.mut.ac.za::2ced18b8-49be-4308-8181-c05c029eb1e1" providerId="AD" clId="Web-{10FD605E-C6ED-C802-FD7E-36CE98760CD2}" dt="2024-02-29T06:43:03.732" v="3"/>
        <pc:sldMkLst>
          <pc:docMk/>
          <pc:sldMk cId="2163261997" sldId="300"/>
        </pc:sldMkLst>
      </pc:sldChg>
      <pc:sldChg chg="new">
        <pc:chgData name="SIYABONGA THEMBELANI" userId="S::22244459@live.mut.ac.za::2ced18b8-49be-4308-8181-c05c029eb1e1" providerId="AD" clId="Web-{10FD605E-C6ED-C802-FD7E-36CE98760CD2}" dt="2024-02-29T06:43:03.950" v="4"/>
        <pc:sldMkLst>
          <pc:docMk/>
          <pc:sldMk cId="2517642213" sldId="301"/>
        </pc:sldMkLst>
      </pc:sldChg>
      <pc:sldChg chg="new">
        <pc:chgData name="SIYABONGA THEMBELANI" userId="S::22244459@live.mut.ac.za::2ced18b8-49be-4308-8181-c05c029eb1e1" providerId="AD" clId="Web-{10FD605E-C6ED-C802-FD7E-36CE98760CD2}" dt="2024-02-29T06:43:04.169" v="5"/>
        <pc:sldMkLst>
          <pc:docMk/>
          <pc:sldMk cId="4030604483" sldId="302"/>
        </pc:sldMkLst>
      </pc:sldChg>
      <pc:sldChg chg="new">
        <pc:chgData name="SIYABONGA THEMBELANI" userId="S::22244459@live.mut.ac.za::2ced18b8-49be-4308-8181-c05c029eb1e1" providerId="AD" clId="Web-{10FD605E-C6ED-C802-FD7E-36CE98760CD2}" dt="2024-02-29T06:43:04.341" v="6"/>
        <pc:sldMkLst>
          <pc:docMk/>
          <pc:sldMk cId="3854593523" sldId="303"/>
        </pc:sldMkLst>
      </pc:sldChg>
      <pc:sldChg chg="new">
        <pc:chgData name="SIYABONGA THEMBELANI" userId="S::22244459@live.mut.ac.za::2ced18b8-49be-4308-8181-c05c029eb1e1" providerId="AD" clId="Web-{10FD605E-C6ED-C802-FD7E-36CE98760CD2}" dt="2024-02-29T06:43:04.622" v="7"/>
        <pc:sldMkLst>
          <pc:docMk/>
          <pc:sldMk cId="2112544068" sldId="304"/>
        </pc:sldMkLst>
      </pc:sldChg>
      <pc:sldChg chg="new">
        <pc:chgData name="SIYABONGA THEMBELANI" userId="S::22244459@live.mut.ac.za::2ced18b8-49be-4308-8181-c05c029eb1e1" providerId="AD" clId="Web-{10FD605E-C6ED-C802-FD7E-36CE98760CD2}" dt="2024-02-29T06:43:04.825" v="8"/>
        <pc:sldMkLst>
          <pc:docMk/>
          <pc:sldMk cId="1950490055" sldId="305"/>
        </pc:sldMkLst>
      </pc:sldChg>
      <pc:sldChg chg="new">
        <pc:chgData name="SIYABONGA THEMBELANI" userId="S::22244459@live.mut.ac.za::2ced18b8-49be-4308-8181-c05c029eb1e1" providerId="AD" clId="Web-{10FD605E-C6ED-C802-FD7E-36CE98760CD2}" dt="2024-02-29T06:43:05.091" v="9"/>
        <pc:sldMkLst>
          <pc:docMk/>
          <pc:sldMk cId="1644252111" sldId="306"/>
        </pc:sldMkLst>
      </pc:sldChg>
      <pc:sldChg chg="new">
        <pc:chgData name="SIYABONGA THEMBELANI" userId="S::22244459@live.mut.ac.za::2ced18b8-49be-4308-8181-c05c029eb1e1" providerId="AD" clId="Web-{10FD605E-C6ED-C802-FD7E-36CE98760CD2}" dt="2024-02-29T06:43:05.341" v="10"/>
        <pc:sldMkLst>
          <pc:docMk/>
          <pc:sldMk cId="2108568909" sldId="307"/>
        </pc:sldMkLst>
      </pc:sldChg>
      <pc:sldChg chg="new">
        <pc:chgData name="SIYABONGA THEMBELANI" userId="S::22244459@live.mut.ac.za::2ced18b8-49be-4308-8181-c05c029eb1e1" providerId="AD" clId="Web-{10FD605E-C6ED-C802-FD7E-36CE98760CD2}" dt="2024-02-29T06:43:05.497" v="11"/>
        <pc:sldMkLst>
          <pc:docMk/>
          <pc:sldMk cId="4046865163" sldId="308"/>
        </pc:sldMkLst>
      </pc:sldChg>
      <pc:sldChg chg="new">
        <pc:chgData name="SIYABONGA THEMBELANI" userId="S::22244459@live.mut.ac.za::2ced18b8-49be-4308-8181-c05c029eb1e1" providerId="AD" clId="Web-{10FD605E-C6ED-C802-FD7E-36CE98760CD2}" dt="2024-02-29T06:43:05.716" v="12"/>
        <pc:sldMkLst>
          <pc:docMk/>
          <pc:sldMk cId="2062173370" sldId="309"/>
        </pc:sldMkLst>
      </pc:sldChg>
      <pc:sldChg chg="new">
        <pc:chgData name="SIYABONGA THEMBELANI" userId="S::22244459@live.mut.ac.za::2ced18b8-49be-4308-8181-c05c029eb1e1" providerId="AD" clId="Web-{10FD605E-C6ED-C802-FD7E-36CE98760CD2}" dt="2024-02-29T06:43:05.997" v="13"/>
        <pc:sldMkLst>
          <pc:docMk/>
          <pc:sldMk cId="1014602450" sldId="310"/>
        </pc:sldMkLst>
      </pc:sldChg>
      <pc:sldChg chg="new">
        <pc:chgData name="SIYABONGA THEMBELANI" userId="S::22244459@live.mut.ac.za::2ced18b8-49be-4308-8181-c05c029eb1e1" providerId="AD" clId="Web-{10FD605E-C6ED-C802-FD7E-36CE98760CD2}" dt="2024-02-29T06:43:06.185" v="14"/>
        <pc:sldMkLst>
          <pc:docMk/>
          <pc:sldMk cId="1561811508" sldId="311"/>
        </pc:sldMkLst>
      </pc:sldChg>
      <pc:sldChg chg="new">
        <pc:chgData name="SIYABONGA THEMBELANI" userId="S::22244459@live.mut.ac.za::2ced18b8-49be-4308-8181-c05c029eb1e1" providerId="AD" clId="Web-{10FD605E-C6ED-C802-FD7E-36CE98760CD2}" dt="2024-02-29T06:43:06.404" v="15"/>
        <pc:sldMkLst>
          <pc:docMk/>
          <pc:sldMk cId="85764773" sldId="312"/>
        </pc:sldMkLst>
      </pc:sldChg>
      <pc:sldChg chg="new">
        <pc:chgData name="SIYABONGA THEMBELANI" userId="S::22244459@live.mut.ac.za::2ced18b8-49be-4308-8181-c05c029eb1e1" providerId="AD" clId="Web-{10FD605E-C6ED-C802-FD7E-36CE98760CD2}" dt="2024-02-29T06:43:06.669" v="16"/>
        <pc:sldMkLst>
          <pc:docMk/>
          <pc:sldMk cId="2581870548" sldId="313"/>
        </pc:sldMkLst>
      </pc:sldChg>
      <pc:sldChg chg="new">
        <pc:chgData name="SIYABONGA THEMBELANI" userId="S::22244459@live.mut.ac.za::2ced18b8-49be-4308-8181-c05c029eb1e1" providerId="AD" clId="Web-{10FD605E-C6ED-C802-FD7E-36CE98760CD2}" dt="2024-02-29T06:43:06.904" v="17"/>
        <pc:sldMkLst>
          <pc:docMk/>
          <pc:sldMk cId="2559355974" sldId="314"/>
        </pc:sldMkLst>
      </pc:sldChg>
      <pc:sldChg chg="new">
        <pc:chgData name="SIYABONGA THEMBELANI" userId="S::22244459@live.mut.ac.za::2ced18b8-49be-4308-8181-c05c029eb1e1" providerId="AD" clId="Web-{10FD605E-C6ED-C802-FD7E-36CE98760CD2}" dt="2024-02-29T06:43:07.154" v="18"/>
        <pc:sldMkLst>
          <pc:docMk/>
          <pc:sldMk cId="1596658556" sldId="315"/>
        </pc:sldMkLst>
      </pc:sldChg>
      <pc:sldChg chg="new">
        <pc:chgData name="SIYABONGA THEMBELANI" userId="S::22244459@live.mut.ac.za::2ced18b8-49be-4308-8181-c05c029eb1e1" providerId="AD" clId="Web-{10FD605E-C6ED-C802-FD7E-36CE98760CD2}" dt="2024-02-29T06:43:07.357" v="19"/>
        <pc:sldMkLst>
          <pc:docMk/>
          <pc:sldMk cId="3941858826" sldId="316"/>
        </pc:sldMkLst>
      </pc:sldChg>
      <pc:sldChg chg="new">
        <pc:chgData name="SIYABONGA THEMBELANI" userId="S::22244459@live.mut.ac.za::2ced18b8-49be-4308-8181-c05c029eb1e1" providerId="AD" clId="Web-{10FD605E-C6ED-C802-FD7E-36CE98760CD2}" dt="2024-02-29T06:43:07.591" v="20"/>
        <pc:sldMkLst>
          <pc:docMk/>
          <pc:sldMk cId="2675910620" sldId="317"/>
        </pc:sldMkLst>
      </pc:sldChg>
      <pc:sldChg chg="new">
        <pc:chgData name="SIYABONGA THEMBELANI" userId="S::22244459@live.mut.ac.za::2ced18b8-49be-4308-8181-c05c029eb1e1" providerId="AD" clId="Web-{10FD605E-C6ED-C802-FD7E-36CE98760CD2}" dt="2024-02-29T06:43:07.841" v="21"/>
        <pc:sldMkLst>
          <pc:docMk/>
          <pc:sldMk cId="3810597243" sldId="318"/>
        </pc:sldMkLst>
      </pc:sldChg>
      <pc:sldChg chg="new">
        <pc:chgData name="SIYABONGA THEMBELANI" userId="S::22244459@live.mut.ac.za::2ced18b8-49be-4308-8181-c05c029eb1e1" providerId="AD" clId="Web-{10FD605E-C6ED-C802-FD7E-36CE98760CD2}" dt="2024-02-29T06:43:08.138" v="22"/>
        <pc:sldMkLst>
          <pc:docMk/>
          <pc:sldMk cId="3590509750" sldId="319"/>
        </pc:sldMkLst>
      </pc:sldChg>
      <pc:sldChg chg="new">
        <pc:chgData name="SIYABONGA THEMBELANI" userId="S::22244459@live.mut.ac.za::2ced18b8-49be-4308-8181-c05c029eb1e1" providerId="AD" clId="Web-{10FD605E-C6ED-C802-FD7E-36CE98760CD2}" dt="2024-02-29T06:43:08.388" v="23"/>
        <pc:sldMkLst>
          <pc:docMk/>
          <pc:sldMk cId="2421783875" sldId="320"/>
        </pc:sldMkLst>
      </pc:sldChg>
      <pc:sldChg chg="new">
        <pc:chgData name="SIYABONGA THEMBELANI" userId="S::22244459@live.mut.ac.za::2ced18b8-49be-4308-8181-c05c029eb1e1" providerId="AD" clId="Web-{10FD605E-C6ED-C802-FD7E-36CE98760CD2}" dt="2024-02-29T06:43:08.622" v="24"/>
        <pc:sldMkLst>
          <pc:docMk/>
          <pc:sldMk cId="3000663927" sldId="321"/>
        </pc:sldMkLst>
      </pc:sldChg>
      <pc:sldChg chg="new">
        <pc:chgData name="SIYABONGA THEMBELANI" userId="S::22244459@live.mut.ac.za::2ced18b8-49be-4308-8181-c05c029eb1e1" providerId="AD" clId="Web-{10FD605E-C6ED-C802-FD7E-36CE98760CD2}" dt="2024-02-29T06:43:08.825" v="25"/>
        <pc:sldMkLst>
          <pc:docMk/>
          <pc:sldMk cId="2999744417" sldId="322"/>
        </pc:sldMkLst>
      </pc:sldChg>
      <pc:sldChg chg="new">
        <pc:chgData name="SIYABONGA THEMBELANI" userId="S::22244459@live.mut.ac.za::2ced18b8-49be-4308-8181-c05c029eb1e1" providerId="AD" clId="Web-{10FD605E-C6ED-C802-FD7E-36CE98760CD2}" dt="2024-02-29T06:43:09.013" v="26"/>
        <pc:sldMkLst>
          <pc:docMk/>
          <pc:sldMk cId="222013203" sldId="323"/>
        </pc:sldMkLst>
      </pc:sldChg>
      <pc:sldChg chg="new">
        <pc:chgData name="SIYABONGA THEMBELANI" userId="S::22244459@live.mut.ac.za::2ced18b8-49be-4308-8181-c05c029eb1e1" providerId="AD" clId="Web-{10FD605E-C6ED-C802-FD7E-36CE98760CD2}" dt="2024-02-29T06:43:09.310" v="27"/>
        <pc:sldMkLst>
          <pc:docMk/>
          <pc:sldMk cId="3395357701" sldId="324"/>
        </pc:sldMkLst>
      </pc:sldChg>
      <pc:sldChg chg="new">
        <pc:chgData name="SIYABONGA THEMBELANI" userId="S::22244459@live.mut.ac.za::2ced18b8-49be-4308-8181-c05c029eb1e1" providerId="AD" clId="Web-{10FD605E-C6ED-C802-FD7E-36CE98760CD2}" dt="2024-02-29T06:43:09.513" v="28"/>
        <pc:sldMkLst>
          <pc:docMk/>
          <pc:sldMk cId="2727663191" sldId="325"/>
        </pc:sldMkLst>
      </pc:sldChg>
      <pc:sldChg chg="new">
        <pc:chgData name="SIYABONGA THEMBELANI" userId="S::22244459@live.mut.ac.za::2ced18b8-49be-4308-8181-c05c029eb1e1" providerId="AD" clId="Web-{10FD605E-C6ED-C802-FD7E-36CE98760CD2}" dt="2024-02-29T06:43:09.857" v="29"/>
        <pc:sldMkLst>
          <pc:docMk/>
          <pc:sldMk cId="1997703802" sldId="326"/>
        </pc:sldMkLst>
      </pc:sldChg>
      <pc:sldChg chg="new">
        <pc:chgData name="SIYABONGA THEMBELANI" userId="S::22244459@live.mut.ac.za::2ced18b8-49be-4308-8181-c05c029eb1e1" providerId="AD" clId="Web-{10FD605E-C6ED-C802-FD7E-36CE98760CD2}" dt="2024-02-29T06:43:10.122" v="30"/>
        <pc:sldMkLst>
          <pc:docMk/>
          <pc:sldMk cId="1422976990" sldId="327"/>
        </pc:sldMkLst>
      </pc:sldChg>
    </pc:docChg>
  </pc:docChgLst>
  <pc:docChgLst>
    <pc:chgData name="BANELE PROMISE" userId="S::22220102@live.mut.ac.za::50b2d5ce-fdea-4226-8abd-6bc16b1be8ea" providerId="AD" clId="Web-{A923E68E-8AA7-4FA5-8385-5C3A54E11D35}"/>
    <pc:docChg chg="delSld">
      <pc:chgData name="BANELE PROMISE" userId="S::22220102@live.mut.ac.za::50b2d5ce-fdea-4226-8abd-6bc16b1be8ea" providerId="AD" clId="Web-{A923E68E-8AA7-4FA5-8385-5C3A54E11D35}" dt="2024-02-29T06:44:48.536" v="0"/>
      <pc:docMkLst>
        <pc:docMk/>
      </pc:docMkLst>
      <pc:sldChg chg="del">
        <pc:chgData name="BANELE PROMISE" userId="S::22220102@live.mut.ac.za::50b2d5ce-fdea-4226-8abd-6bc16b1be8ea" providerId="AD" clId="Web-{A923E68E-8AA7-4FA5-8385-5C3A54E11D35}" dt="2024-02-29T06:44:48.536" v="0"/>
        <pc:sldMkLst>
          <pc:docMk/>
          <pc:sldMk cId="2622675414" sldId="297"/>
        </pc:sldMkLst>
      </pc:sldChg>
    </pc:docChg>
  </pc:docChgLst>
  <pc:docChgLst>
    <pc:chgData name="SIYABONGA THEMBELANI" userId="S::22244459@live.mut.ac.za::2ced18b8-49be-4308-8181-c05c029eb1e1" providerId="AD" clId="Web-{B6B79C32-5EA8-9F22-DBA3-1A1C22131675}"/>
    <pc:docChg chg="addSld">
      <pc:chgData name="SIYABONGA THEMBELANI" userId="S::22244459@live.mut.ac.za::2ced18b8-49be-4308-8181-c05c029eb1e1" providerId="AD" clId="Web-{B6B79C32-5EA8-9F22-DBA3-1A1C22131675}" dt="2024-02-29T06:42:19.319" v="15"/>
      <pc:docMkLst>
        <pc:docMk/>
      </pc:docMkLst>
      <pc:sldChg chg="new">
        <pc:chgData name="SIYABONGA THEMBELANI" userId="S::22244459@live.mut.ac.za::2ced18b8-49be-4308-8181-c05c029eb1e1" providerId="AD" clId="Web-{B6B79C32-5EA8-9F22-DBA3-1A1C22131675}" dt="2024-02-29T06:42:01.350" v="0"/>
        <pc:sldMkLst>
          <pc:docMk/>
          <pc:sldMk cId="1577560726" sldId="281"/>
        </pc:sldMkLst>
      </pc:sldChg>
      <pc:sldChg chg="new">
        <pc:chgData name="SIYABONGA THEMBELANI" userId="S::22244459@live.mut.ac.za::2ced18b8-49be-4308-8181-c05c029eb1e1" providerId="AD" clId="Web-{B6B79C32-5EA8-9F22-DBA3-1A1C22131675}" dt="2024-02-29T06:42:01.772" v="1"/>
        <pc:sldMkLst>
          <pc:docMk/>
          <pc:sldMk cId="51270993" sldId="282"/>
        </pc:sldMkLst>
      </pc:sldChg>
      <pc:sldChg chg="new">
        <pc:chgData name="SIYABONGA THEMBELANI" userId="S::22244459@live.mut.ac.za::2ced18b8-49be-4308-8181-c05c029eb1e1" providerId="AD" clId="Web-{B6B79C32-5EA8-9F22-DBA3-1A1C22131675}" dt="2024-02-29T06:42:02.366" v="2"/>
        <pc:sldMkLst>
          <pc:docMk/>
          <pc:sldMk cId="469423554" sldId="283"/>
        </pc:sldMkLst>
      </pc:sldChg>
      <pc:sldChg chg="new">
        <pc:chgData name="SIYABONGA THEMBELANI" userId="S::22244459@live.mut.ac.za::2ced18b8-49be-4308-8181-c05c029eb1e1" providerId="AD" clId="Web-{B6B79C32-5EA8-9F22-DBA3-1A1C22131675}" dt="2024-02-29T06:42:02.459" v="3"/>
        <pc:sldMkLst>
          <pc:docMk/>
          <pc:sldMk cId="3778781068" sldId="284"/>
        </pc:sldMkLst>
      </pc:sldChg>
      <pc:sldChg chg="new">
        <pc:chgData name="SIYABONGA THEMBELANI" userId="S::22244459@live.mut.ac.za::2ced18b8-49be-4308-8181-c05c029eb1e1" providerId="AD" clId="Web-{B6B79C32-5EA8-9F22-DBA3-1A1C22131675}" dt="2024-02-29T06:42:02.538" v="4"/>
        <pc:sldMkLst>
          <pc:docMk/>
          <pc:sldMk cId="3661946170" sldId="285"/>
        </pc:sldMkLst>
      </pc:sldChg>
      <pc:sldChg chg="new">
        <pc:chgData name="SIYABONGA THEMBELANI" userId="S::22244459@live.mut.ac.za::2ced18b8-49be-4308-8181-c05c029eb1e1" providerId="AD" clId="Web-{B6B79C32-5EA8-9F22-DBA3-1A1C22131675}" dt="2024-02-29T06:42:02.631" v="5"/>
        <pc:sldMkLst>
          <pc:docMk/>
          <pc:sldMk cId="1898923813" sldId="286"/>
        </pc:sldMkLst>
      </pc:sldChg>
      <pc:sldChg chg="new">
        <pc:chgData name="SIYABONGA THEMBELANI" userId="S::22244459@live.mut.ac.za::2ced18b8-49be-4308-8181-c05c029eb1e1" providerId="AD" clId="Web-{B6B79C32-5EA8-9F22-DBA3-1A1C22131675}" dt="2024-02-29T06:42:06.225" v="6"/>
        <pc:sldMkLst>
          <pc:docMk/>
          <pc:sldMk cId="717540291" sldId="287"/>
        </pc:sldMkLst>
      </pc:sldChg>
      <pc:sldChg chg="new">
        <pc:chgData name="SIYABONGA THEMBELANI" userId="S::22244459@live.mut.ac.za::2ced18b8-49be-4308-8181-c05c029eb1e1" providerId="AD" clId="Web-{B6B79C32-5EA8-9F22-DBA3-1A1C22131675}" dt="2024-02-29T06:42:06.538" v="7"/>
        <pc:sldMkLst>
          <pc:docMk/>
          <pc:sldMk cId="3060739576" sldId="288"/>
        </pc:sldMkLst>
      </pc:sldChg>
      <pc:sldChg chg="new">
        <pc:chgData name="SIYABONGA THEMBELANI" userId="S::22244459@live.mut.ac.za::2ced18b8-49be-4308-8181-c05c029eb1e1" providerId="AD" clId="Web-{B6B79C32-5EA8-9F22-DBA3-1A1C22131675}" dt="2024-02-29T06:42:18.491" v="8"/>
        <pc:sldMkLst>
          <pc:docMk/>
          <pc:sldMk cId="1721551102" sldId="289"/>
        </pc:sldMkLst>
      </pc:sldChg>
      <pc:sldChg chg="new">
        <pc:chgData name="SIYABONGA THEMBELANI" userId="S::22244459@live.mut.ac.za::2ced18b8-49be-4308-8181-c05c029eb1e1" providerId="AD" clId="Web-{B6B79C32-5EA8-9F22-DBA3-1A1C22131675}" dt="2024-02-29T06:42:18.647" v="9"/>
        <pc:sldMkLst>
          <pc:docMk/>
          <pc:sldMk cId="3944080695" sldId="290"/>
        </pc:sldMkLst>
      </pc:sldChg>
      <pc:sldChg chg="new">
        <pc:chgData name="SIYABONGA THEMBELANI" userId="S::22244459@live.mut.ac.za::2ced18b8-49be-4308-8181-c05c029eb1e1" providerId="AD" clId="Web-{B6B79C32-5EA8-9F22-DBA3-1A1C22131675}" dt="2024-02-29T06:42:18.757" v="10"/>
        <pc:sldMkLst>
          <pc:docMk/>
          <pc:sldMk cId="1642972224" sldId="291"/>
        </pc:sldMkLst>
      </pc:sldChg>
      <pc:sldChg chg="new">
        <pc:chgData name="SIYABONGA THEMBELANI" userId="S::22244459@live.mut.ac.za::2ced18b8-49be-4308-8181-c05c029eb1e1" providerId="AD" clId="Web-{B6B79C32-5EA8-9F22-DBA3-1A1C22131675}" dt="2024-02-29T06:42:18.850" v="11"/>
        <pc:sldMkLst>
          <pc:docMk/>
          <pc:sldMk cId="3728988474" sldId="292"/>
        </pc:sldMkLst>
      </pc:sldChg>
      <pc:sldChg chg="new">
        <pc:chgData name="SIYABONGA THEMBELANI" userId="S::22244459@live.mut.ac.za::2ced18b8-49be-4308-8181-c05c029eb1e1" providerId="AD" clId="Web-{B6B79C32-5EA8-9F22-DBA3-1A1C22131675}" dt="2024-02-29T06:42:19.022" v="12"/>
        <pc:sldMkLst>
          <pc:docMk/>
          <pc:sldMk cId="3397379033" sldId="293"/>
        </pc:sldMkLst>
      </pc:sldChg>
      <pc:sldChg chg="new">
        <pc:chgData name="SIYABONGA THEMBELANI" userId="S::22244459@live.mut.ac.za::2ced18b8-49be-4308-8181-c05c029eb1e1" providerId="AD" clId="Web-{B6B79C32-5EA8-9F22-DBA3-1A1C22131675}" dt="2024-02-29T06:42:19.100" v="13"/>
        <pc:sldMkLst>
          <pc:docMk/>
          <pc:sldMk cId="1079457983" sldId="294"/>
        </pc:sldMkLst>
      </pc:sldChg>
      <pc:sldChg chg="new">
        <pc:chgData name="SIYABONGA THEMBELANI" userId="S::22244459@live.mut.ac.za::2ced18b8-49be-4308-8181-c05c029eb1e1" providerId="AD" clId="Web-{B6B79C32-5EA8-9F22-DBA3-1A1C22131675}" dt="2024-02-29T06:42:19.210" v="14"/>
        <pc:sldMkLst>
          <pc:docMk/>
          <pc:sldMk cId="1549497735" sldId="295"/>
        </pc:sldMkLst>
      </pc:sldChg>
      <pc:sldChg chg="new">
        <pc:chgData name="SIYABONGA THEMBELANI" userId="S::22244459@live.mut.ac.za::2ced18b8-49be-4308-8181-c05c029eb1e1" providerId="AD" clId="Web-{B6B79C32-5EA8-9F22-DBA3-1A1C22131675}" dt="2024-02-29T06:42:19.319" v="15"/>
        <pc:sldMkLst>
          <pc:docMk/>
          <pc:sldMk cId="3933244178" sldId="296"/>
        </pc:sldMkLst>
      </pc:sldChg>
    </pc:docChg>
  </pc:docChgLst>
  <pc:docChgLst>
    <pc:chgData name="BAYANDA" userId="S::22208252@live.mut.ac.za::687d5de9-9dce-495b-bd8c-930b4b3f5149" providerId="AD" clId="Web-{CA06E34C-707B-42C6-9F74-091FBA0A74D2}"/>
    <pc:docChg chg="delSld">
      <pc:chgData name="BAYANDA" userId="S::22208252@live.mut.ac.za::687d5de9-9dce-495b-bd8c-930b4b3f5149" providerId="AD" clId="Web-{CA06E34C-707B-42C6-9F74-091FBA0A74D2}" dt="2024-02-29T06:45:03.208" v="39"/>
      <pc:docMkLst>
        <pc:docMk/>
      </pc:docMkLst>
      <pc:sldChg chg="del">
        <pc:chgData name="BAYANDA" userId="S::22208252@live.mut.ac.za::687d5de9-9dce-495b-bd8c-930b4b3f5149" providerId="AD" clId="Web-{CA06E34C-707B-42C6-9F74-091FBA0A74D2}" dt="2024-02-29T06:44:01.348" v="5"/>
        <pc:sldMkLst>
          <pc:docMk/>
          <pc:sldMk cId="1577560726" sldId="281"/>
        </pc:sldMkLst>
      </pc:sldChg>
      <pc:sldChg chg="del">
        <pc:chgData name="BAYANDA" userId="S::22208252@live.mut.ac.za::687d5de9-9dce-495b-bd8c-930b4b3f5149" providerId="AD" clId="Web-{CA06E34C-707B-42C6-9F74-091FBA0A74D2}" dt="2024-02-29T06:44:01.348" v="4"/>
        <pc:sldMkLst>
          <pc:docMk/>
          <pc:sldMk cId="51270993" sldId="282"/>
        </pc:sldMkLst>
      </pc:sldChg>
      <pc:sldChg chg="del">
        <pc:chgData name="BAYANDA" userId="S::22208252@live.mut.ac.za::687d5de9-9dce-495b-bd8c-930b4b3f5149" providerId="AD" clId="Web-{CA06E34C-707B-42C6-9F74-091FBA0A74D2}" dt="2024-02-29T06:43:43.957" v="1"/>
        <pc:sldMkLst>
          <pc:docMk/>
          <pc:sldMk cId="469423554" sldId="283"/>
        </pc:sldMkLst>
      </pc:sldChg>
      <pc:sldChg chg="del">
        <pc:chgData name="BAYANDA" userId="S::22208252@live.mut.ac.za::687d5de9-9dce-495b-bd8c-930b4b3f5149" providerId="AD" clId="Web-{CA06E34C-707B-42C6-9F74-091FBA0A74D2}" dt="2024-02-29T06:44:01.348" v="3"/>
        <pc:sldMkLst>
          <pc:docMk/>
          <pc:sldMk cId="3778781068" sldId="284"/>
        </pc:sldMkLst>
      </pc:sldChg>
      <pc:sldChg chg="del">
        <pc:chgData name="BAYANDA" userId="S::22208252@live.mut.ac.za::687d5de9-9dce-495b-bd8c-930b4b3f5149" providerId="AD" clId="Web-{CA06E34C-707B-42C6-9F74-091FBA0A74D2}" dt="2024-02-29T06:43:50.270" v="2"/>
        <pc:sldMkLst>
          <pc:docMk/>
          <pc:sldMk cId="3661946170" sldId="285"/>
        </pc:sldMkLst>
      </pc:sldChg>
      <pc:sldChg chg="del">
        <pc:chgData name="BAYANDA" userId="S::22208252@live.mut.ac.za::687d5de9-9dce-495b-bd8c-930b4b3f5149" providerId="AD" clId="Web-{CA06E34C-707B-42C6-9F74-091FBA0A74D2}" dt="2024-02-29T06:43:40.769" v="0"/>
        <pc:sldMkLst>
          <pc:docMk/>
          <pc:sldMk cId="1898923813" sldId="286"/>
        </pc:sldMkLst>
      </pc:sldChg>
      <pc:sldChg chg="del">
        <pc:chgData name="BAYANDA" userId="S::22208252@live.mut.ac.za::687d5de9-9dce-495b-bd8c-930b4b3f5149" providerId="AD" clId="Web-{CA06E34C-707B-42C6-9F74-091FBA0A74D2}" dt="2024-02-29T06:44:01.348" v="6"/>
        <pc:sldMkLst>
          <pc:docMk/>
          <pc:sldMk cId="717540291" sldId="287"/>
        </pc:sldMkLst>
      </pc:sldChg>
      <pc:sldChg chg="del">
        <pc:chgData name="BAYANDA" userId="S::22208252@live.mut.ac.za::687d5de9-9dce-495b-bd8c-930b4b3f5149" providerId="AD" clId="Web-{CA06E34C-707B-42C6-9F74-091FBA0A74D2}" dt="2024-02-29T06:44:01.363" v="7"/>
        <pc:sldMkLst>
          <pc:docMk/>
          <pc:sldMk cId="3060739576" sldId="288"/>
        </pc:sldMkLst>
      </pc:sldChg>
      <pc:sldChg chg="del">
        <pc:chgData name="BAYANDA" userId="S::22208252@live.mut.ac.za::687d5de9-9dce-495b-bd8c-930b4b3f5149" providerId="AD" clId="Web-{CA06E34C-707B-42C6-9F74-091FBA0A74D2}" dt="2024-02-29T06:44:01.363" v="9"/>
        <pc:sldMkLst>
          <pc:docMk/>
          <pc:sldMk cId="1721551102" sldId="289"/>
        </pc:sldMkLst>
      </pc:sldChg>
      <pc:sldChg chg="del">
        <pc:chgData name="BAYANDA" userId="S::22208252@live.mut.ac.za::687d5de9-9dce-495b-bd8c-930b4b3f5149" providerId="AD" clId="Web-{CA06E34C-707B-42C6-9F74-091FBA0A74D2}" dt="2024-02-29T06:44:01.363" v="8"/>
        <pc:sldMkLst>
          <pc:docMk/>
          <pc:sldMk cId="3944080695" sldId="290"/>
        </pc:sldMkLst>
      </pc:sldChg>
      <pc:sldChg chg="del">
        <pc:chgData name="BAYANDA" userId="S::22208252@live.mut.ac.za::687d5de9-9dce-495b-bd8c-930b4b3f5149" providerId="AD" clId="Web-{CA06E34C-707B-42C6-9F74-091FBA0A74D2}" dt="2024-02-29T06:44:18.582" v="12"/>
        <pc:sldMkLst>
          <pc:docMk/>
          <pc:sldMk cId="1642972224" sldId="291"/>
        </pc:sldMkLst>
      </pc:sldChg>
      <pc:sldChg chg="del">
        <pc:chgData name="BAYANDA" userId="S::22208252@live.mut.ac.za::687d5de9-9dce-495b-bd8c-930b4b3f5149" providerId="AD" clId="Web-{CA06E34C-707B-42C6-9F74-091FBA0A74D2}" dt="2024-02-29T06:44:18.582" v="11"/>
        <pc:sldMkLst>
          <pc:docMk/>
          <pc:sldMk cId="1549497735" sldId="295"/>
        </pc:sldMkLst>
      </pc:sldChg>
      <pc:sldChg chg="del">
        <pc:chgData name="BAYANDA" userId="S::22208252@live.mut.ac.za::687d5de9-9dce-495b-bd8c-930b4b3f5149" providerId="AD" clId="Web-{CA06E34C-707B-42C6-9F74-091FBA0A74D2}" dt="2024-02-29T06:44:18.582" v="10"/>
        <pc:sldMkLst>
          <pc:docMk/>
          <pc:sldMk cId="3933244178" sldId="296"/>
        </pc:sldMkLst>
      </pc:sldChg>
      <pc:sldChg chg="del">
        <pc:chgData name="BAYANDA" userId="S::22208252@live.mut.ac.za::687d5de9-9dce-495b-bd8c-930b4b3f5149" providerId="AD" clId="Web-{CA06E34C-707B-42C6-9F74-091FBA0A74D2}" dt="2024-02-29T06:44:37.786" v="17"/>
        <pc:sldMkLst>
          <pc:docMk/>
          <pc:sldMk cId="3631278652" sldId="298"/>
        </pc:sldMkLst>
      </pc:sldChg>
      <pc:sldChg chg="del">
        <pc:chgData name="BAYANDA" userId="S::22208252@live.mut.ac.za::687d5de9-9dce-495b-bd8c-930b4b3f5149" providerId="AD" clId="Web-{CA06E34C-707B-42C6-9F74-091FBA0A74D2}" dt="2024-02-29T06:44:37.786" v="16"/>
        <pc:sldMkLst>
          <pc:docMk/>
          <pc:sldMk cId="3867647013" sldId="299"/>
        </pc:sldMkLst>
      </pc:sldChg>
      <pc:sldChg chg="del">
        <pc:chgData name="BAYANDA" userId="S::22208252@live.mut.ac.za::687d5de9-9dce-495b-bd8c-930b4b3f5149" providerId="AD" clId="Web-{CA06E34C-707B-42C6-9F74-091FBA0A74D2}" dt="2024-02-29T06:44:37.786" v="15"/>
        <pc:sldMkLst>
          <pc:docMk/>
          <pc:sldMk cId="2163261997" sldId="300"/>
        </pc:sldMkLst>
      </pc:sldChg>
      <pc:sldChg chg="del">
        <pc:chgData name="BAYANDA" userId="S::22208252@live.mut.ac.za::687d5de9-9dce-495b-bd8c-930b4b3f5149" providerId="AD" clId="Web-{CA06E34C-707B-42C6-9F74-091FBA0A74D2}" dt="2024-02-29T06:44:37.770" v="14"/>
        <pc:sldMkLst>
          <pc:docMk/>
          <pc:sldMk cId="2517642213" sldId="301"/>
        </pc:sldMkLst>
      </pc:sldChg>
      <pc:sldChg chg="del">
        <pc:chgData name="BAYANDA" userId="S::22208252@live.mut.ac.za::687d5de9-9dce-495b-bd8c-930b4b3f5149" providerId="AD" clId="Web-{CA06E34C-707B-42C6-9F74-091FBA0A74D2}" dt="2024-02-29T06:44:44.255" v="23"/>
        <pc:sldMkLst>
          <pc:docMk/>
          <pc:sldMk cId="4030604483" sldId="302"/>
        </pc:sldMkLst>
      </pc:sldChg>
      <pc:sldChg chg="del">
        <pc:chgData name="BAYANDA" userId="S::22208252@live.mut.ac.za::687d5de9-9dce-495b-bd8c-930b4b3f5149" providerId="AD" clId="Web-{CA06E34C-707B-42C6-9F74-091FBA0A74D2}" dt="2024-02-29T06:44:44.255" v="22"/>
        <pc:sldMkLst>
          <pc:docMk/>
          <pc:sldMk cId="3854593523" sldId="303"/>
        </pc:sldMkLst>
      </pc:sldChg>
      <pc:sldChg chg="del">
        <pc:chgData name="BAYANDA" userId="S::22208252@live.mut.ac.za::687d5de9-9dce-495b-bd8c-930b4b3f5149" providerId="AD" clId="Web-{CA06E34C-707B-42C6-9F74-091FBA0A74D2}" dt="2024-02-29T06:44:44.255" v="21"/>
        <pc:sldMkLst>
          <pc:docMk/>
          <pc:sldMk cId="2112544068" sldId="304"/>
        </pc:sldMkLst>
      </pc:sldChg>
      <pc:sldChg chg="del">
        <pc:chgData name="BAYANDA" userId="S::22208252@live.mut.ac.za::687d5de9-9dce-495b-bd8c-930b4b3f5149" providerId="AD" clId="Web-{CA06E34C-707B-42C6-9F74-091FBA0A74D2}" dt="2024-02-29T06:44:44.255" v="20"/>
        <pc:sldMkLst>
          <pc:docMk/>
          <pc:sldMk cId="1950490055" sldId="305"/>
        </pc:sldMkLst>
      </pc:sldChg>
      <pc:sldChg chg="del">
        <pc:chgData name="BAYANDA" userId="S::22208252@live.mut.ac.za::687d5de9-9dce-495b-bd8c-930b4b3f5149" providerId="AD" clId="Web-{CA06E34C-707B-42C6-9F74-091FBA0A74D2}" dt="2024-02-29T06:44:44.255" v="19"/>
        <pc:sldMkLst>
          <pc:docMk/>
          <pc:sldMk cId="1644252111" sldId="306"/>
        </pc:sldMkLst>
      </pc:sldChg>
      <pc:sldChg chg="del">
        <pc:chgData name="BAYANDA" userId="S::22208252@live.mut.ac.za::687d5de9-9dce-495b-bd8c-930b4b3f5149" providerId="AD" clId="Web-{CA06E34C-707B-42C6-9F74-091FBA0A74D2}" dt="2024-02-29T06:44:44.239" v="18"/>
        <pc:sldMkLst>
          <pc:docMk/>
          <pc:sldMk cId="2108568909" sldId="307"/>
        </pc:sldMkLst>
      </pc:sldChg>
      <pc:sldChg chg="del">
        <pc:chgData name="BAYANDA" userId="S::22208252@live.mut.ac.za::687d5de9-9dce-495b-bd8c-930b4b3f5149" providerId="AD" clId="Web-{CA06E34C-707B-42C6-9F74-091FBA0A74D2}" dt="2024-02-29T06:44:50.130" v="29"/>
        <pc:sldMkLst>
          <pc:docMk/>
          <pc:sldMk cId="4046865163" sldId="308"/>
        </pc:sldMkLst>
      </pc:sldChg>
      <pc:sldChg chg="del">
        <pc:chgData name="BAYANDA" userId="S::22208252@live.mut.ac.za::687d5de9-9dce-495b-bd8c-930b4b3f5149" providerId="AD" clId="Web-{CA06E34C-707B-42C6-9F74-091FBA0A74D2}" dt="2024-02-29T06:44:50.130" v="28"/>
        <pc:sldMkLst>
          <pc:docMk/>
          <pc:sldMk cId="2062173370" sldId="309"/>
        </pc:sldMkLst>
      </pc:sldChg>
      <pc:sldChg chg="del">
        <pc:chgData name="BAYANDA" userId="S::22208252@live.mut.ac.za::687d5de9-9dce-495b-bd8c-930b4b3f5149" providerId="AD" clId="Web-{CA06E34C-707B-42C6-9F74-091FBA0A74D2}" dt="2024-02-29T06:44:50.114" v="27"/>
        <pc:sldMkLst>
          <pc:docMk/>
          <pc:sldMk cId="1014602450" sldId="310"/>
        </pc:sldMkLst>
      </pc:sldChg>
      <pc:sldChg chg="del">
        <pc:chgData name="BAYANDA" userId="S::22208252@live.mut.ac.za::687d5de9-9dce-495b-bd8c-930b4b3f5149" providerId="AD" clId="Web-{CA06E34C-707B-42C6-9F74-091FBA0A74D2}" dt="2024-02-29T06:44:50.114" v="26"/>
        <pc:sldMkLst>
          <pc:docMk/>
          <pc:sldMk cId="1561811508" sldId="311"/>
        </pc:sldMkLst>
      </pc:sldChg>
      <pc:sldChg chg="del">
        <pc:chgData name="BAYANDA" userId="S::22208252@live.mut.ac.za::687d5de9-9dce-495b-bd8c-930b4b3f5149" providerId="AD" clId="Web-{CA06E34C-707B-42C6-9F74-091FBA0A74D2}" dt="2024-02-29T06:44:50.114" v="25"/>
        <pc:sldMkLst>
          <pc:docMk/>
          <pc:sldMk cId="85764773" sldId="312"/>
        </pc:sldMkLst>
      </pc:sldChg>
      <pc:sldChg chg="del">
        <pc:chgData name="BAYANDA" userId="S::22208252@live.mut.ac.za::687d5de9-9dce-495b-bd8c-930b4b3f5149" providerId="AD" clId="Web-{CA06E34C-707B-42C6-9F74-091FBA0A74D2}" dt="2024-02-29T06:44:50.114" v="24"/>
        <pc:sldMkLst>
          <pc:docMk/>
          <pc:sldMk cId="2581870548" sldId="313"/>
        </pc:sldMkLst>
      </pc:sldChg>
      <pc:sldChg chg="del">
        <pc:chgData name="BAYANDA" userId="S::22208252@live.mut.ac.za::687d5de9-9dce-495b-bd8c-930b4b3f5149" providerId="AD" clId="Web-{CA06E34C-707B-42C6-9F74-091FBA0A74D2}" dt="2024-02-29T06:44:57.052" v="35"/>
        <pc:sldMkLst>
          <pc:docMk/>
          <pc:sldMk cId="2559355974" sldId="314"/>
        </pc:sldMkLst>
      </pc:sldChg>
      <pc:sldChg chg="del">
        <pc:chgData name="BAYANDA" userId="S::22208252@live.mut.ac.za::687d5de9-9dce-495b-bd8c-930b4b3f5149" providerId="AD" clId="Web-{CA06E34C-707B-42C6-9F74-091FBA0A74D2}" dt="2024-02-29T06:44:57.052" v="34"/>
        <pc:sldMkLst>
          <pc:docMk/>
          <pc:sldMk cId="1596658556" sldId="315"/>
        </pc:sldMkLst>
      </pc:sldChg>
      <pc:sldChg chg="del">
        <pc:chgData name="BAYANDA" userId="S::22208252@live.mut.ac.za::687d5de9-9dce-495b-bd8c-930b4b3f5149" providerId="AD" clId="Web-{CA06E34C-707B-42C6-9F74-091FBA0A74D2}" dt="2024-02-29T06:44:57.052" v="33"/>
        <pc:sldMkLst>
          <pc:docMk/>
          <pc:sldMk cId="3941858826" sldId="316"/>
        </pc:sldMkLst>
      </pc:sldChg>
      <pc:sldChg chg="del">
        <pc:chgData name="BAYANDA" userId="S::22208252@live.mut.ac.za::687d5de9-9dce-495b-bd8c-930b4b3f5149" providerId="AD" clId="Web-{CA06E34C-707B-42C6-9F74-091FBA0A74D2}" dt="2024-02-29T06:44:57.052" v="32"/>
        <pc:sldMkLst>
          <pc:docMk/>
          <pc:sldMk cId="2675910620" sldId="317"/>
        </pc:sldMkLst>
      </pc:sldChg>
      <pc:sldChg chg="del">
        <pc:chgData name="BAYANDA" userId="S::22208252@live.mut.ac.za::687d5de9-9dce-495b-bd8c-930b4b3f5149" providerId="AD" clId="Web-{CA06E34C-707B-42C6-9F74-091FBA0A74D2}" dt="2024-02-29T06:44:57.052" v="31"/>
        <pc:sldMkLst>
          <pc:docMk/>
          <pc:sldMk cId="3810597243" sldId="318"/>
        </pc:sldMkLst>
      </pc:sldChg>
      <pc:sldChg chg="del">
        <pc:chgData name="BAYANDA" userId="S::22208252@live.mut.ac.za::687d5de9-9dce-495b-bd8c-930b4b3f5149" providerId="AD" clId="Web-{CA06E34C-707B-42C6-9F74-091FBA0A74D2}" dt="2024-02-29T06:44:57.052" v="30"/>
        <pc:sldMkLst>
          <pc:docMk/>
          <pc:sldMk cId="3590509750" sldId="319"/>
        </pc:sldMkLst>
      </pc:sldChg>
      <pc:sldChg chg="del">
        <pc:chgData name="BAYANDA" userId="S::22208252@live.mut.ac.za::687d5de9-9dce-495b-bd8c-930b4b3f5149" providerId="AD" clId="Web-{CA06E34C-707B-42C6-9F74-091FBA0A74D2}" dt="2024-02-29T06:45:03.208" v="39"/>
        <pc:sldMkLst>
          <pc:docMk/>
          <pc:sldMk cId="2421783875" sldId="320"/>
        </pc:sldMkLst>
      </pc:sldChg>
      <pc:sldChg chg="del">
        <pc:chgData name="BAYANDA" userId="S::22208252@live.mut.ac.za::687d5de9-9dce-495b-bd8c-930b4b3f5149" providerId="AD" clId="Web-{CA06E34C-707B-42C6-9F74-091FBA0A74D2}" dt="2024-02-29T06:45:03.208" v="38"/>
        <pc:sldMkLst>
          <pc:docMk/>
          <pc:sldMk cId="2999744417" sldId="322"/>
        </pc:sldMkLst>
      </pc:sldChg>
      <pc:sldChg chg="del">
        <pc:chgData name="BAYANDA" userId="S::22208252@live.mut.ac.za::687d5de9-9dce-495b-bd8c-930b4b3f5149" providerId="AD" clId="Web-{CA06E34C-707B-42C6-9F74-091FBA0A74D2}" dt="2024-02-29T06:45:03.192" v="37"/>
        <pc:sldMkLst>
          <pc:docMk/>
          <pc:sldMk cId="2727663191" sldId="325"/>
        </pc:sldMkLst>
      </pc:sldChg>
      <pc:sldChg chg="del">
        <pc:chgData name="BAYANDA" userId="S::22208252@live.mut.ac.za::687d5de9-9dce-495b-bd8c-930b4b3f5149" providerId="AD" clId="Web-{CA06E34C-707B-42C6-9F74-091FBA0A74D2}" dt="2024-02-29T06:45:03.192" v="36"/>
        <pc:sldMkLst>
          <pc:docMk/>
          <pc:sldMk cId="1997703802" sldId="326"/>
        </pc:sldMkLst>
      </pc:sldChg>
      <pc:sldChg chg="del">
        <pc:chgData name="BAYANDA" userId="S::22208252@live.mut.ac.za::687d5de9-9dce-495b-bd8c-930b4b3f5149" providerId="AD" clId="Web-{CA06E34C-707B-42C6-9F74-091FBA0A74D2}" dt="2024-02-29T06:44:18.582" v="13"/>
        <pc:sldMkLst>
          <pc:docMk/>
          <pc:sldMk cId="1422976990" sldId="327"/>
        </pc:sldMkLst>
      </pc:sldChg>
    </pc:docChg>
  </pc:docChgLst>
  <pc:docChgLst>
    <pc:chgData name="SIPHESIHLE" userId="S::21900820@live.mut.ac.za::f7d7ed74-d6e6-4099-a712-920dbf632c51" providerId="AD" clId="Web-{725F8F10-422F-39F8-1C7E-B28BB2BC66E5}"/>
    <pc:docChg chg="delSld">
      <pc:chgData name="SIPHESIHLE" userId="S::21900820@live.mut.ac.za::f7d7ed74-d6e6-4099-a712-920dbf632c51" providerId="AD" clId="Web-{725F8F10-422F-39F8-1C7E-B28BB2BC66E5}" dt="2024-02-29T06:38:42.538" v="0"/>
      <pc:docMkLst>
        <pc:docMk/>
      </pc:docMkLst>
      <pc:sldChg chg="del">
        <pc:chgData name="SIPHESIHLE" userId="S::21900820@live.mut.ac.za::f7d7ed74-d6e6-4099-a712-920dbf632c51" providerId="AD" clId="Web-{725F8F10-422F-39F8-1C7E-B28BB2BC66E5}" dt="2024-02-29T06:38:42.538" v="0"/>
        <pc:sldMkLst>
          <pc:docMk/>
          <pc:sldMk cId="1561704713" sldId="257"/>
        </pc:sldMkLst>
      </pc:sldChg>
    </pc:docChg>
  </pc:docChgLst>
  <pc:docChgLst>
    <pc:chgData name="SICELO LETHUKUTHULA" userId="S::22035291@live.mut.ac.za::ec52e155-9a3b-4adc-9a05-58f03e1bad59" providerId="AD" clId="Web-{B8440528-C2DF-4B1B-A4E4-85876B9F3241}"/>
    <pc:docChg chg="modSld">
      <pc:chgData name="SICELO LETHUKUTHULA" userId="S::22035291@live.mut.ac.za::ec52e155-9a3b-4adc-9a05-58f03e1bad59" providerId="AD" clId="Web-{B8440528-C2DF-4B1B-A4E4-85876B9F3241}" dt="2024-02-29T06:47:57.408" v="2" actId="20577"/>
      <pc:docMkLst>
        <pc:docMk/>
      </pc:docMkLst>
      <pc:sldChg chg="modSp">
        <pc:chgData name="SICELO LETHUKUTHULA" userId="S::22035291@live.mut.ac.za::ec52e155-9a3b-4adc-9a05-58f03e1bad59" providerId="AD" clId="Web-{B8440528-C2DF-4B1B-A4E4-85876B9F3241}" dt="2024-02-29T06:47:57.408" v="2" actId="20577"/>
        <pc:sldMkLst>
          <pc:docMk/>
          <pc:sldMk cId="1459744392" sldId="260"/>
        </pc:sldMkLst>
        <pc:spChg chg="mod">
          <ac:chgData name="SICELO LETHUKUTHULA" userId="S::22035291@live.mut.ac.za::ec52e155-9a3b-4adc-9a05-58f03e1bad59" providerId="AD" clId="Web-{B8440528-C2DF-4B1B-A4E4-85876B9F3241}" dt="2024-02-29T06:47:57.408" v="2" actId="20577"/>
          <ac:spMkLst>
            <pc:docMk/>
            <pc:sldMk cId="1459744392" sldId="26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cs typeface="Arial" pitchFamily="34" charset="0"/>
              </a:defRPr>
            </a:lvl1pPr>
          </a:lstStyle>
          <a:p>
            <a:pPr>
              <a:defRPr/>
            </a:pPr>
            <a:fld id="{789813DD-CCA9-4678-8E1C-ADAA2B8B7701}" type="datetimeFigureOut">
              <a:rPr lang="en-US"/>
              <a:pPr>
                <a:defRPr/>
              </a:pPr>
              <a:t>2/28/2024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D6EE74B-4ACE-42AE-92AD-ABCC72BAB749}" type="slidenum">
              <a:rPr lang="en-US" altLang="en-US"/>
              <a:pPr>
                <a:defRPr/>
              </a:pPr>
              <a:t>‹#›</a:t>
            </a:fld>
            <a:endParaRPr lang="en-US" altLang="en-US"/>
          </a:p>
        </p:txBody>
      </p:sp>
    </p:spTree>
    <p:extLst>
      <p:ext uri="{BB962C8B-B14F-4D97-AF65-F5344CB8AC3E}">
        <p14:creationId xmlns:p14="http://schemas.microsoft.com/office/powerpoint/2010/main" val="21902588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eaLnBrk="1" fontAlgn="auto">
              <a:spcBef>
                <a:spcPts val="0"/>
              </a:spcBef>
              <a:spcAft>
                <a:spcPts val="0"/>
              </a:spcAft>
              <a:defRPr/>
            </a:pPr>
            <a:r>
              <a:rPr lang="en-US" b="1" u="sng"/>
              <a:t>Teaching Strategies</a:t>
            </a:r>
          </a:p>
          <a:p>
            <a:pPr marL="171450" indent="-171450" eaLnBrk="1" fontAlgn="auto">
              <a:spcBef>
                <a:spcPts val="0"/>
              </a:spcBef>
              <a:spcAft>
                <a:spcPts val="0"/>
              </a:spcAft>
              <a:buFont typeface="Arial" pitchFamily="34" charset="0"/>
              <a:buChar char="•"/>
              <a:defRPr/>
            </a:pPr>
            <a:r>
              <a:rPr lang="en-US">
                <a:solidFill>
                  <a:prstClr val="black"/>
                </a:solidFill>
                <a:latin typeface="Arial" panose="020B0604020202020204" pitchFamily="34" charset="0"/>
                <a:ea typeface="Times New Roman" panose="02020603050405020304" pitchFamily="18" charset="0"/>
                <a:cs typeface="Times New Roman" panose="02020603050405020304" pitchFamily="18" charset="0"/>
              </a:rPr>
              <a:t>The two vignettes reinforce the process and procedures that are not formally described in many RFPs or proposal process descriptions. Complex projects and more simple projects require the proposer to listen to the vision of the company then incorporate what was learned into the proposal. The first displays the success of developing a project proposal. The second includes failures when developing a project proposal.</a:t>
            </a:r>
            <a:r>
              <a:rPr lang="en-US">
                <a:solidFill>
                  <a:prstClr val="black"/>
                </a:solidFill>
              </a:rPr>
              <a:t> </a:t>
            </a:r>
            <a:r>
              <a:rPr lang="en-US"/>
              <a:t> </a:t>
            </a:r>
            <a:r>
              <a:rPr lang="en-US" b="1"/>
              <a:t>(See Premium Deck for Slides.)</a:t>
            </a:r>
            <a:endParaRPr lang="en-US"/>
          </a:p>
          <a:p>
            <a:pPr marL="171450" indent="-171450" eaLnBrk="1" fontAlgn="auto">
              <a:spcBef>
                <a:spcPts val="0"/>
              </a:spcBef>
              <a:spcAft>
                <a:spcPts val="0"/>
              </a:spcAft>
              <a:buFont typeface="Arial" pitchFamily="34" charset="0"/>
              <a:buChar char="•"/>
              <a:defRPr/>
            </a:pPr>
            <a:r>
              <a:rPr lang="en-US"/>
              <a:t>The vignettes also reinforce the necessity to listen to the customer's need and reflect the understanding of the need, problem, or opportunity within each of the three sections of the proposal.</a:t>
            </a:r>
          </a:p>
          <a:p>
            <a:pPr eaLnBrk="1" fontAlgn="auto">
              <a:spcBef>
                <a:spcPts val="0"/>
              </a:spcBef>
              <a:spcAft>
                <a:spcPts val="0"/>
              </a:spcAft>
              <a:defRPr/>
            </a:pPr>
            <a:endParaRPr lang="en-US"/>
          </a:p>
          <a:p>
            <a:pPr eaLnBrk="1" fontAlgn="auto">
              <a:spcBef>
                <a:spcPts val="0"/>
              </a:spcBef>
              <a:spcAft>
                <a:spcPts val="0"/>
              </a:spcAft>
              <a:defRPr/>
            </a:pPr>
            <a:r>
              <a:rPr lang="en-US" b="1" u="sng"/>
              <a:t>Optional Supplemental Activities</a:t>
            </a:r>
            <a:endParaRPr lang="en-US"/>
          </a:p>
          <a:p>
            <a:pPr marL="171450" indent="-171450" eaLnBrk="1" fontAlgn="auto">
              <a:spcBef>
                <a:spcPts val="0"/>
              </a:spcBef>
              <a:spcAft>
                <a:spcPts val="0"/>
              </a:spcAft>
              <a:buFont typeface="Arial" pitchFamily="34" charset="0"/>
              <a:buChar char="•"/>
              <a:defRPr/>
            </a:pPr>
            <a:r>
              <a:rPr lang="en-US"/>
              <a:t>Have the students read the case studies in class and answer the questions in groups of three or four.  Next, select five participants to act out the group activity. This is an excellent way to stimulate class discussion and interest. This is a good case study to do right before you conduct the lecture on this chapter and then repeat after you lecture on the chapter. The difference in responses “before” and “after” will reinforce the importance of the topics covered.</a:t>
            </a:r>
          </a:p>
          <a:p>
            <a:pPr marL="171450" indent="-171450" eaLnBrk="1" fontAlgn="auto">
              <a:spcBef>
                <a:spcPts val="0"/>
              </a:spcBef>
              <a:spcAft>
                <a:spcPts val="0"/>
              </a:spcAft>
              <a:buFont typeface="Arial" pitchFamily="34" charset="0"/>
              <a:buChar char="•"/>
              <a:defRPr/>
            </a:pPr>
            <a:r>
              <a:rPr lang="en-US"/>
              <a:t>Try to bring real-world examples into each discussion section. Always ask the students if they can think of any examples that apply. This will help keep the class interaction high. </a:t>
            </a:r>
          </a:p>
          <a:p>
            <a:pPr marL="171450" indent="-171450" eaLnBrk="1" fontAlgn="auto">
              <a:spcBef>
                <a:spcPts val="0"/>
              </a:spcBef>
              <a:spcAft>
                <a:spcPts val="0"/>
              </a:spcAft>
              <a:buFont typeface="Arial" pitchFamily="34" charset="0"/>
              <a:buChar char="•"/>
              <a:defRPr/>
            </a:pPr>
            <a:r>
              <a:rPr lang="en-US"/>
              <a:t>Ask your students if they have ever seen or written a proposal. Ask your students what is more important—developing a quality proposal or doing a quality job. Let them debate this chicken and the egg issue.</a:t>
            </a:r>
          </a:p>
          <a:p>
            <a:pPr marL="171450" indent="-171450" eaLnBrk="1" fontAlgn="auto" hangingPunct="1">
              <a:spcBef>
                <a:spcPts val="0"/>
              </a:spcBef>
              <a:spcAft>
                <a:spcPts val="0"/>
              </a:spcAft>
              <a:buFont typeface="Arial" pitchFamily="34" charset="0"/>
              <a:buChar char="•"/>
              <a:defRPr/>
            </a:pPr>
            <a:endParaRPr lang="en-US"/>
          </a:p>
          <a:p>
            <a:pPr eaLnBrk="1" fontAlgn="auto">
              <a:spcBef>
                <a:spcPts val="0"/>
              </a:spcBef>
              <a:spcAft>
                <a:spcPts val="0"/>
              </a:spcAft>
              <a:buFont typeface="Arial" pitchFamily="34" charset="0"/>
              <a:buNone/>
              <a:defRPr/>
            </a:pPr>
            <a:r>
              <a:rPr lang="en-US" b="1" u="sng"/>
              <a:t>Optional Supplemental Activities</a:t>
            </a:r>
          </a:p>
          <a:p>
            <a:pPr marL="171450" indent="-171450" eaLnBrk="1" fontAlgn="auto">
              <a:spcBef>
                <a:spcPts val="0"/>
              </a:spcBef>
              <a:spcAft>
                <a:spcPts val="0"/>
              </a:spcAft>
              <a:buFont typeface="Arial" pitchFamily="34" charset="0"/>
              <a:buChar char="•"/>
              <a:defRPr/>
            </a:pPr>
            <a:r>
              <a:rPr lang="en-US"/>
              <a:t>Have students review RFPs found on the web and outline a possible response. Within the outline, have the students identify the project scope. Teams could be assigned to describe the technical, management, and cost sections of the proposal.</a:t>
            </a:r>
          </a:p>
          <a:p>
            <a:pPr marL="171450" indent="-171450" eaLnBrk="1" fontAlgn="auto">
              <a:spcBef>
                <a:spcPts val="0"/>
              </a:spcBef>
              <a:spcAft>
                <a:spcPts val="0"/>
              </a:spcAft>
              <a:buFont typeface="Arial" pitchFamily="34" charset="0"/>
              <a:buChar char="•"/>
              <a:defRPr/>
            </a:pPr>
            <a:r>
              <a:rPr lang="en-US"/>
              <a:t>Have students evaluate proposal writing software they find on the Web for its ability to complete the technical, management, and cost sections of the proposal. Students can rate the ease of use of the software and the learning curve necessary to learn to use the software.</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8F0D450B-5FF6-4DA1-9A1E-2ECB4AEFBFD6}" type="slidenum">
              <a:rPr lang="en-US" altLang="en-US">
                <a:latin typeface="Arial" charset="0"/>
              </a:rPr>
              <a:pPr>
                <a:spcBef>
                  <a:spcPct val="0"/>
                </a:spcBef>
              </a:pPr>
              <a:t>1</a:t>
            </a:fld>
            <a:endParaRPr lang="en-US" alt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defRPr/>
            </a:pPr>
            <a:r>
              <a:rPr lang="en-US" b="1" u="sng"/>
              <a:t>Proposal Contents</a:t>
            </a:r>
          </a:p>
          <a:p>
            <a:pPr eaLnBrk="1" fontAlgn="auto">
              <a:spcBef>
                <a:spcPts val="0"/>
              </a:spcBef>
              <a:spcAft>
                <a:spcPts val="0"/>
              </a:spcAft>
              <a:defRPr/>
            </a:pPr>
            <a:r>
              <a:rPr lang="en-US"/>
              <a:t>Proposals are often organized into three sections: </a:t>
            </a:r>
          </a:p>
          <a:p>
            <a:pPr marL="228600" indent="-228600" eaLnBrk="1" fontAlgn="auto">
              <a:spcBef>
                <a:spcPts val="0"/>
              </a:spcBef>
              <a:spcAft>
                <a:spcPts val="0"/>
              </a:spcAft>
              <a:buFont typeface="+mj-lt"/>
              <a:buAutoNum type="arabicPeriod"/>
              <a:defRPr/>
            </a:pPr>
            <a:r>
              <a:rPr lang="en-US"/>
              <a:t>Technical</a:t>
            </a:r>
          </a:p>
          <a:p>
            <a:pPr marL="228600" indent="-228600" eaLnBrk="1" fontAlgn="auto">
              <a:spcBef>
                <a:spcPts val="0"/>
              </a:spcBef>
              <a:spcAft>
                <a:spcPts val="0"/>
              </a:spcAft>
              <a:buFont typeface="+mj-lt"/>
              <a:buAutoNum type="arabicPeriod"/>
              <a:defRPr/>
            </a:pPr>
            <a:r>
              <a:rPr lang="en-US"/>
              <a:t>Management</a:t>
            </a:r>
          </a:p>
          <a:p>
            <a:pPr marL="228600" indent="-228600" eaLnBrk="1" fontAlgn="auto">
              <a:spcBef>
                <a:spcPts val="0"/>
              </a:spcBef>
              <a:spcAft>
                <a:spcPts val="0"/>
              </a:spcAft>
              <a:buFont typeface="+mj-lt"/>
              <a:buAutoNum type="arabicPeriod"/>
              <a:defRPr/>
            </a:pPr>
            <a:r>
              <a:rPr lang="en-US"/>
              <a:t>Cost</a:t>
            </a:r>
          </a:p>
          <a:p>
            <a:pPr marL="171450" indent="-171450" eaLnBrk="1" fontAlgn="auto">
              <a:spcBef>
                <a:spcPts val="0"/>
              </a:spcBef>
              <a:spcAft>
                <a:spcPts val="0"/>
              </a:spcAft>
              <a:buFont typeface="Arial" pitchFamily="34" charset="0"/>
              <a:buChar char="•"/>
              <a:defRPr/>
            </a:pPr>
            <a:r>
              <a:rPr lang="en-US"/>
              <a:t>The amount of detail the contractor includes will depend on the complexity of the project and the requirements stipulated by the RFP.</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10</a:t>
            </a:fld>
            <a:endParaRPr lang="en-US" altLang="en-US"/>
          </a:p>
        </p:txBody>
      </p:sp>
    </p:spTree>
    <p:extLst>
      <p:ext uri="{BB962C8B-B14F-4D97-AF65-F5344CB8AC3E}">
        <p14:creationId xmlns:p14="http://schemas.microsoft.com/office/powerpoint/2010/main" val="3987849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defRPr/>
            </a:pPr>
            <a:r>
              <a:rPr lang="en-US" b="1" u="sng"/>
              <a:t>Technical Section</a:t>
            </a:r>
          </a:p>
          <a:p>
            <a:pPr eaLnBrk="1" fontAlgn="auto">
              <a:spcBef>
                <a:spcPts val="0"/>
              </a:spcBef>
              <a:spcAft>
                <a:spcPts val="0"/>
              </a:spcAft>
              <a:defRPr/>
            </a:pPr>
            <a:r>
              <a:rPr lang="en-US"/>
              <a:t>The objective of this section is to convince the customer that the contractor understands the problem or need and can provide the least risky and most beneficial solution. The technical section should contain the following elements:</a:t>
            </a:r>
          </a:p>
          <a:p>
            <a:pPr marL="171450" indent="-171450" eaLnBrk="1" fontAlgn="auto">
              <a:spcBef>
                <a:spcPts val="0"/>
              </a:spcBef>
              <a:spcAft>
                <a:spcPts val="0"/>
              </a:spcAft>
              <a:buFont typeface="Arial" pitchFamily="34" charset="0"/>
              <a:buChar char="•"/>
              <a:defRPr/>
            </a:pPr>
            <a:r>
              <a:rPr lang="en-US"/>
              <a:t>Understanding of the need—the contractor must show the customer that they thoroughly understand the problem to be solved.</a:t>
            </a:r>
          </a:p>
          <a:p>
            <a:pPr marL="171450" indent="-171450" eaLnBrk="1" fontAlgn="auto">
              <a:spcBef>
                <a:spcPts val="0"/>
              </a:spcBef>
              <a:spcAft>
                <a:spcPts val="0"/>
              </a:spcAft>
              <a:buFont typeface="Arial" pitchFamily="34" charset="0"/>
              <a:buChar char="•"/>
              <a:defRPr/>
            </a:pPr>
            <a:r>
              <a:rPr lang="en-US"/>
              <a:t>Proposed approach or solution—the proposal should describe the approach or methodology that would be used in developing the solution. </a:t>
            </a:r>
          </a:p>
          <a:p>
            <a:pPr marL="171450" indent="-171450" eaLnBrk="1" fontAlgn="auto">
              <a:spcBef>
                <a:spcPts val="0"/>
              </a:spcBef>
              <a:spcAft>
                <a:spcPts val="0"/>
              </a:spcAft>
              <a:buFont typeface="Arial" pitchFamily="34" charset="0"/>
              <a:buChar char="•"/>
              <a:defRPr/>
            </a:pPr>
            <a:r>
              <a:rPr lang="en-US"/>
              <a:t>Benefits to the customer—the contractor should state how the proposed solution or approach would benefit the customer and achieve the project’s success criteria or expected outcomes, including cost savings; reduced processing time; reduced inventory; better customer service; reduced errors; improved safety conditions; more timely information; reduced maintenance, etc.</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11</a:t>
            </a:fld>
            <a:endParaRPr lang="en-US" altLang="en-US"/>
          </a:p>
        </p:txBody>
      </p:sp>
    </p:spTree>
    <p:extLst>
      <p:ext uri="{BB962C8B-B14F-4D97-AF65-F5344CB8AC3E}">
        <p14:creationId xmlns:p14="http://schemas.microsoft.com/office/powerpoint/2010/main" val="278432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defRPr/>
            </a:pPr>
            <a:r>
              <a:rPr lang="en-US" b="1" u="sng"/>
              <a:t>Management Section</a:t>
            </a:r>
          </a:p>
          <a:p>
            <a:pPr eaLnBrk="1" fontAlgn="auto">
              <a:spcBef>
                <a:spcPts val="0"/>
              </a:spcBef>
              <a:spcAft>
                <a:spcPts val="0"/>
              </a:spcAft>
              <a:defRPr/>
            </a:pPr>
            <a:r>
              <a:rPr lang="en-US"/>
              <a:t>The objective of the management section is to convince the customer that the contractor can do the proposed work and achieve the intended results. The management section should contain the following elements:</a:t>
            </a:r>
          </a:p>
          <a:p>
            <a:pPr marL="228600" indent="-228600" eaLnBrk="1" fontAlgn="auto">
              <a:spcBef>
                <a:spcPts val="0"/>
              </a:spcBef>
              <a:spcAft>
                <a:spcPts val="0"/>
              </a:spcAft>
              <a:buFont typeface="Arial" pitchFamily="34" charset="0"/>
              <a:buChar char="•"/>
              <a:defRPr/>
            </a:pPr>
            <a:r>
              <a:rPr lang="en-US"/>
              <a:t>Description of major tasks—the contractor should define the major tasks that will be performed in carrying out the project.</a:t>
            </a:r>
          </a:p>
          <a:p>
            <a:pPr marL="228600" indent="-228600" eaLnBrk="1" fontAlgn="auto">
              <a:spcBef>
                <a:spcPts val="0"/>
              </a:spcBef>
              <a:spcAft>
                <a:spcPts val="0"/>
              </a:spcAft>
              <a:buFont typeface="Arial" pitchFamily="34" charset="0"/>
              <a:buChar char="•"/>
              <a:defRPr/>
            </a:pPr>
            <a:r>
              <a:rPr lang="en-US"/>
              <a:t>Deliverables—the contractor should include a list of all deliverables that will be provided during the project (such as reports, drawings, manuals, and equipment).</a:t>
            </a:r>
          </a:p>
          <a:p>
            <a:pPr marL="228600" indent="-228600" eaLnBrk="1" fontAlgn="auto">
              <a:spcBef>
                <a:spcPts val="0"/>
              </a:spcBef>
              <a:spcAft>
                <a:spcPts val="0"/>
              </a:spcAft>
              <a:buFont typeface="Arial" pitchFamily="34" charset="0"/>
              <a:buChar char="•"/>
              <a:defRPr/>
            </a:pPr>
            <a:r>
              <a:rPr lang="en-US"/>
              <a:t>Project schedule—the contractor should provide a schedule for performing the major tasks required to complete the project. </a:t>
            </a:r>
          </a:p>
          <a:p>
            <a:pPr marL="685800" lvl="1" indent="-228600" eaLnBrk="1" fontAlgn="auto">
              <a:spcBef>
                <a:spcPts val="0"/>
              </a:spcBef>
              <a:spcAft>
                <a:spcPts val="0"/>
              </a:spcAft>
              <a:buFont typeface="Arial" pitchFamily="34" charset="0"/>
              <a:buChar char="•"/>
              <a:defRPr/>
            </a:pPr>
            <a:r>
              <a:rPr lang="en-US"/>
              <a:t>The task schedule can be given in any one of several formats: a list of tasks with their estimated start and completion dates, a Gantt chart, or a network diagram.</a:t>
            </a:r>
          </a:p>
          <a:p>
            <a:pPr marL="228600" indent="-228600" eaLnBrk="1" fontAlgn="auto">
              <a:spcBef>
                <a:spcPts val="0"/>
              </a:spcBef>
              <a:spcAft>
                <a:spcPts val="0"/>
              </a:spcAft>
              <a:buFont typeface="Arial" pitchFamily="34" charset="0"/>
              <a:buChar char="•"/>
              <a:defRPr/>
            </a:pPr>
            <a:r>
              <a:rPr lang="en-US"/>
              <a:t>Project organization—the contractor should describe how the work and resources will be organized to perform the project. </a:t>
            </a:r>
          </a:p>
          <a:p>
            <a:pPr marL="685800" lvl="1" indent="-228600" eaLnBrk="1" fontAlgn="auto">
              <a:spcBef>
                <a:spcPts val="0"/>
              </a:spcBef>
              <a:spcAft>
                <a:spcPts val="0"/>
              </a:spcAft>
              <a:buFont typeface="Arial" pitchFamily="34" charset="0"/>
              <a:buChar char="•"/>
              <a:defRPr/>
            </a:pPr>
            <a:r>
              <a:rPr lang="en-US"/>
              <a:t>An organization chart, resumes of the key people, and a responsibility matrix are often helpful.</a:t>
            </a:r>
          </a:p>
          <a:p>
            <a:pPr marL="228600" indent="-228600" eaLnBrk="1" fontAlgn="auto">
              <a:spcBef>
                <a:spcPts val="0"/>
              </a:spcBef>
              <a:spcAft>
                <a:spcPts val="0"/>
              </a:spcAft>
              <a:buFont typeface="Arial" pitchFamily="34" charset="0"/>
              <a:buChar char="•"/>
              <a:defRPr/>
            </a:pPr>
            <a:r>
              <a:rPr lang="en-US"/>
              <a:t>Related experience—the contractor should provide a list of similar projects it has completed and the dollar value of those contracts.</a:t>
            </a:r>
          </a:p>
          <a:p>
            <a:pPr marL="228600" indent="-228600" eaLnBrk="1" fontAlgn="auto">
              <a:spcBef>
                <a:spcPts val="0"/>
              </a:spcBef>
              <a:spcAft>
                <a:spcPts val="0"/>
              </a:spcAft>
              <a:buFont typeface="Arial" pitchFamily="34" charset="0"/>
              <a:buChar char="•"/>
              <a:defRPr/>
            </a:pPr>
            <a:r>
              <a:rPr lang="en-US"/>
              <a:t>Equipment and facilities—the contractor may want to provide a list of the equipment and special facilities it has in order to convince the customer that it possesses the necessary resources.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12</a:t>
            </a:fld>
            <a:endParaRPr lang="en-US" altLang="en-US"/>
          </a:p>
        </p:txBody>
      </p:sp>
    </p:spTree>
    <p:extLst>
      <p:ext uri="{BB962C8B-B14F-4D97-AF65-F5344CB8AC3E}">
        <p14:creationId xmlns:p14="http://schemas.microsoft.com/office/powerpoint/2010/main" val="1054646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fontAlgn="auto">
              <a:spcBef>
                <a:spcPts val="0"/>
              </a:spcBef>
              <a:spcAft>
                <a:spcPts val="0"/>
              </a:spcAft>
              <a:defRPr/>
            </a:pPr>
            <a:r>
              <a:rPr lang="en-US" b="1" u="sng"/>
              <a:t>Cost Section</a:t>
            </a:r>
          </a:p>
          <a:p>
            <a:pPr marL="171450" indent="-171450" eaLnBrk="1" fontAlgn="auto">
              <a:spcBef>
                <a:spcPts val="0"/>
              </a:spcBef>
              <a:spcAft>
                <a:spcPts val="0"/>
              </a:spcAft>
              <a:buFont typeface="Arial" pitchFamily="34" charset="0"/>
              <a:buChar char="•"/>
              <a:defRPr/>
            </a:pPr>
            <a:r>
              <a:rPr lang="en-US"/>
              <a:t>The objective of the cost section of the contractor proposal is to convince the customer that the contractor’s costs for the proposed project are realistic and reasonable. The cost section usually consists of tabulations of the contractor’s estimated costs for such elements as the following:</a:t>
            </a:r>
          </a:p>
          <a:p>
            <a:pPr marL="628650" lvl="1" indent="-171450" eaLnBrk="1" fontAlgn="auto">
              <a:spcBef>
                <a:spcPts val="0"/>
              </a:spcBef>
              <a:spcAft>
                <a:spcPts val="0"/>
              </a:spcAft>
              <a:buFont typeface="Arial" pitchFamily="34" charset="0"/>
              <a:buChar char="•"/>
              <a:defRPr/>
            </a:pPr>
            <a:r>
              <a:rPr lang="en-US"/>
              <a:t>Labor—the estimated costs for the various classifications of people who are expected to work on the project</a:t>
            </a:r>
          </a:p>
          <a:p>
            <a:pPr marL="1085850" lvl="2" indent="-171450" eaLnBrk="1" fontAlgn="auto">
              <a:spcBef>
                <a:spcPts val="0"/>
              </a:spcBef>
              <a:spcAft>
                <a:spcPts val="0"/>
              </a:spcAft>
              <a:buFont typeface="Arial" pitchFamily="34" charset="0"/>
              <a:buChar char="•"/>
              <a:defRPr/>
            </a:pPr>
            <a:r>
              <a:rPr lang="en-US"/>
              <a:t>It might include the estimated hours and hourly rate for each person or classification.</a:t>
            </a:r>
          </a:p>
          <a:p>
            <a:pPr marL="628650" lvl="1" indent="-171450" eaLnBrk="1" fontAlgn="auto">
              <a:spcBef>
                <a:spcPts val="0"/>
              </a:spcBef>
              <a:spcAft>
                <a:spcPts val="0"/>
              </a:spcAft>
              <a:buFont typeface="Arial" pitchFamily="34" charset="0"/>
              <a:buChar char="•"/>
              <a:defRPr/>
            </a:pPr>
            <a:r>
              <a:rPr lang="en-US"/>
              <a:t>Materials—the cost of materials the contractor needs to purchase for the project</a:t>
            </a:r>
          </a:p>
          <a:p>
            <a:pPr marL="628650" lvl="1" indent="-171450" eaLnBrk="1" fontAlgn="auto">
              <a:spcBef>
                <a:spcPts val="0"/>
              </a:spcBef>
              <a:spcAft>
                <a:spcPts val="0"/>
              </a:spcAft>
              <a:buFont typeface="Arial" pitchFamily="34" charset="0"/>
              <a:buChar char="•"/>
              <a:defRPr/>
            </a:pPr>
            <a:r>
              <a:rPr lang="en-US"/>
              <a:t>Equipment— the cost of equipment that must be purchased to complete the project</a:t>
            </a:r>
          </a:p>
          <a:p>
            <a:pPr marL="628650" lvl="1" indent="-171450" eaLnBrk="1" fontAlgn="auto">
              <a:spcBef>
                <a:spcPts val="0"/>
              </a:spcBef>
              <a:spcAft>
                <a:spcPts val="0"/>
              </a:spcAft>
              <a:buFont typeface="Arial" pitchFamily="34" charset="0"/>
              <a:buChar char="•"/>
              <a:defRPr/>
            </a:pPr>
            <a:r>
              <a:rPr lang="en-US"/>
              <a:t>Facilities—sometimes the contractor will have to rent special facilities or specialty space for the project team.</a:t>
            </a:r>
          </a:p>
          <a:p>
            <a:pPr marL="628650" lvl="1" indent="-171450" eaLnBrk="1" fontAlgn="auto">
              <a:spcBef>
                <a:spcPts val="0"/>
              </a:spcBef>
              <a:spcAft>
                <a:spcPts val="0"/>
              </a:spcAft>
              <a:buFont typeface="Arial" pitchFamily="34" charset="0"/>
              <a:buChar char="•"/>
              <a:defRPr/>
            </a:pPr>
            <a:r>
              <a:rPr lang="en-US"/>
              <a:t>Subcontractors and consultants—when contractors do not have the expertise or resources to do certain project tasks, they may outsource some of the work to subcontractors or other consultants. </a:t>
            </a:r>
          </a:p>
          <a:p>
            <a:pPr marL="628650" lvl="1" indent="-171450" eaLnBrk="1" fontAlgn="auto">
              <a:spcBef>
                <a:spcPts val="0"/>
              </a:spcBef>
              <a:spcAft>
                <a:spcPts val="0"/>
              </a:spcAft>
              <a:buFont typeface="Arial" pitchFamily="34" charset="0"/>
              <a:buChar char="•"/>
              <a:defRPr/>
            </a:pPr>
            <a:r>
              <a:rPr lang="en-US"/>
              <a:t>Travel—such as airfare, lodging, and meals if trips are required during the project</a:t>
            </a:r>
          </a:p>
          <a:p>
            <a:pPr marL="628650" lvl="1" indent="-171450" eaLnBrk="1" fontAlgn="auto">
              <a:spcBef>
                <a:spcPts val="0"/>
              </a:spcBef>
              <a:spcAft>
                <a:spcPts val="0"/>
              </a:spcAft>
              <a:buFont typeface="Arial" pitchFamily="34" charset="0"/>
              <a:buChar char="•"/>
              <a:defRPr/>
            </a:pPr>
            <a:r>
              <a:rPr lang="en-US"/>
              <a:t>Documentation—some customers want the contractor to show separately the costs associated with the project documentation deliverables. </a:t>
            </a:r>
          </a:p>
          <a:p>
            <a:pPr marL="1085850" lvl="2" indent="-171450" eaLnBrk="1" fontAlgn="auto">
              <a:spcBef>
                <a:spcPts val="0"/>
              </a:spcBef>
              <a:spcAft>
                <a:spcPts val="0"/>
              </a:spcAft>
              <a:buFont typeface="Arial" pitchFamily="34" charset="0"/>
              <a:buChar char="•"/>
              <a:defRPr/>
            </a:pPr>
            <a:r>
              <a:rPr lang="en-US"/>
              <a:t>This would be the cost of printing manuals, drawings, reports, or the cost of DVDs.</a:t>
            </a:r>
          </a:p>
          <a:p>
            <a:pPr marL="628650" lvl="1" indent="-171450" eaLnBrk="1" fontAlgn="auto">
              <a:spcBef>
                <a:spcPts val="0"/>
              </a:spcBef>
              <a:spcAft>
                <a:spcPts val="0"/>
              </a:spcAft>
              <a:buFont typeface="Arial" pitchFamily="34" charset="0"/>
              <a:buChar char="•"/>
              <a:defRPr/>
            </a:pPr>
            <a:r>
              <a:rPr lang="en-US"/>
              <a:t>Overhead—contractors will add a percentage to costs of the above items to cover the indirect costs of doing business (such as insurance, depreciation, accounting, general management, marketing, and human resources). </a:t>
            </a:r>
          </a:p>
          <a:p>
            <a:pPr marL="628650" lvl="1" indent="-171450" eaLnBrk="1" fontAlgn="auto">
              <a:spcBef>
                <a:spcPts val="0"/>
              </a:spcBef>
              <a:spcAft>
                <a:spcPts val="0"/>
              </a:spcAft>
              <a:buFont typeface="Arial" pitchFamily="34" charset="0"/>
              <a:buChar char="•"/>
              <a:defRPr/>
            </a:pPr>
            <a:r>
              <a:rPr lang="en-US"/>
              <a:t>Escalation—for large projects that are expected to take several years to complete, the contractor needs to include the costs of escalation in wage rates and materials costs over the length of the project. </a:t>
            </a:r>
          </a:p>
          <a:p>
            <a:pPr marL="628650" lvl="1" indent="-171450" eaLnBrk="1" fontAlgn="auto">
              <a:spcBef>
                <a:spcPts val="0"/>
              </a:spcBef>
              <a:spcAft>
                <a:spcPts val="0"/>
              </a:spcAft>
              <a:buFont typeface="Arial" pitchFamily="34" charset="0"/>
              <a:buChar char="•"/>
              <a:defRPr/>
            </a:pPr>
            <a:r>
              <a:rPr lang="en-US"/>
              <a:t>Reserve—the reserve (also referred to as contingency reserve or management reserve) is an amount the contractor may want to include to cover unexpected items that have been overlooked.</a:t>
            </a:r>
          </a:p>
          <a:p>
            <a:pPr marL="628650" lvl="1" indent="-171450" eaLnBrk="1" fontAlgn="auto">
              <a:spcBef>
                <a:spcPts val="0"/>
              </a:spcBef>
              <a:spcAft>
                <a:spcPts val="0"/>
              </a:spcAft>
              <a:buFont typeface="Arial" pitchFamily="34" charset="0"/>
              <a:buChar char="•"/>
              <a:defRPr/>
            </a:pPr>
            <a:r>
              <a:rPr lang="en-US"/>
              <a:t>Fee or profit— all the above items are costs. The contractor must add an amount for its fee or profit. </a:t>
            </a:r>
          </a:p>
          <a:p>
            <a:pPr marL="1085850" lvl="2" indent="-171450" eaLnBrk="1" fontAlgn="auto">
              <a:spcBef>
                <a:spcPts val="0"/>
              </a:spcBef>
              <a:spcAft>
                <a:spcPts val="0"/>
              </a:spcAft>
              <a:buFont typeface="Arial" pitchFamily="34" charset="0"/>
              <a:buChar char="•"/>
              <a:defRPr/>
            </a:pPr>
            <a:r>
              <a:rPr lang="en-US"/>
              <a:t>The total cost plus the contractor’s fee is the contractor’s price for the proposed project.</a:t>
            </a:r>
          </a:p>
          <a:p>
            <a:pPr marL="171450" indent="-171450" eaLnBrk="1" fontAlgn="auto">
              <a:spcBef>
                <a:spcPts val="0"/>
              </a:spcBef>
              <a:spcAft>
                <a:spcPts val="0"/>
              </a:spcAft>
              <a:buFont typeface="Arial" pitchFamily="34" charset="0"/>
              <a:buChar char="•"/>
              <a:defRPr/>
            </a:pPr>
            <a:r>
              <a:rPr lang="en-US"/>
              <a:t>Cost estimates should be reasonable and realistic. If possible, it is good practice to have the person who will be responsible for the major work tasks estimate the associated costs.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13</a:t>
            </a:fld>
            <a:endParaRPr lang="en-US" altLang="en-US"/>
          </a:p>
        </p:txBody>
      </p:sp>
    </p:spTree>
    <p:extLst>
      <p:ext uri="{BB962C8B-B14F-4D97-AF65-F5344CB8AC3E}">
        <p14:creationId xmlns:p14="http://schemas.microsoft.com/office/powerpoint/2010/main" val="2198338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defRPr/>
            </a:pPr>
            <a:r>
              <a:rPr lang="en-US" b="1" u="sng"/>
              <a:t>Pricing Considerations</a:t>
            </a:r>
          </a:p>
          <a:p>
            <a:pPr>
              <a:defRPr/>
            </a:pPr>
            <a:r>
              <a:rPr lang="en-US"/>
              <a:t>When contractors prepare a proposal, they are generally competing with other contractors. There are three main factors that contractors should consider when setting a price for a proposal: competition, prices compared to competitors, and other factors like risk and the customer’s budget.</a:t>
            </a:r>
          </a:p>
          <a:p>
            <a:pPr marL="171450" indent="-171450">
              <a:buFont typeface="Arial" pitchFamily="34" charset="0"/>
              <a:buChar char="•"/>
              <a:defRPr/>
            </a:pPr>
            <a:r>
              <a:rPr lang="en-US"/>
              <a:t>Contractors need to be careful not to overprice the proposed project, or else the customer may select a lower-priced contractor. </a:t>
            </a:r>
          </a:p>
          <a:p>
            <a:pPr marL="628650" lvl="1" indent="-171450">
              <a:buFont typeface="Arial" pitchFamily="34" charset="0"/>
              <a:buChar char="•"/>
              <a:defRPr/>
            </a:pPr>
            <a:r>
              <a:rPr lang="en-US"/>
              <a:t>They must be equally careful not to underprice the proposed project; otherwise, the contractor may lose money.</a:t>
            </a:r>
          </a:p>
          <a:p>
            <a:pPr marL="171450" indent="-171450">
              <a:buFont typeface="Arial" pitchFamily="34" charset="0"/>
              <a:buChar char="•"/>
              <a:defRPr/>
            </a:pPr>
            <a:r>
              <a:rPr lang="en-US"/>
              <a:t>The contractor must consider the following items when determining the price for the proposed project:</a:t>
            </a:r>
          </a:p>
          <a:p>
            <a:pPr marL="685800" lvl="1" indent="-228600">
              <a:buFont typeface="Arial" pitchFamily="34" charset="0"/>
              <a:buChar char="•"/>
              <a:defRPr/>
            </a:pPr>
            <a:r>
              <a:rPr lang="en-US"/>
              <a:t>Reliability of the cost estimates—the level of confidence that the total cost for the proposed project is complete and accurate</a:t>
            </a:r>
          </a:p>
          <a:p>
            <a:pPr marL="685800" lvl="1" indent="-228600">
              <a:buFont typeface="Arial" pitchFamily="34" charset="0"/>
              <a:buChar char="•"/>
              <a:defRPr/>
            </a:pPr>
            <a:r>
              <a:rPr lang="en-US"/>
              <a:t>Risk - if the proposed project involves an endeavor that has not been undertaken before, it may be necessary to include a large amount of contingency funds.</a:t>
            </a:r>
          </a:p>
          <a:p>
            <a:pPr marL="685800" lvl="1" indent="-228600">
              <a:buFont typeface="Arial" pitchFamily="34" charset="0"/>
              <a:buChar char="•"/>
              <a:defRPr/>
            </a:pPr>
            <a:r>
              <a:rPr lang="en-US"/>
              <a:t>Value of the project to the contractor—there may be situations in which the contractor is willing to live with a low price. </a:t>
            </a:r>
          </a:p>
          <a:p>
            <a:pPr marL="1143000" lvl="2" indent="-228600">
              <a:buFont typeface="Arial" pitchFamily="34" charset="0"/>
              <a:buChar char="•"/>
              <a:defRPr/>
            </a:pPr>
            <a:r>
              <a:rPr lang="en-US"/>
              <a:t>For example, in order to get a contract so it will not have lay off workers.</a:t>
            </a:r>
          </a:p>
          <a:p>
            <a:pPr marL="685800" lvl="1" indent="-228600">
              <a:buFont typeface="Arial" pitchFamily="34" charset="0"/>
              <a:buChar char="•"/>
              <a:defRPr/>
            </a:pPr>
            <a:r>
              <a:rPr lang="en-US"/>
              <a:t>Customer’s budget—a proposal should not exceed what the customer has available.</a:t>
            </a:r>
          </a:p>
          <a:p>
            <a:pPr marL="685800" lvl="1" indent="-228600">
              <a:buFont typeface="Arial" pitchFamily="34" charset="0"/>
              <a:buChar char="•"/>
              <a:defRPr/>
            </a:pPr>
            <a:r>
              <a:rPr lang="en-US"/>
              <a:t>Competition—if many contractors are expected to submit, it may be necessary to submit a price that includes only a small profit to increase the chances of winning the contract.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14</a:t>
            </a:fld>
            <a:endParaRPr lang="en-US" altLang="en-US"/>
          </a:p>
        </p:txBody>
      </p:sp>
    </p:spTree>
    <p:extLst>
      <p:ext uri="{BB962C8B-B14F-4D97-AF65-F5344CB8AC3E}">
        <p14:creationId xmlns:p14="http://schemas.microsoft.com/office/powerpoint/2010/main" val="2928477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fontAlgn="auto">
              <a:spcBef>
                <a:spcPts val="0"/>
              </a:spcBef>
              <a:spcAft>
                <a:spcPts val="0"/>
              </a:spcAft>
              <a:defRPr/>
            </a:pPr>
            <a:r>
              <a:rPr lang="en-US" b="1" u="sng"/>
              <a:t>Simplified Project Proposal</a:t>
            </a:r>
          </a:p>
          <a:p>
            <a:pPr marL="171450" indent="-171450" eaLnBrk="1" fontAlgn="auto">
              <a:spcBef>
                <a:spcPts val="0"/>
              </a:spcBef>
              <a:spcAft>
                <a:spcPts val="0"/>
              </a:spcAft>
              <a:buFont typeface="Arial" pitchFamily="34" charset="0"/>
              <a:buChar char="•"/>
              <a:defRPr/>
            </a:pPr>
            <a:r>
              <a:rPr lang="en-US"/>
              <a:t>Sometimes a proposal is complex for a large multi-million dollar project. These proposals will be lengthy, with many defined sections, charts, figures and tables.</a:t>
            </a:r>
          </a:p>
          <a:p>
            <a:pPr marL="171450" indent="-171450" eaLnBrk="1" fontAlgn="auto">
              <a:spcBef>
                <a:spcPts val="0"/>
              </a:spcBef>
              <a:spcAft>
                <a:spcPts val="0"/>
              </a:spcAft>
              <a:buFont typeface="Arial" pitchFamily="34" charset="0"/>
              <a:buChar char="•"/>
              <a:defRPr/>
            </a:pPr>
            <a:r>
              <a:rPr lang="en-US"/>
              <a:t>At other times, the proposal may not need to be complex. A simplified or basic proposal may be appropriate and sufficient. </a:t>
            </a:r>
          </a:p>
          <a:p>
            <a:pPr marL="171450" indent="-171450" eaLnBrk="1" fontAlgn="auto">
              <a:spcBef>
                <a:spcPts val="0"/>
              </a:spcBef>
              <a:spcAft>
                <a:spcPts val="0"/>
              </a:spcAft>
              <a:buFont typeface="Arial" pitchFamily="34" charset="0"/>
              <a:buChar char="•"/>
              <a:defRPr/>
            </a:pPr>
            <a:r>
              <a:rPr lang="en-US"/>
              <a:t>All proposals should include the following elements as a minimum:</a:t>
            </a:r>
          </a:p>
          <a:p>
            <a:pPr marL="628650" lvl="1" indent="-171450" eaLnBrk="1" fontAlgn="auto">
              <a:spcBef>
                <a:spcPts val="0"/>
              </a:spcBef>
              <a:spcAft>
                <a:spcPts val="0"/>
              </a:spcAft>
              <a:buFont typeface="Arial" pitchFamily="34" charset="0"/>
              <a:buChar char="•"/>
              <a:defRPr/>
            </a:pPr>
            <a:r>
              <a:rPr lang="en-US"/>
              <a:t>Statement of the customer's need— should clearly describe the contractor's understanding of the customer's need or problem and reference any information or data to support the need</a:t>
            </a:r>
          </a:p>
          <a:p>
            <a:pPr marL="628650" lvl="1" indent="-171450" eaLnBrk="1" fontAlgn="auto">
              <a:spcBef>
                <a:spcPts val="0"/>
              </a:spcBef>
              <a:spcAft>
                <a:spcPts val="0"/>
              </a:spcAft>
              <a:buFont typeface="Arial" pitchFamily="34" charset="0"/>
              <a:buChar char="•"/>
              <a:defRPr/>
            </a:pPr>
            <a:r>
              <a:rPr lang="en-US"/>
              <a:t>Assumptions– state any assumptions that may affect the contractor’s scope, schedule, or price</a:t>
            </a:r>
          </a:p>
          <a:p>
            <a:pPr marL="628650" lvl="1" indent="-171450" eaLnBrk="1" fontAlgn="auto">
              <a:spcBef>
                <a:spcPts val="0"/>
              </a:spcBef>
              <a:spcAft>
                <a:spcPts val="0"/>
              </a:spcAft>
              <a:buFont typeface="Arial" pitchFamily="34" charset="0"/>
              <a:buChar char="•"/>
              <a:defRPr/>
            </a:pPr>
            <a:r>
              <a:rPr lang="en-US"/>
              <a:t>Project scope— describe the contractor’s approach to addressing the customer’s need or solving the problem, define specifically what work tasks the contractor proposes to do, and outline how the contractor expects the customer to be involved throughout the project</a:t>
            </a:r>
          </a:p>
          <a:p>
            <a:pPr marL="628650" lvl="1" indent="-171450" eaLnBrk="1" fontAlgn="auto">
              <a:spcBef>
                <a:spcPts val="0"/>
              </a:spcBef>
              <a:spcAft>
                <a:spcPts val="0"/>
              </a:spcAft>
              <a:buFont typeface="Arial" pitchFamily="34" charset="0"/>
              <a:buChar char="•"/>
              <a:defRPr/>
            </a:pPr>
            <a:r>
              <a:rPr lang="en-US"/>
              <a:t>Deliverables— list all the tangible products or items it will provide to the customer during the performance of the project</a:t>
            </a:r>
          </a:p>
          <a:p>
            <a:pPr marL="628650" lvl="1" indent="-171450" eaLnBrk="1" fontAlgn="auto">
              <a:spcBef>
                <a:spcPts val="0"/>
              </a:spcBef>
              <a:spcAft>
                <a:spcPts val="0"/>
              </a:spcAft>
              <a:buFont typeface="Arial" pitchFamily="34" charset="0"/>
              <a:buChar char="•"/>
              <a:defRPr/>
            </a:pPr>
            <a:r>
              <a:rPr lang="en-US"/>
              <a:t>Resources— types of expertise and skills that the contractor will utilize on the project, including any key subcontractors, consultants, or suppliers</a:t>
            </a:r>
          </a:p>
          <a:p>
            <a:pPr marL="628650" lvl="1" indent="-171450" eaLnBrk="1" fontAlgn="auto">
              <a:spcBef>
                <a:spcPts val="0"/>
              </a:spcBef>
              <a:spcAft>
                <a:spcPts val="0"/>
              </a:spcAft>
              <a:buFont typeface="Arial" pitchFamily="34" charset="0"/>
              <a:buChar char="•"/>
              <a:defRPr/>
            </a:pPr>
            <a:r>
              <a:rPr lang="en-US"/>
              <a:t>Schedule— list of key milestones with their target dates or cycle time from the start of the project in sufficient detail to demonstrate a well-thought-out plan</a:t>
            </a:r>
          </a:p>
          <a:p>
            <a:pPr marL="628650" lvl="1" indent="-171450" eaLnBrk="1" fontAlgn="auto">
              <a:spcBef>
                <a:spcPts val="0"/>
              </a:spcBef>
              <a:spcAft>
                <a:spcPts val="0"/>
              </a:spcAft>
              <a:buFont typeface="Arial" pitchFamily="34" charset="0"/>
              <a:buChar char="•"/>
              <a:defRPr/>
            </a:pPr>
            <a:r>
              <a:rPr lang="en-US"/>
              <a:t>Price— indicate the bottom-line price to perform the project. Emphasize the value provided and not on how low, or “cheap,” the price is.</a:t>
            </a:r>
          </a:p>
          <a:p>
            <a:pPr marL="628650" lvl="1" indent="-171450" eaLnBrk="1" fontAlgn="auto">
              <a:spcBef>
                <a:spcPts val="0"/>
              </a:spcBef>
              <a:spcAft>
                <a:spcPts val="0"/>
              </a:spcAft>
              <a:buFont typeface="Arial" pitchFamily="34" charset="0"/>
              <a:buChar char="•"/>
              <a:defRPr/>
            </a:pPr>
            <a:r>
              <a:rPr lang="en-US"/>
              <a:t>Risks—identify potential concern about any risks that have a high likelihood of occurrence or a high degree of potential impact. Try to demonstrate that the contractor has experience with these risks and outline a realistic approach to dealing with them in the project.</a:t>
            </a:r>
          </a:p>
          <a:p>
            <a:pPr marL="628650" lvl="1" indent="-171450" eaLnBrk="1" fontAlgn="auto">
              <a:spcBef>
                <a:spcPts val="0"/>
              </a:spcBef>
              <a:spcAft>
                <a:spcPts val="0"/>
              </a:spcAft>
              <a:buFont typeface="Arial" pitchFamily="34" charset="0"/>
              <a:buChar char="•"/>
              <a:defRPr/>
            </a:pPr>
            <a:r>
              <a:rPr lang="en-US"/>
              <a:t>Expected benefits— pull together information from the preceding sections and make a case to justify the “value” of the proposal in terms of expected quantitative benefits, such as return on investment, payback, cost savings, an increase in productivity, reduced processing times, faster time-to-market, and so on.</a:t>
            </a:r>
          </a:p>
          <a:p>
            <a:pPr marL="171450" indent="-171450" eaLnBrk="1" fontAlgn="auto">
              <a:spcBef>
                <a:spcPts val="0"/>
              </a:spcBef>
              <a:spcAft>
                <a:spcPts val="0"/>
              </a:spcAft>
              <a:buFont typeface="Arial" pitchFamily="34" charset="0"/>
              <a:buChar char="•"/>
              <a:defRPr/>
            </a:pPr>
            <a:r>
              <a:rPr lang="en-US"/>
              <a:t>The focus of the proposal should be on quality of the content—clear, concise, and convincing—rather than quantity or number of pages. </a:t>
            </a:r>
          </a:p>
          <a:p>
            <a:pPr marL="628650" lvl="1" indent="-171450" eaLnBrk="1" fontAlgn="auto">
              <a:spcBef>
                <a:spcPts val="0"/>
              </a:spcBef>
              <a:spcAft>
                <a:spcPts val="0"/>
              </a:spcAft>
              <a:buFont typeface="Arial" pitchFamily="34" charset="0"/>
              <a:buChar char="•"/>
              <a:defRPr/>
            </a:pPr>
            <a:r>
              <a:rPr lang="en-US"/>
              <a:t>Many simplified project proposals range from 4 to 8 pages, and they are usually less than 20 pages. </a:t>
            </a:r>
          </a:p>
          <a:p>
            <a:pPr marL="628650" lvl="1" indent="-171450" eaLnBrk="1" fontAlgn="auto">
              <a:spcBef>
                <a:spcPts val="0"/>
              </a:spcBef>
              <a:spcAft>
                <a:spcPts val="0"/>
              </a:spcAft>
              <a:buFont typeface="Arial" pitchFamily="34" charset="0"/>
              <a:buChar char="•"/>
              <a:defRPr/>
            </a:pPr>
            <a:r>
              <a:rPr lang="en-US"/>
              <a:t>It is appropriate to attach appendices for items such as resumes of key people who will be assigned to the project, back-up details for cost estimates, or a list of past related projects and associated references.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15</a:t>
            </a:fld>
            <a:endParaRPr lang="en-US" altLang="en-US"/>
          </a:p>
        </p:txBody>
      </p:sp>
    </p:spTree>
    <p:extLst>
      <p:ext uri="{BB962C8B-B14F-4D97-AF65-F5344CB8AC3E}">
        <p14:creationId xmlns:p14="http://schemas.microsoft.com/office/powerpoint/2010/main" val="2083241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u="sng"/>
              <a:t>Proposal Submission and Follow-up</a:t>
            </a:r>
          </a:p>
          <a:p>
            <a:pPr>
              <a:defRPr/>
            </a:pPr>
            <a:r>
              <a:rPr lang="en-US"/>
              <a:t>Proposals should be:</a:t>
            </a:r>
          </a:p>
          <a:p>
            <a:pPr marL="171450" indent="-171450">
              <a:buFont typeface="Arial" pitchFamily="34" charset="0"/>
              <a:buChar char="•"/>
              <a:defRPr/>
            </a:pPr>
            <a:r>
              <a:rPr lang="en-US"/>
              <a:t>Submitted on time</a:t>
            </a:r>
          </a:p>
          <a:p>
            <a:pPr marL="628650" lvl="1" indent="-171450">
              <a:buFont typeface="Arial" pitchFamily="34" charset="0"/>
              <a:buChar char="•"/>
              <a:defRPr/>
            </a:pPr>
            <a:r>
              <a:rPr lang="en-US"/>
              <a:t>Late or incomplete proposals are often not accepted</a:t>
            </a:r>
          </a:p>
          <a:p>
            <a:pPr marL="171450" indent="-171450">
              <a:buFont typeface="Arial" pitchFamily="34" charset="0"/>
              <a:buChar char="•"/>
              <a:defRPr/>
            </a:pPr>
            <a:r>
              <a:rPr lang="en-US"/>
              <a:t>Formatted properly</a:t>
            </a:r>
          </a:p>
          <a:p>
            <a:pPr marL="171450" indent="-171450">
              <a:buFont typeface="Arial" pitchFamily="34" charset="0"/>
              <a:buChar char="•"/>
              <a:defRPr/>
            </a:pPr>
            <a:r>
              <a:rPr lang="en-US"/>
              <a:t>In the manner specified</a:t>
            </a:r>
          </a:p>
          <a:p>
            <a:pPr marL="171450" indent="-171450">
              <a:buFont typeface="Arial" pitchFamily="34" charset="0"/>
              <a:buChar char="•"/>
              <a:defRPr/>
            </a:pPr>
            <a:r>
              <a:rPr lang="en-US"/>
              <a:t>Possibly deliver two sets by different delivery methods</a:t>
            </a:r>
          </a:p>
          <a:p>
            <a:pPr marL="628650" lvl="1" indent="-171450">
              <a:buFont typeface="Arial" pitchFamily="34" charset="0"/>
              <a:buChar char="•"/>
              <a:defRPr/>
            </a:pPr>
            <a:r>
              <a:rPr lang="en-US"/>
              <a:t>Depending on the dollar value of the proposal, some contractors have been known to hand-deliver the proposal or send two sets of proposals by different express mail services.</a:t>
            </a:r>
          </a:p>
          <a:p>
            <a:pPr marL="628650" lvl="1" indent="-171450">
              <a:buFont typeface="Arial" pitchFamily="34" charset="0"/>
              <a:buChar char="•"/>
              <a:defRPr/>
            </a:pPr>
            <a:endParaRPr lang="en-US"/>
          </a:p>
          <a:p>
            <a:pPr>
              <a:defRPr/>
            </a:pPr>
            <a:r>
              <a:rPr lang="en-US"/>
              <a:t>Contractors must continue to be proactive even after the proposal is submitted. </a:t>
            </a:r>
          </a:p>
          <a:p>
            <a:pPr>
              <a:defRPr/>
            </a:pPr>
            <a:r>
              <a:rPr lang="en-US"/>
              <a:t>Any follow-up needs to be done in a professional manner and in accordance with the RFP guidelines.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16</a:t>
            </a:fld>
            <a:endParaRPr lang="en-US" altLang="en-US"/>
          </a:p>
        </p:txBody>
      </p:sp>
    </p:spTree>
    <p:extLst>
      <p:ext uri="{BB962C8B-B14F-4D97-AF65-F5344CB8AC3E}">
        <p14:creationId xmlns:p14="http://schemas.microsoft.com/office/powerpoint/2010/main" val="4225772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defRPr/>
            </a:pPr>
            <a:r>
              <a:rPr lang="en-US" b="1" u="sng"/>
              <a:t>Customer Evaluation of Proposals</a:t>
            </a:r>
          </a:p>
          <a:p>
            <a:pPr eaLnBrk="1" fontAlgn="auto">
              <a:spcBef>
                <a:spcPts val="0"/>
              </a:spcBef>
              <a:spcAft>
                <a:spcPts val="0"/>
              </a:spcAft>
              <a:defRPr/>
            </a:pPr>
            <a:r>
              <a:rPr lang="en-US"/>
              <a:t>Customers evaluate contractors’ proposals in many different ways. </a:t>
            </a:r>
          </a:p>
          <a:p>
            <a:pPr marL="171450" indent="-171450" eaLnBrk="1" fontAlgn="auto">
              <a:spcBef>
                <a:spcPts val="0"/>
              </a:spcBef>
              <a:spcAft>
                <a:spcPts val="0"/>
              </a:spcAft>
              <a:buFont typeface="Arial" pitchFamily="34" charset="0"/>
              <a:buChar char="•"/>
              <a:defRPr/>
            </a:pPr>
            <a:r>
              <a:rPr lang="en-US"/>
              <a:t>Some customers first look at the prices and select only the three lowest-priced proposals for further evaluation. </a:t>
            </a:r>
          </a:p>
          <a:p>
            <a:pPr marL="171450" indent="-171450" eaLnBrk="1" fontAlgn="auto">
              <a:spcBef>
                <a:spcPts val="0"/>
              </a:spcBef>
              <a:spcAft>
                <a:spcPts val="0"/>
              </a:spcAft>
              <a:buFont typeface="Arial" pitchFamily="34" charset="0"/>
              <a:buChar char="•"/>
              <a:defRPr/>
            </a:pPr>
            <a:r>
              <a:rPr lang="en-US"/>
              <a:t>Some screen out proposals with prices above their budget or those whose technical section does not meet all the requirements.</a:t>
            </a:r>
          </a:p>
          <a:p>
            <a:pPr marL="171450" indent="-171450" eaLnBrk="1" fontAlgn="auto">
              <a:spcBef>
                <a:spcPts val="0"/>
              </a:spcBef>
              <a:spcAft>
                <a:spcPts val="0"/>
              </a:spcAft>
              <a:buFont typeface="Arial" pitchFamily="34" charset="0"/>
              <a:buChar char="•"/>
              <a:defRPr/>
            </a:pPr>
            <a:r>
              <a:rPr lang="en-US"/>
              <a:t>Others, especially on large projects, create a proposal review team that uses a scorecard to rate each proposal. </a:t>
            </a:r>
          </a:p>
          <a:p>
            <a:pPr marL="628650" lvl="1" indent="-171450" eaLnBrk="1" fontAlgn="auto">
              <a:spcBef>
                <a:spcPts val="0"/>
              </a:spcBef>
              <a:spcAft>
                <a:spcPts val="0"/>
              </a:spcAft>
              <a:buFont typeface="Arial" pitchFamily="34" charset="0"/>
              <a:buChar char="•"/>
              <a:defRPr/>
            </a:pPr>
            <a:r>
              <a:rPr lang="en-US"/>
              <a:t>The figure above depicts a proposal evaluation scorecard. Have the students review the proposal evaluation scorecard and make suggestions of what could be done to raise the scores for the proposal submission.</a:t>
            </a:r>
          </a:p>
          <a:p>
            <a:pPr marL="171450" indent="-171450" eaLnBrk="1" fontAlgn="auto">
              <a:spcBef>
                <a:spcPts val="0"/>
              </a:spcBef>
              <a:spcAft>
                <a:spcPts val="0"/>
              </a:spcAft>
              <a:buFont typeface="Arial" pitchFamily="34" charset="0"/>
              <a:buChar char="•"/>
              <a:defRPr/>
            </a:pPr>
            <a:r>
              <a:rPr lang="en-US"/>
              <a:t>The scorecard can be a valuable tool because it helps to have uniform comparison criteria for different proposals.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17</a:t>
            </a:fld>
            <a:endParaRPr lang="en-US" altLang="en-US"/>
          </a:p>
        </p:txBody>
      </p:sp>
    </p:spTree>
    <p:extLst>
      <p:ext uri="{BB962C8B-B14F-4D97-AF65-F5344CB8AC3E}">
        <p14:creationId xmlns:p14="http://schemas.microsoft.com/office/powerpoint/2010/main" val="3502026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fontAlgn="auto">
              <a:spcBef>
                <a:spcPts val="0"/>
              </a:spcBef>
              <a:spcAft>
                <a:spcPts val="0"/>
              </a:spcAft>
              <a:defRPr/>
            </a:pPr>
            <a:r>
              <a:rPr lang="en-US" b="1" u="sng"/>
              <a:t>Contracts</a:t>
            </a:r>
          </a:p>
          <a:p>
            <a:pPr eaLnBrk="1" fontAlgn="auto">
              <a:spcBef>
                <a:spcPts val="0"/>
              </a:spcBef>
              <a:spcAft>
                <a:spcPts val="0"/>
              </a:spcAft>
              <a:defRPr/>
            </a:pPr>
            <a:r>
              <a:rPr lang="en-US"/>
              <a:t>Just because the contractor has been selected as the winner does not mean the contractor begins the work right away. Before the project can proceed, a contract must be signed between the customer and the contractor.</a:t>
            </a:r>
          </a:p>
          <a:p>
            <a:pPr marL="171450" indent="-171450" eaLnBrk="1" fontAlgn="auto">
              <a:spcBef>
                <a:spcPts val="0"/>
              </a:spcBef>
              <a:spcAft>
                <a:spcPts val="0"/>
              </a:spcAft>
              <a:buFont typeface="Arial" pitchFamily="34" charset="0"/>
              <a:buChar char="•"/>
              <a:defRPr/>
            </a:pPr>
            <a:r>
              <a:rPr lang="en-US"/>
              <a:t>A </a:t>
            </a:r>
            <a:r>
              <a:rPr lang="en-US" i="1"/>
              <a:t>contract</a:t>
            </a:r>
            <a:r>
              <a:rPr lang="en-US"/>
              <a:t> is a vehicle for establishing good customer-contractor communications and arriving at a mutual understanding and clear expectations to ensure project success. </a:t>
            </a:r>
          </a:p>
          <a:p>
            <a:pPr marL="628650" lvl="1" indent="-171450" eaLnBrk="1" fontAlgn="auto">
              <a:spcBef>
                <a:spcPts val="0"/>
              </a:spcBef>
              <a:spcAft>
                <a:spcPts val="0"/>
              </a:spcAft>
              <a:buFont typeface="Arial" pitchFamily="34" charset="0"/>
              <a:buChar char="•"/>
              <a:defRPr/>
            </a:pPr>
            <a:r>
              <a:rPr lang="en-US"/>
              <a:t>It is an agreement between the contractor, who consents to provide a product or service (deliverables), and the customer, who agrees to pay the contractor a certain amount in return. </a:t>
            </a:r>
          </a:p>
          <a:p>
            <a:pPr marL="628650" lvl="1" indent="-171450" eaLnBrk="1" fontAlgn="auto">
              <a:spcBef>
                <a:spcPts val="0"/>
              </a:spcBef>
              <a:spcAft>
                <a:spcPts val="0"/>
              </a:spcAft>
              <a:buFont typeface="Arial" pitchFamily="34" charset="0"/>
              <a:buChar char="•"/>
              <a:defRPr/>
            </a:pPr>
            <a:r>
              <a:rPr lang="en-US"/>
              <a:t>The contract must clearly spell out the deliverables the contractor is expected to provide.</a:t>
            </a:r>
          </a:p>
          <a:p>
            <a:pPr eaLnBrk="1" fontAlgn="auto">
              <a:spcBef>
                <a:spcPts val="0"/>
              </a:spcBef>
              <a:spcAft>
                <a:spcPts val="0"/>
              </a:spcAft>
              <a:defRPr/>
            </a:pPr>
            <a:r>
              <a:rPr lang="en-US"/>
              <a:t>There are basically two types of contracts: fixed price and cost reimbursement.</a:t>
            </a:r>
          </a:p>
          <a:p>
            <a:pPr marL="171450" indent="-171450" eaLnBrk="1" fontAlgn="auto">
              <a:spcBef>
                <a:spcPts val="0"/>
              </a:spcBef>
              <a:spcAft>
                <a:spcPts val="0"/>
              </a:spcAft>
              <a:buFont typeface="Arial" pitchFamily="34" charset="0"/>
              <a:buChar char="•"/>
              <a:defRPr/>
            </a:pPr>
            <a:r>
              <a:rPr lang="en-US"/>
              <a:t>In a </a:t>
            </a:r>
            <a:r>
              <a:rPr lang="en-US" i="1"/>
              <a:t>fixed-price contract</a:t>
            </a:r>
            <a:r>
              <a:rPr lang="en-US"/>
              <a:t>, the customer and the contractor agree on a price for the proposed work. </a:t>
            </a:r>
          </a:p>
          <a:p>
            <a:pPr marL="628650" lvl="1" indent="-171450" eaLnBrk="1" fontAlgn="auto">
              <a:spcBef>
                <a:spcPts val="0"/>
              </a:spcBef>
              <a:spcAft>
                <a:spcPts val="0"/>
              </a:spcAft>
              <a:buFont typeface="Arial" pitchFamily="34" charset="0"/>
              <a:buChar char="•"/>
              <a:defRPr/>
            </a:pPr>
            <a:r>
              <a:rPr lang="en-US"/>
              <a:t>The price remains fixed unless the customer and contractor agree on changes. </a:t>
            </a:r>
          </a:p>
          <a:p>
            <a:pPr marL="628650" lvl="1" indent="-171450" eaLnBrk="1" fontAlgn="auto">
              <a:spcBef>
                <a:spcPts val="0"/>
              </a:spcBef>
              <a:spcAft>
                <a:spcPts val="0"/>
              </a:spcAft>
              <a:buFont typeface="Arial" pitchFamily="34" charset="0"/>
              <a:buChar char="•"/>
              <a:defRPr/>
            </a:pPr>
            <a:r>
              <a:rPr lang="en-US"/>
              <a:t>This type of contract is low risk for the customer, since the customer will not pay more than the originally agreed-upon price.</a:t>
            </a:r>
          </a:p>
          <a:p>
            <a:pPr marL="628650" lvl="1" indent="-171450" eaLnBrk="1" fontAlgn="auto">
              <a:spcBef>
                <a:spcPts val="0"/>
              </a:spcBef>
              <a:spcAft>
                <a:spcPts val="0"/>
              </a:spcAft>
              <a:buFont typeface="Arial" pitchFamily="34" charset="0"/>
              <a:buChar char="•"/>
              <a:defRPr/>
            </a:pPr>
            <a:r>
              <a:rPr lang="en-US"/>
              <a:t>This type of contract is high risk for the contractor because, if the cost of completing the project is more than originally planned, the contractor will make a lower profit than anticipated— or may even lose money.</a:t>
            </a:r>
          </a:p>
          <a:p>
            <a:pPr marL="628650" lvl="1" indent="-171450" eaLnBrk="1" fontAlgn="auto">
              <a:spcBef>
                <a:spcPts val="0"/>
              </a:spcBef>
              <a:spcAft>
                <a:spcPts val="0"/>
              </a:spcAft>
              <a:buFont typeface="Arial" pitchFamily="34" charset="0"/>
              <a:buChar char="•"/>
              <a:defRPr/>
            </a:pPr>
            <a:r>
              <a:rPr lang="en-US"/>
              <a:t>Fixed-price contracts are most appropriate for projects that are well defined and entail little risk. </a:t>
            </a:r>
          </a:p>
          <a:p>
            <a:pPr marL="171450" indent="-171450" eaLnBrk="1" fontAlgn="auto">
              <a:spcBef>
                <a:spcPts val="0"/>
              </a:spcBef>
              <a:spcAft>
                <a:spcPts val="0"/>
              </a:spcAft>
              <a:buFont typeface="Arial" pitchFamily="34" charset="0"/>
              <a:buChar char="•"/>
              <a:defRPr/>
            </a:pPr>
            <a:r>
              <a:rPr lang="en-US"/>
              <a:t>In a </a:t>
            </a:r>
            <a:r>
              <a:rPr lang="en-US" i="1"/>
              <a:t>cost-reimbursement contract</a:t>
            </a:r>
            <a:r>
              <a:rPr lang="en-US"/>
              <a:t>, the customer agrees to pay the contractor for all actual costs (labor, materials, and so forth), regardless of amount, plus some agreed-upon profit. </a:t>
            </a:r>
          </a:p>
          <a:p>
            <a:pPr marL="628650" lvl="1" indent="-171450" eaLnBrk="1" fontAlgn="auto">
              <a:spcBef>
                <a:spcPts val="0"/>
              </a:spcBef>
              <a:spcAft>
                <a:spcPts val="0"/>
              </a:spcAft>
              <a:buFont typeface="Arial" pitchFamily="34" charset="0"/>
              <a:buChar char="•"/>
              <a:defRPr/>
            </a:pPr>
            <a:r>
              <a:rPr lang="en-US"/>
              <a:t>This type of contract is high risk for the customer, since contractor costs can overrun the proposed price.</a:t>
            </a:r>
          </a:p>
          <a:p>
            <a:pPr marL="628650" lvl="1" indent="-171450" eaLnBrk="1" fontAlgn="auto">
              <a:spcBef>
                <a:spcPts val="0"/>
              </a:spcBef>
              <a:spcAft>
                <a:spcPts val="0"/>
              </a:spcAft>
              <a:buFont typeface="Arial" pitchFamily="34" charset="0"/>
              <a:buChar char="•"/>
              <a:defRPr/>
            </a:pPr>
            <a:r>
              <a:rPr lang="en-US"/>
              <a:t>In cost-reimbursement contracts, the customer usually requires that, throughout the project, the contractor regularly compare actual expenditures with the proposed budget and reforecast cost-at-completion.</a:t>
            </a:r>
          </a:p>
          <a:p>
            <a:pPr marL="628650" lvl="1" indent="-171450" eaLnBrk="1" fontAlgn="auto">
              <a:spcBef>
                <a:spcPts val="0"/>
              </a:spcBef>
              <a:spcAft>
                <a:spcPts val="0"/>
              </a:spcAft>
              <a:buFont typeface="Arial" pitchFamily="34" charset="0"/>
              <a:buChar char="•"/>
              <a:defRPr/>
            </a:pPr>
            <a:r>
              <a:rPr lang="en-US"/>
              <a:t>This type of contract is low risk for the contractor because all costs will be reimbursed by the customer. The contractor cannot lose money on this type of contract.</a:t>
            </a:r>
          </a:p>
          <a:p>
            <a:pPr marL="628650" lvl="1" indent="-171450" eaLnBrk="1" fontAlgn="auto">
              <a:spcBef>
                <a:spcPts val="0"/>
              </a:spcBef>
              <a:spcAft>
                <a:spcPts val="0"/>
              </a:spcAft>
              <a:buFont typeface="Arial" pitchFamily="34" charset="0"/>
              <a:buChar char="•"/>
              <a:defRPr/>
            </a:pPr>
            <a:r>
              <a:rPr lang="en-US"/>
              <a:t>Cost-reimbursement contracts are most appropriate for projects that involve a higher degree of risk. </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18</a:t>
            </a:fld>
            <a:endParaRPr lang="en-US" altLang="en-US"/>
          </a:p>
        </p:txBody>
      </p:sp>
    </p:spTree>
    <p:extLst>
      <p:ext uri="{BB962C8B-B14F-4D97-AF65-F5344CB8AC3E}">
        <p14:creationId xmlns:p14="http://schemas.microsoft.com/office/powerpoint/2010/main" val="910561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fontAlgn="auto">
              <a:spcBef>
                <a:spcPts val="0"/>
              </a:spcBef>
              <a:spcAft>
                <a:spcPts val="0"/>
              </a:spcAft>
              <a:defRPr/>
            </a:pPr>
            <a:r>
              <a:rPr lang="en-US" b="1" u="sng"/>
              <a:t>Contract Terms and Conditions</a:t>
            </a:r>
          </a:p>
          <a:p>
            <a:pPr eaLnBrk="1" fontAlgn="auto">
              <a:spcBef>
                <a:spcPts val="0"/>
              </a:spcBef>
              <a:spcAft>
                <a:spcPts val="0"/>
              </a:spcAft>
              <a:defRPr/>
            </a:pPr>
            <a:r>
              <a:rPr lang="en-US"/>
              <a:t>The following are some of the terms and conditions that are commonly included in project contracts:</a:t>
            </a:r>
          </a:p>
          <a:p>
            <a:pPr marL="171450" indent="-171450" eaLnBrk="1" fontAlgn="auto">
              <a:spcBef>
                <a:spcPts val="0"/>
              </a:spcBef>
              <a:spcAft>
                <a:spcPts val="0"/>
              </a:spcAft>
              <a:buFont typeface="Arial" pitchFamily="34" charset="0"/>
              <a:buChar char="•"/>
              <a:defRPr/>
            </a:pPr>
            <a:r>
              <a:rPr lang="en-US"/>
              <a:t>Misrepresentation of costs—states that it is illegal for the contractor to overstate the hours or costs expended on the project</a:t>
            </a:r>
          </a:p>
          <a:p>
            <a:pPr marL="171450" indent="-171450" eaLnBrk="1" fontAlgn="auto">
              <a:spcBef>
                <a:spcPts val="0"/>
              </a:spcBef>
              <a:spcAft>
                <a:spcPts val="0"/>
              </a:spcAft>
              <a:buFont typeface="Arial" pitchFamily="34" charset="0"/>
              <a:buChar char="•"/>
              <a:defRPr/>
            </a:pPr>
            <a:r>
              <a:rPr lang="en-US"/>
              <a:t>Notice of cost overruns or schedule delays—outlines the circumstances under which the contractor must notify the customer of any schedule delays</a:t>
            </a:r>
          </a:p>
          <a:p>
            <a:pPr marL="171450" indent="-171450" eaLnBrk="1" fontAlgn="auto">
              <a:spcBef>
                <a:spcPts val="0"/>
              </a:spcBef>
              <a:spcAft>
                <a:spcPts val="0"/>
              </a:spcAft>
              <a:buFont typeface="Arial" pitchFamily="34" charset="0"/>
              <a:buChar char="•"/>
              <a:defRPr/>
            </a:pPr>
            <a:r>
              <a:rPr lang="en-US"/>
              <a:t>Approval of subcontractor—indicates when the contractor needs to obtain approval before hiring a subcontractor</a:t>
            </a:r>
          </a:p>
          <a:p>
            <a:pPr marL="171450" indent="-171450" eaLnBrk="1" fontAlgn="auto">
              <a:spcBef>
                <a:spcPts val="0"/>
              </a:spcBef>
              <a:spcAft>
                <a:spcPts val="0"/>
              </a:spcAft>
              <a:buFont typeface="Arial" pitchFamily="34" charset="0"/>
              <a:buChar char="•"/>
              <a:defRPr/>
            </a:pPr>
            <a:r>
              <a:rPr lang="en-US"/>
              <a:t>Customer-furnished equipment or information—lists the items that the customer will provide to the contractor throughout the project and the dates by which the customer will make these items available</a:t>
            </a:r>
          </a:p>
          <a:p>
            <a:pPr marL="171450" indent="-171450" eaLnBrk="1" fontAlgn="auto">
              <a:spcBef>
                <a:spcPts val="0"/>
              </a:spcBef>
              <a:spcAft>
                <a:spcPts val="0"/>
              </a:spcAft>
              <a:buFont typeface="Arial" pitchFamily="34" charset="0"/>
              <a:buChar char="•"/>
              <a:defRPr/>
            </a:pPr>
            <a:r>
              <a:rPr lang="en-US"/>
              <a:t>Patents—covers ownership of patents that may result from conducting the project</a:t>
            </a:r>
          </a:p>
          <a:p>
            <a:pPr marL="171450" indent="-171450" eaLnBrk="1" fontAlgn="auto">
              <a:spcBef>
                <a:spcPts val="0"/>
              </a:spcBef>
              <a:spcAft>
                <a:spcPts val="0"/>
              </a:spcAft>
              <a:buFont typeface="Arial" pitchFamily="34" charset="0"/>
              <a:buChar char="•"/>
              <a:defRPr/>
            </a:pPr>
            <a:r>
              <a:rPr lang="en-US"/>
              <a:t>Disclosure of proprietary information—prohibits one party from disclosing confidential information, technologies, or processes pertaining to the project</a:t>
            </a:r>
          </a:p>
          <a:p>
            <a:pPr marL="171450" indent="-171450" eaLnBrk="1" fontAlgn="auto">
              <a:spcBef>
                <a:spcPts val="0"/>
              </a:spcBef>
              <a:spcAft>
                <a:spcPts val="0"/>
              </a:spcAft>
              <a:buFont typeface="Arial" pitchFamily="34" charset="0"/>
              <a:buChar char="•"/>
              <a:defRPr/>
            </a:pPr>
            <a:r>
              <a:rPr lang="en-US"/>
              <a:t>International considerations—specifies accommodations that must be made for customers from other countries</a:t>
            </a:r>
          </a:p>
          <a:p>
            <a:pPr marL="171450" indent="-171450" eaLnBrk="1" fontAlgn="auto">
              <a:spcBef>
                <a:spcPts val="0"/>
              </a:spcBef>
              <a:spcAft>
                <a:spcPts val="0"/>
              </a:spcAft>
              <a:buFont typeface="Arial" pitchFamily="34" charset="0"/>
              <a:buChar char="•"/>
              <a:defRPr/>
            </a:pPr>
            <a:r>
              <a:rPr lang="en-US"/>
              <a:t>Termination—states the conditions under which the customer can terminate the contract, such as nonperformance by the contractor</a:t>
            </a:r>
          </a:p>
          <a:p>
            <a:pPr marL="171450" indent="-171450" eaLnBrk="1" fontAlgn="auto">
              <a:spcBef>
                <a:spcPts val="0"/>
              </a:spcBef>
              <a:spcAft>
                <a:spcPts val="0"/>
              </a:spcAft>
              <a:buFont typeface="Arial" pitchFamily="34" charset="0"/>
              <a:buChar char="•"/>
              <a:defRPr/>
            </a:pPr>
            <a:r>
              <a:rPr lang="en-US"/>
              <a:t>Terms of payment—addresses the basis on which the customer will make payments to the contractor</a:t>
            </a:r>
          </a:p>
          <a:p>
            <a:pPr marL="171450" indent="-171450" eaLnBrk="1" fontAlgn="auto">
              <a:spcBef>
                <a:spcPts val="0"/>
              </a:spcBef>
              <a:spcAft>
                <a:spcPts val="0"/>
              </a:spcAft>
              <a:buFont typeface="Arial" pitchFamily="34" charset="0"/>
              <a:buChar char="•"/>
              <a:defRPr/>
            </a:pPr>
            <a:r>
              <a:rPr lang="en-US"/>
              <a:t>Bonus/penalty payments—some contracts have a bonus provision, wherein the customer will pay the contractor a bonus if the project is completed ahead of schedule or exceeds other customer performance requirements</a:t>
            </a:r>
          </a:p>
          <a:p>
            <a:pPr marL="628650" lvl="1" indent="-171450" eaLnBrk="1" fontAlgn="auto">
              <a:spcBef>
                <a:spcPts val="0"/>
              </a:spcBef>
              <a:spcAft>
                <a:spcPts val="0"/>
              </a:spcAft>
              <a:buFont typeface="Arial" pitchFamily="34" charset="0"/>
              <a:buChar char="•"/>
              <a:defRPr/>
            </a:pPr>
            <a:r>
              <a:rPr lang="en-US"/>
              <a:t>On the other hand, some contracts include a penalty provision, wherein the customer can reduce the final payment to the contractor if the project is not completed on schedule or if performance requirements are not met.</a:t>
            </a:r>
          </a:p>
          <a:p>
            <a:pPr marL="171450" indent="-171450" eaLnBrk="1" fontAlgn="auto">
              <a:spcBef>
                <a:spcPts val="0"/>
              </a:spcBef>
              <a:spcAft>
                <a:spcPts val="0"/>
              </a:spcAft>
              <a:buFont typeface="Arial" pitchFamily="34" charset="0"/>
              <a:buChar char="•"/>
              <a:defRPr/>
            </a:pPr>
            <a:r>
              <a:rPr lang="en-US"/>
              <a:t>Changes—Covers the procedure for proposing, approving, and implementing changes to the project scope or schedule</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19</a:t>
            </a:fld>
            <a:endParaRPr lang="en-US" altLang="en-US"/>
          </a:p>
        </p:txBody>
      </p:sp>
    </p:spTree>
    <p:extLst>
      <p:ext uri="{BB962C8B-B14F-4D97-AF65-F5344CB8AC3E}">
        <p14:creationId xmlns:p14="http://schemas.microsoft.com/office/powerpoint/2010/main" val="4175846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Learning Outcomes</a:t>
            </a:r>
          </a:p>
          <a:p>
            <a:pPr eaLnBrk="1" hangingPunct="1">
              <a:spcBef>
                <a:spcPct val="0"/>
              </a:spcBef>
              <a:defRPr/>
            </a:pPr>
            <a:r>
              <a:rPr lang="en-US"/>
              <a:t>After studying this chapter, students should know how to:</a:t>
            </a:r>
          </a:p>
          <a:p>
            <a:pPr marL="171450" indent="-171450" eaLnBrk="1">
              <a:spcBef>
                <a:spcPct val="0"/>
              </a:spcBef>
              <a:buFont typeface="Arial" pitchFamily="34" charset="0"/>
              <a:buChar char="•"/>
              <a:defRPr/>
            </a:pPr>
            <a:r>
              <a:rPr lang="en-US"/>
              <a:t>Develop relationships with customers and partners</a:t>
            </a:r>
          </a:p>
          <a:p>
            <a:pPr marL="171450" indent="-171450" eaLnBrk="1">
              <a:spcBef>
                <a:spcPct val="0"/>
              </a:spcBef>
              <a:buFont typeface="Arial" pitchFamily="34" charset="0"/>
              <a:buChar char="•"/>
              <a:defRPr/>
            </a:pPr>
            <a:r>
              <a:rPr lang="en-US"/>
              <a:t>Decide whether to prepare a proposal in response to a customer’s RFP</a:t>
            </a:r>
          </a:p>
          <a:p>
            <a:pPr marL="171450" indent="-171450" eaLnBrk="1">
              <a:spcBef>
                <a:spcPct val="0"/>
              </a:spcBef>
              <a:buFont typeface="Arial" pitchFamily="34" charset="0"/>
              <a:buChar char="•"/>
              <a:defRPr/>
            </a:pPr>
            <a:r>
              <a:rPr lang="en-US"/>
              <a:t>Create a credible proposal</a:t>
            </a:r>
          </a:p>
          <a:p>
            <a:pPr marL="171450" indent="-171450" eaLnBrk="1">
              <a:spcBef>
                <a:spcPct val="0"/>
              </a:spcBef>
              <a:buFont typeface="Arial" pitchFamily="34" charset="0"/>
              <a:buChar char="•"/>
              <a:defRPr/>
            </a:pPr>
            <a:r>
              <a:rPr lang="en-US"/>
              <a:t>Determine a fair and reasonable price for a proposal </a:t>
            </a:r>
          </a:p>
          <a:p>
            <a:pPr marL="171450" indent="-171450" eaLnBrk="1">
              <a:spcBef>
                <a:spcPct val="0"/>
              </a:spcBef>
              <a:buFont typeface="Arial" pitchFamily="34" charset="0"/>
              <a:buChar char="•"/>
              <a:defRPr/>
            </a:pPr>
            <a:r>
              <a:rPr lang="en-US"/>
              <a:t>Discuss how customers evaluate proposals</a:t>
            </a:r>
          </a:p>
          <a:p>
            <a:pPr marL="171450" indent="-171450" eaLnBrk="1">
              <a:spcBef>
                <a:spcPct val="0"/>
              </a:spcBef>
              <a:buFont typeface="Arial" pitchFamily="34" charset="0"/>
              <a:buChar char="•"/>
              <a:defRPr/>
            </a:pPr>
            <a:r>
              <a:rPr lang="en-US"/>
              <a:t>Explain types of contracts and various terms and conditions</a:t>
            </a:r>
          </a:p>
          <a:p>
            <a:pPr marL="171450" indent="-171450" eaLnBrk="1">
              <a:spcBef>
                <a:spcPct val="0"/>
              </a:spcBef>
              <a:buFont typeface="Arial" pitchFamily="34" charset="0"/>
              <a:buChar char="•"/>
              <a:defRPr/>
            </a:pPr>
            <a:r>
              <a:rPr lang="en-US"/>
              <a:t>Measure the success of proposal efforts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a:t>
            </a:fld>
            <a:endParaRPr lang="en-US" altLang="en-US"/>
          </a:p>
        </p:txBody>
      </p:sp>
    </p:spTree>
    <p:extLst>
      <p:ext uri="{BB962C8B-B14F-4D97-AF65-F5344CB8AC3E}">
        <p14:creationId xmlns:p14="http://schemas.microsoft.com/office/powerpoint/2010/main" val="3750484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defRPr/>
            </a:pPr>
            <a:r>
              <a:rPr lang="en-US" b="1" u="sng"/>
              <a:t>Measuring Proposal Success</a:t>
            </a:r>
          </a:p>
          <a:p>
            <a:pPr marL="171450" indent="-171450" eaLnBrk="1" fontAlgn="auto">
              <a:spcBef>
                <a:spcPts val="0"/>
              </a:spcBef>
              <a:spcAft>
                <a:spcPts val="0"/>
              </a:spcAft>
              <a:buFont typeface="Arial" pitchFamily="34" charset="0"/>
              <a:buChar char="•"/>
              <a:defRPr/>
            </a:pPr>
            <a:r>
              <a:rPr lang="en-US"/>
              <a:t>Contractors measure the success of their proposal efforts by the number of times their proposals are selected by customers or by the total dollar value of their proposals that are selected.</a:t>
            </a:r>
          </a:p>
          <a:p>
            <a:pPr marL="628650" lvl="1" indent="-171450" eaLnBrk="1" fontAlgn="auto">
              <a:spcBef>
                <a:spcPts val="0"/>
              </a:spcBef>
              <a:spcAft>
                <a:spcPts val="0"/>
              </a:spcAft>
              <a:buFont typeface="Arial" pitchFamily="34" charset="0"/>
              <a:buChar char="•"/>
              <a:defRPr/>
            </a:pPr>
            <a:r>
              <a:rPr lang="en-US" i="1"/>
              <a:t>Win ratio: </a:t>
            </a:r>
            <a:r>
              <a:rPr lang="en-US"/>
              <a:t>The percentage of the number of proposals a contractor won out of the total number of proposals the contractor submitted to various customers over a particular time period; gives equal weight to all proposals.</a:t>
            </a:r>
          </a:p>
          <a:p>
            <a:pPr marL="628650" lvl="1" indent="-171450" eaLnBrk="1" fontAlgn="auto">
              <a:spcBef>
                <a:spcPts val="0"/>
              </a:spcBef>
              <a:spcAft>
                <a:spcPts val="0"/>
              </a:spcAft>
              <a:buFont typeface="Arial" pitchFamily="34" charset="0"/>
              <a:buChar char="•"/>
              <a:defRPr/>
            </a:pPr>
            <a:r>
              <a:rPr lang="en-US" i="1"/>
              <a:t>Total dollar value: </a:t>
            </a:r>
            <a:r>
              <a:rPr lang="en-US"/>
              <a:t>Total dollar value of proposals that the contractor won as a percentage of the total dollar value of all the proposals the contractor submitted to various customers during a specific time period; gives more weight to proposals with larger dollar amounts.</a:t>
            </a:r>
          </a:p>
          <a:p>
            <a:pPr marL="171450" indent="-171450" eaLnBrk="1" fontAlgn="auto">
              <a:spcBef>
                <a:spcPts val="0"/>
              </a:spcBef>
              <a:spcAft>
                <a:spcPts val="0"/>
              </a:spcAft>
              <a:buFont typeface="Arial" pitchFamily="34" charset="0"/>
              <a:buChar char="•"/>
              <a:defRPr/>
            </a:pPr>
            <a:r>
              <a:rPr lang="en-US"/>
              <a:t>Some contractors have a strategy of submitting proposals in response to as many RFPs as they can with the hope that they will eventually win their fair share. Their philosophy is that if they do not submit a proposal then they do not have any chance to win and by submitting more proposals they increase their chances of winning more contracts.</a:t>
            </a:r>
          </a:p>
          <a:p>
            <a:pPr marL="171450" indent="-171450" eaLnBrk="1" fontAlgn="auto">
              <a:spcBef>
                <a:spcPts val="0"/>
              </a:spcBef>
              <a:spcAft>
                <a:spcPts val="0"/>
              </a:spcAft>
              <a:buFont typeface="Arial" pitchFamily="34" charset="0"/>
              <a:buChar char="•"/>
              <a:defRPr/>
            </a:pPr>
            <a:r>
              <a:rPr lang="en-US"/>
              <a:t>Other contractors are more selective in submitting proposals; they respond to only those RFPs where they think they have a better-than-average chance of winning the contract. These contractors seriously consider the bid/no-bid decision process in responding to RFPs and submit fewer proposals in an attempt to have a high win ratio.</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20</a:t>
            </a:fld>
            <a:endParaRPr lang="en-US" altLang="en-US"/>
          </a:p>
        </p:txBody>
      </p:sp>
    </p:spTree>
    <p:extLst>
      <p:ext uri="{BB962C8B-B14F-4D97-AF65-F5344CB8AC3E}">
        <p14:creationId xmlns:p14="http://schemas.microsoft.com/office/powerpoint/2010/main" val="1464769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defRPr/>
            </a:pPr>
            <a:r>
              <a:rPr lang="en-US" b="1" u="sng"/>
              <a:t>Critical Success Factors</a:t>
            </a:r>
          </a:p>
          <a:p>
            <a:pPr marL="171450" indent="-171450" eaLnBrk="1" fontAlgn="auto">
              <a:spcBef>
                <a:spcPts val="0"/>
              </a:spcBef>
              <a:spcAft>
                <a:spcPts val="0"/>
              </a:spcAft>
              <a:buFont typeface="Arial" pitchFamily="34" charset="0"/>
              <a:buChar char="•"/>
              <a:defRPr/>
            </a:pPr>
            <a:r>
              <a:rPr lang="en-US"/>
              <a:t>Customers and partner organizations prefer to work with people they </a:t>
            </a:r>
            <a:r>
              <a:rPr lang="en-US" i="1"/>
              <a:t>know and trust</a:t>
            </a:r>
            <a:r>
              <a:rPr lang="en-US"/>
              <a:t>. Relationships establish the foundation for successful funding and contract opportunities.</a:t>
            </a:r>
          </a:p>
          <a:p>
            <a:pPr marL="171450" indent="-171450" eaLnBrk="1" fontAlgn="auto">
              <a:spcBef>
                <a:spcPts val="0"/>
              </a:spcBef>
              <a:spcAft>
                <a:spcPts val="0"/>
              </a:spcAft>
              <a:buFont typeface="Arial" pitchFamily="34" charset="0"/>
              <a:buChar char="•"/>
              <a:defRPr/>
            </a:pPr>
            <a:r>
              <a:rPr lang="en-US"/>
              <a:t>Establishing and building </a:t>
            </a:r>
            <a:r>
              <a:rPr lang="en-US" i="1"/>
              <a:t>trust is key </a:t>
            </a:r>
            <a:r>
              <a:rPr lang="en-US"/>
              <a:t>to developing effective and successful relationships with clients and partners.</a:t>
            </a:r>
          </a:p>
          <a:p>
            <a:pPr marL="171450" indent="-171450" eaLnBrk="1" fontAlgn="auto">
              <a:spcBef>
                <a:spcPts val="0"/>
              </a:spcBef>
              <a:spcAft>
                <a:spcPts val="0"/>
              </a:spcAft>
              <a:buFont typeface="Arial" pitchFamily="34" charset="0"/>
              <a:buChar char="•"/>
              <a:defRPr/>
            </a:pPr>
            <a:r>
              <a:rPr lang="en-US"/>
              <a:t>The </a:t>
            </a:r>
            <a:r>
              <a:rPr lang="en-US" i="1"/>
              <a:t>first impression </a:t>
            </a:r>
            <a:r>
              <a:rPr lang="en-US"/>
              <a:t>one makes on a client is pivotal to developing a continuing and fruitful relationship.</a:t>
            </a:r>
          </a:p>
          <a:p>
            <a:pPr marL="171450" indent="-171450" eaLnBrk="1" fontAlgn="auto">
              <a:spcBef>
                <a:spcPts val="0"/>
              </a:spcBef>
              <a:spcAft>
                <a:spcPts val="0"/>
              </a:spcAft>
              <a:buFont typeface="Arial" pitchFamily="34" charset="0"/>
              <a:buChar char="•"/>
              <a:defRPr/>
            </a:pPr>
            <a:r>
              <a:rPr lang="en-US" i="1"/>
              <a:t>Pre-RFP/proposal efforts are crucial </a:t>
            </a:r>
            <a:r>
              <a:rPr lang="en-US"/>
              <a:t>to establishing the foundation for eventually winning a contract from the customer.</a:t>
            </a:r>
          </a:p>
          <a:p>
            <a:pPr marL="171450" indent="-171450" eaLnBrk="1" fontAlgn="auto">
              <a:spcBef>
                <a:spcPts val="0"/>
              </a:spcBef>
              <a:spcAft>
                <a:spcPts val="0"/>
              </a:spcAft>
              <a:buFont typeface="Arial" pitchFamily="34" charset="0"/>
              <a:buChar char="•"/>
              <a:defRPr/>
            </a:pPr>
            <a:r>
              <a:rPr lang="en-US"/>
              <a:t>Do not wait until formal RFP solicitations are announced by customers before starting to develop proposals. Rather, </a:t>
            </a:r>
            <a:r>
              <a:rPr lang="en-US" i="1"/>
              <a:t>develop relationships </a:t>
            </a:r>
            <a:r>
              <a:rPr lang="en-US"/>
              <a:t>with potential customers long </a:t>
            </a:r>
            <a:r>
              <a:rPr lang="en-US" i="1"/>
              <a:t>before</a:t>
            </a:r>
            <a:r>
              <a:rPr lang="en-US"/>
              <a:t> they prepare their RFPs.</a:t>
            </a:r>
          </a:p>
          <a:p>
            <a:pPr marL="171450" indent="-171450" eaLnBrk="1" fontAlgn="auto">
              <a:spcBef>
                <a:spcPts val="0"/>
              </a:spcBef>
              <a:spcAft>
                <a:spcPts val="0"/>
              </a:spcAft>
              <a:buFont typeface="Arial" pitchFamily="34" charset="0"/>
              <a:buChar char="•"/>
              <a:defRPr/>
            </a:pPr>
            <a:r>
              <a:rPr lang="en-US"/>
              <a:t>Working closely with a potential customer puts a contractor in a better position to be selected as the winning contractor. </a:t>
            </a:r>
            <a:r>
              <a:rPr lang="en-US" i="1"/>
              <a:t>Learn as much as possible </a:t>
            </a:r>
            <a:r>
              <a:rPr lang="en-US"/>
              <a:t>about the customer’s needs, problems, and decision-making process during pre-RFP/proposal marketing.</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21</a:t>
            </a:fld>
            <a:endParaRPr lang="en-US" altLang="en-US"/>
          </a:p>
        </p:txBody>
      </p:sp>
    </p:spTree>
    <p:extLst>
      <p:ext uri="{BB962C8B-B14F-4D97-AF65-F5344CB8AC3E}">
        <p14:creationId xmlns:p14="http://schemas.microsoft.com/office/powerpoint/2010/main" val="3914676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defRPr/>
            </a:pPr>
            <a:r>
              <a:rPr lang="en-US" b="1" u="sng"/>
              <a:t>Critical Success Factors (continued)</a:t>
            </a:r>
          </a:p>
          <a:p>
            <a:pPr marL="171450" indent="-171450" eaLnBrk="1" fontAlgn="auto">
              <a:spcBef>
                <a:spcPts val="0"/>
              </a:spcBef>
              <a:spcAft>
                <a:spcPts val="0"/>
              </a:spcAft>
              <a:buFont typeface="Arial" pitchFamily="34" charset="0"/>
              <a:buChar char="•"/>
              <a:defRPr/>
            </a:pPr>
            <a:r>
              <a:rPr lang="en-US"/>
              <a:t>Becoming familiar with the customer’s needs, requirements, and expectations will help in preparing a more </a:t>
            </a:r>
            <a:r>
              <a:rPr lang="en-US" i="1"/>
              <a:t>clearly focused proposal</a:t>
            </a:r>
            <a:r>
              <a:rPr lang="en-US"/>
              <a:t>.</a:t>
            </a:r>
          </a:p>
          <a:p>
            <a:pPr marL="171450" indent="-171450" eaLnBrk="1" fontAlgn="auto">
              <a:spcBef>
                <a:spcPts val="0"/>
              </a:spcBef>
              <a:spcAft>
                <a:spcPts val="0"/>
              </a:spcAft>
              <a:buFont typeface="Arial" pitchFamily="34" charset="0"/>
              <a:buChar char="•"/>
              <a:defRPr/>
            </a:pPr>
            <a:r>
              <a:rPr lang="en-US" i="1"/>
              <a:t>Be realistic </a:t>
            </a:r>
            <a:r>
              <a:rPr lang="en-US"/>
              <a:t>about the ability to prepare a quality proposal and about the probability of winning the contract. It is not enough just to prepare a proposal; rather, the proposal must be of sufficient quality to have a chance of winning.</a:t>
            </a:r>
          </a:p>
          <a:p>
            <a:pPr marL="171450" indent="-171450" eaLnBrk="1" fontAlgn="auto">
              <a:spcBef>
                <a:spcPts val="0"/>
              </a:spcBef>
              <a:spcAft>
                <a:spcPts val="0"/>
              </a:spcAft>
              <a:buFont typeface="Arial" pitchFamily="34" charset="0"/>
              <a:buChar char="•"/>
              <a:defRPr/>
            </a:pPr>
            <a:r>
              <a:rPr lang="en-US"/>
              <a:t>A proposal is a </a:t>
            </a:r>
            <a:r>
              <a:rPr lang="en-US" i="1"/>
              <a:t>selling document</a:t>
            </a:r>
            <a:r>
              <a:rPr lang="en-US"/>
              <a:t>, not a technical report. It should be written in a simple, concise manner and should use terminology with which the customer is familiar.</a:t>
            </a:r>
          </a:p>
          <a:p>
            <a:pPr marL="171450" indent="-171450" eaLnBrk="1" fontAlgn="auto">
              <a:spcBef>
                <a:spcPts val="0"/>
              </a:spcBef>
              <a:spcAft>
                <a:spcPts val="0"/>
              </a:spcAft>
              <a:buFont typeface="Arial" pitchFamily="34" charset="0"/>
              <a:buChar char="•"/>
              <a:defRPr/>
            </a:pPr>
            <a:r>
              <a:rPr lang="en-US"/>
              <a:t>In a proposal, it is important to highlight the </a:t>
            </a:r>
            <a:r>
              <a:rPr lang="en-US" i="1"/>
              <a:t>unique factors </a:t>
            </a:r>
            <a:r>
              <a:rPr lang="en-US"/>
              <a:t>that differentiate it from competitors’ proposals.</a:t>
            </a:r>
          </a:p>
          <a:p>
            <a:pPr marL="171450" indent="-171450" eaLnBrk="1" fontAlgn="auto">
              <a:spcBef>
                <a:spcPts val="0"/>
              </a:spcBef>
              <a:spcAft>
                <a:spcPts val="0"/>
              </a:spcAft>
              <a:buFont typeface="Arial" pitchFamily="34" charset="0"/>
              <a:buChar char="•"/>
              <a:defRPr/>
            </a:pPr>
            <a:r>
              <a:rPr lang="en-US"/>
              <a:t>Proposals must be </a:t>
            </a:r>
            <a:r>
              <a:rPr lang="en-US" i="1"/>
              <a:t>realistic</a:t>
            </a:r>
            <a:r>
              <a:rPr lang="en-US"/>
              <a:t>. Proposals that promise too much or are overly optimistic may be unbelievable to customers and may raise doubt about whether the contractor understands </a:t>
            </a:r>
            <a:r>
              <a:rPr lang="en-US" i="1"/>
              <a:t>what needs to be done or how to do it</a:t>
            </a:r>
            <a:r>
              <a:rPr lang="en-US"/>
              <a:t>.</a:t>
            </a:r>
          </a:p>
          <a:p>
            <a:pPr marL="171450" indent="-171450" eaLnBrk="1" fontAlgn="auto">
              <a:spcBef>
                <a:spcPts val="0"/>
              </a:spcBef>
              <a:spcAft>
                <a:spcPts val="0"/>
              </a:spcAft>
              <a:buFont typeface="Arial" pitchFamily="34" charset="0"/>
              <a:buChar char="•"/>
              <a:defRPr/>
            </a:pPr>
            <a:r>
              <a:rPr lang="en-US"/>
              <a:t>When bidding on a fixed-price project, the contractor must develop </a:t>
            </a:r>
            <a:r>
              <a:rPr lang="en-US" i="1"/>
              <a:t>accurate and complete cost estimates </a:t>
            </a:r>
            <a:r>
              <a:rPr lang="en-US"/>
              <a:t>and include sufficient contingency costs.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22</a:t>
            </a:fld>
            <a:endParaRPr lang="en-US" altLang="en-US"/>
          </a:p>
        </p:txBody>
      </p:sp>
    </p:spTree>
    <p:extLst>
      <p:ext uri="{BB962C8B-B14F-4D97-AF65-F5344CB8AC3E}">
        <p14:creationId xmlns:p14="http://schemas.microsoft.com/office/powerpoint/2010/main" val="3303941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Summary</a:t>
            </a:r>
          </a:p>
          <a:p>
            <a:pPr marL="171450" indent="-171450" eaLnBrk="1">
              <a:spcBef>
                <a:spcPct val="0"/>
              </a:spcBef>
              <a:buFont typeface="Arial" pitchFamily="34" charset="0"/>
              <a:buChar char="•"/>
              <a:defRPr/>
            </a:pPr>
            <a:r>
              <a:rPr lang="en-US"/>
              <a:t>Interested contractors develop proposals in response to a customer’s RFP.</a:t>
            </a:r>
          </a:p>
          <a:p>
            <a:pPr marL="171450" indent="-171450" eaLnBrk="1">
              <a:spcBef>
                <a:spcPct val="0"/>
              </a:spcBef>
              <a:buFont typeface="Arial" pitchFamily="34" charset="0"/>
              <a:buChar char="•"/>
              <a:defRPr/>
            </a:pPr>
            <a:r>
              <a:rPr lang="en-US"/>
              <a:t>Relationships establish the foundation for successful funding and contract opportunities. Relationship building requires being proactive and engaged.</a:t>
            </a:r>
          </a:p>
          <a:p>
            <a:pPr marL="171450" indent="-171450" eaLnBrk="1">
              <a:spcBef>
                <a:spcPct val="0"/>
              </a:spcBef>
              <a:buFont typeface="Arial" pitchFamily="34" charset="0"/>
              <a:buChar char="•"/>
              <a:defRPr/>
            </a:pPr>
            <a:r>
              <a:rPr lang="en-US"/>
              <a:t>Contractors should develop relationships with potential customers long before customers prepare an RFP.</a:t>
            </a:r>
          </a:p>
          <a:p>
            <a:pPr marL="171450" indent="-171450" eaLnBrk="1">
              <a:spcBef>
                <a:spcPct val="0"/>
              </a:spcBef>
              <a:buFont typeface="Arial" pitchFamily="34" charset="0"/>
              <a:buChar char="•"/>
              <a:defRPr/>
            </a:pPr>
            <a:r>
              <a:rPr lang="en-US"/>
              <a:t>Because the development and preparation of a proposal take time and money, contractors interested in submitting a proposal in response to an RFP must be realistic about the probability of being selected as the winning contractor.</a:t>
            </a:r>
          </a:p>
          <a:p>
            <a:pPr marL="171450" indent="-171450" eaLnBrk="1">
              <a:spcBef>
                <a:spcPct val="0"/>
              </a:spcBef>
              <a:buFont typeface="Arial" pitchFamily="34" charset="0"/>
              <a:buChar char="•"/>
              <a:defRPr/>
            </a:pPr>
            <a:r>
              <a:rPr lang="en-US"/>
              <a:t>It is important to remember that the proposal process is competitive and that the proposal is a selling document that should be written in a simple, concise manner. In the proposal, the contractor must highlight the unique factors that differentiate it from competing contractors.</a:t>
            </a:r>
          </a:p>
          <a:p>
            <a:pPr marL="171450" indent="-171450" eaLnBrk="1">
              <a:spcBef>
                <a:spcPct val="0"/>
              </a:spcBef>
              <a:buFont typeface="Arial" pitchFamily="34" charset="0"/>
              <a:buChar char="•"/>
              <a:defRPr/>
            </a:pPr>
            <a:r>
              <a:rPr lang="en-US"/>
              <a:t>Proposals are often organized into three sections: technical, management, and cost.</a:t>
            </a:r>
          </a:p>
          <a:p>
            <a:pPr marL="171450" indent="-171450" eaLnBrk="1">
              <a:spcBef>
                <a:spcPct val="0"/>
              </a:spcBef>
              <a:buFont typeface="Arial" pitchFamily="34" charset="0"/>
              <a:buChar char="•"/>
              <a:defRPr/>
            </a:pPr>
            <a:r>
              <a:rPr lang="en-US"/>
              <a:t>Customers evaluate contractors’ proposals in many different ways. </a:t>
            </a:r>
          </a:p>
          <a:p>
            <a:pPr marL="171450" indent="-171450" eaLnBrk="1">
              <a:spcBef>
                <a:spcPct val="0"/>
              </a:spcBef>
              <a:buFont typeface="Arial" pitchFamily="34" charset="0"/>
              <a:buChar char="•"/>
              <a:defRPr/>
            </a:pPr>
            <a:r>
              <a:rPr lang="en-US"/>
              <a:t>Once the customer has selected the winning contractor, the contractor is informed that it is the winner, subject to successful negotiation of a contract: fixed-price and cost reimbursement are the two types of contracts.</a:t>
            </a:r>
          </a:p>
          <a:p>
            <a:pPr marL="171450" indent="-171450" eaLnBrk="1">
              <a:spcBef>
                <a:spcPct val="0"/>
              </a:spcBef>
              <a:buFont typeface="Arial" pitchFamily="34" charset="0"/>
              <a:buChar char="•"/>
              <a:defRPr/>
            </a:pPr>
            <a:r>
              <a:rPr lang="en-US"/>
              <a:t>Contractors measure the success of their proposal efforts by the number of times their proposals are selected by customers and/or by the total dollar value of their proposals that are selected.</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23</a:t>
            </a:fld>
            <a:endParaRPr lang="en-US" altLang="en-US"/>
          </a:p>
        </p:txBody>
      </p:sp>
    </p:spTree>
    <p:extLst>
      <p:ext uri="{BB962C8B-B14F-4D97-AF65-F5344CB8AC3E}">
        <p14:creationId xmlns:p14="http://schemas.microsoft.com/office/powerpoint/2010/main" val="3413918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pPr>
            <a:r>
              <a:rPr lang="en-US" altLang="en-US" b="1" u="sng"/>
              <a:t>Project Management Knowledge Areas from PMBOK® Guide</a:t>
            </a:r>
          </a:p>
          <a:p>
            <a:pPr eaLnBrk="1" hangingPunct="1">
              <a:spcBef>
                <a:spcPct val="0"/>
              </a:spcBef>
            </a:pPr>
            <a:r>
              <a:rPr lang="en-US" altLang="en-US"/>
              <a:t>Concepts in this chapter support the following Project Management Knowledge Areas of </a:t>
            </a:r>
            <a:r>
              <a:rPr lang="en-US" altLang="en-US" i="1"/>
              <a:t>the PMI Guide to the Project Management Body of Knowledge (PMBOK</a:t>
            </a:r>
            <a:r>
              <a:rPr lang="en-US" altLang="en-US" i="1" baseline="30000"/>
              <a:t>®</a:t>
            </a:r>
            <a:r>
              <a:rPr lang="en-US" altLang="en-US" i="1"/>
              <a:t> Guide</a:t>
            </a:r>
            <a:r>
              <a:rPr lang="en-US" altLang="en-US"/>
              <a:t>):</a:t>
            </a:r>
          </a:p>
          <a:p>
            <a:pPr eaLnBrk="1">
              <a:spcBef>
                <a:spcPct val="0"/>
              </a:spcBef>
            </a:pPr>
            <a:r>
              <a:rPr lang="en-US" altLang="en-US"/>
              <a:t>Project Procurement Management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3</a:t>
            </a:fld>
            <a:endParaRPr lang="en-US" altLang="en-US"/>
          </a:p>
        </p:txBody>
      </p:sp>
    </p:spTree>
    <p:extLst>
      <p:ext uri="{BB962C8B-B14F-4D97-AF65-F5344CB8AC3E}">
        <p14:creationId xmlns:p14="http://schemas.microsoft.com/office/powerpoint/2010/main" val="3933950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fontAlgn="auto">
              <a:spcBef>
                <a:spcPts val="0"/>
              </a:spcBef>
              <a:spcAft>
                <a:spcPts val="0"/>
              </a:spcAft>
              <a:defRPr/>
            </a:pPr>
            <a:r>
              <a:rPr lang="en-US" b="1" u="sng"/>
              <a:t>Building Relationships with Customers and Partners</a:t>
            </a:r>
          </a:p>
          <a:p>
            <a:pPr eaLnBrk="1" fontAlgn="auto">
              <a:spcBef>
                <a:spcPts val="0"/>
              </a:spcBef>
              <a:spcAft>
                <a:spcPts val="0"/>
              </a:spcAft>
              <a:buFont typeface="Arial" pitchFamily="34" charset="0"/>
              <a:buNone/>
              <a:defRPr/>
            </a:pPr>
            <a:r>
              <a:rPr lang="en-US"/>
              <a:t>Generally speaking, customers (clients) and partner organizations prefer to work with people they know and trust. </a:t>
            </a:r>
          </a:p>
          <a:p>
            <a:pPr marL="171450" indent="-171450" eaLnBrk="1" fontAlgn="auto">
              <a:spcBef>
                <a:spcPts val="0"/>
              </a:spcBef>
              <a:spcAft>
                <a:spcPts val="0"/>
              </a:spcAft>
              <a:buFont typeface="Arial" pitchFamily="34" charset="0"/>
              <a:buChar char="•"/>
              <a:defRPr/>
            </a:pPr>
            <a:r>
              <a:rPr lang="en-US"/>
              <a:t>Relationships establish the foundation for successful funding and contract opportunities. </a:t>
            </a:r>
          </a:p>
          <a:p>
            <a:pPr marL="171450" indent="-171450" eaLnBrk="1" fontAlgn="auto">
              <a:spcBef>
                <a:spcPts val="0"/>
              </a:spcBef>
              <a:spcAft>
                <a:spcPts val="0"/>
              </a:spcAft>
              <a:buFont typeface="Arial" pitchFamily="34" charset="0"/>
              <a:buChar char="•"/>
              <a:defRPr/>
            </a:pPr>
            <a:r>
              <a:rPr lang="en-US"/>
              <a:t>Relationship building requires being proactive and engaged. </a:t>
            </a:r>
          </a:p>
          <a:p>
            <a:pPr marL="171450" indent="-171450" eaLnBrk="1" fontAlgn="auto">
              <a:spcBef>
                <a:spcPts val="0"/>
              </a:spcBef>
              <a:spcAft>
                <a:spcPts val="0"/>
              </a:spcAft>
              <a:buFont typeface="Arial" pitchFamily="34" charset="0"/>
              <a:buChar char="•"/>
              <a:defRPr/>
            </a:pPr>
            <a:r>
              <a:rPr lang="en-US"/>
              <a:t>It requires face-to-face contacts; it cannot be done as effectively through e-mail or phone conversations.  </a:t>
            </a:r>
          </a:p>
          <a:p>
            <a:pPr marL="171450" indent="-171450" eaLnBrk="1" fontAlgn="auto">
              <a:spcBef>
                <a:spcPts val="0"/>
              </a:spcBef>
              <a:spcAft>
                <a:spcPts val="0"/>
              </a:spcAft>
              <a:buFont typeface="Arial" pitchFamily="34" charset="0"/>
              <a:buChar char="•"/>
              <a:defRPr/>
            </a:pPr>
            <a:r>
              <a:rPr lang="en-US"/>
              <a:t>Relationship building requires being a good listener and a good learner. When you are with clients, ask questions and listen. Make the client feel good. Empathize with their issues, whether they are business or personal.</a:t>
            </a:r>
          </a:p>
          <a:p>
            <a:pPr marL="171450" indent="-171450" eaLnBrk="1" fontAlgn="auto">
              <a:spcBef>
                <a:spcPts val="0"/>
              </a:spcBef>
              <a:spcAft>
                <a:spcPts val="0"/>
              </a:spcAft>
              <a:buFont typeface="Arial" pitchFamily="34" charset="0"/>
              <a:buChar char="•"/>
              <a:defRPr/>
            </a:pPr>
            <a:r>
              <a:rPr lang="en-US"/>
              <a:t>Contacts with potential clients should be frequent and regular– not just when there is a current opportunity for funding or just before they will be issuing a RFP. During contacts, do not focus on discussing potential contract opportunities. </a:t>
            </a:r>
          </a:p>
          <a:p>
            <a:pPr marL="628650" lvl="1" indent="-171450" eaLnBrk="1" fontAlgn="auto">
              <a:spcBef>
                <a:spcPts val="0"/>
              </a:spcBef>
              <a:spcAft>
                <a:spcPts val="0"/>
              </a:spcAft>
              <a:buFont typeface="Arial" pitchFamily="34" charset="0"/>
              <a:buChar char="•"/>
              <a:defRPr/>
            </a:pPr>
            <a:r>
              <a:rPr lang="en-US"/>
              <a:t>After meeting with a client, always express your appreciation and thank them for making the time to meet with you. </a:t>
            </a:r>
          </a:p>
          <a:p>
            <a:pPr marL="171450" indent="-171450" eaLnBrk="1" fontAlgn="auto">
              <a:spcBef>
                <a:spcPts val="0"/>
              </a:spcBef>
              <a:spcAft>
                <a:spcPts val="0"/>
              </a:spcAft>
              <a:buFont typeface="Arial" pitchFamily="34" charset="0"/>
              <a:buChar char="•"/>
              <a:defRPr/>
            </a:pPr>
            <a:r>
              <a:rPr lang="en-US"/>
              <a:t>Establishing and building trust is key to developing effective and successful relationships with clients and partners. One way to foster this is to be reliable and responsive.  </a:t>
            </a:r>
          </a:p>
          <a:p>
            <a:pPr marL="171450" indent="-171450" eaLnBrk="1" fontAlgn="auto">
              <a:spcBef>
                <a:spcPts val="0"/>
              </a:spcBef>
              <a:spcAft>
                <a:spcPts val="0"/>
              </a:spcAft>
              <a:buFont typeface="Arial" pitchFamily="34" charset="0"/>
              <a:buChar char="•"/>
              <a:defRPr/>
            </a:pPr>
            <a:r>
              <a:rPr lang="en-US"/>
              <a:t>Ethical behavior in dealing with clients and partners is also imperative for building trust.</a:t>
            </a:r>
          </a:p>
          <a:p>
            <a:pPr marL="171450" indent="-171450" eaLnBrk="1" fontAlgn="auto">
              <a:spcBef>
                <a:spcPts val="0"/>
              </a:spcBef>
              <a:spcAft>
                <a:spcPts val="0"/>
              </a:spcAft>
              <a:buFont typeface="Arial" pitchFamily="34" charset="0"/>
              <a:buChar char="•"/>
              <a:defRPr/>
            </a:pPr>
            <a:r>
              <a:rPr lang="en-US"/>
              <a:t>The first impression you make on a client is pivotal to developing a continuing and fruitful relationship. </a:t>
            </a:r>
          </a:p>
          <a:p>
            <a:pPr marL="171450" indent="-171450" eaLnBrk="1" fontAlgn="auto">
              <a:spcBef>
                <a:spcPts val="0"/>
              </a:spcBef>
              <a:spcAft>
                <a:spcPts val="0"/>
              </a:spcAft>
              <a:buFont typeface="Arial" pitchFamily="34" charset="0"/>
              <a:buChar char="•"/>
              <a:defRPr/>
            </a:pPr>
            <a:r>
              <a:rPr lang="en-US"/>
              <a:t>Clients want to work with people who can solve problems, not with those who merely identify them. </a:t>
            </a:r>
          </a:p>
          <a:p>
            <a:pPr marL="171450" indent="-171450" eaLnBrk="1" fontAlgn="auto">
              <a:spcBef>
                <a:spcPts val="0"/>
              </a:spcBef>
              <a:spcAft>
                <a:spcPts val="0"/>
              </a:spcAft>
              <a:buFont typeface="Arial" pitchFamily="34" charset="0"/>
              <a:buChar char="•"/>
              <a:defRPr/>
            </a:pPr>
            <a:r>
              <a:rPr lang="en-US"/>
              <a:t>Build credibility based on good performance. </a:t>
            </a:r>
          </a:p>
          <a:p>
            <a:pPr marL="171450" indent="-171450" eaLnBrk="1" fontAlgn="auto">
              <a:spcBef>
                <a:spcPts val="0"/>
              </a:spcBef>
              <a:spcAft>
                <a:spcPts val="0"/>
              </a:spcAft>
              <a:buFont typeface="Arial" pitchFamily="34" charset="0"/>
              <a:buChar char="•"/>
              <a:defRPr/>
            </a:pPr>
            <a:r>
              <a:rPr lang="en-US"/>
              <a:t>Always put the client first. Clients want to be confident that any projects they undertake with the contractor will be successful, will involve a good working relationship with the contractor, and will help the clients achieve their business goals. </a:t>
            </a:r>
          </a:p>
          <a:p>
            <a:pPr marL="171450" indent="-171450" eaLnBrk="1" fontAlgn="auto">
              <a:spcBef>
                <a:spcPts val="0"/>
              </a:spcBef>
              <a:spcAft>
                <a:spcPts val="0"/>
              </a:spcAft>
              <a:buFont typeface="Arial" pitchFamily="34" charset="0"/>
              <a:buChar char="•"/>
              <a:defRPr/>
            </a:pPr>
            <a:r>
              <a:rPr lang="en-US"/>
              <a:t>It is advisable not to rely on a good relationship with just one individual in a client or partner organization, but rather to build relationships with several key people in a client or partner organization, since key individuals may leave the organization while others become more influential.</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4</a:t>
            </a:fld>
            <a:endParaRPr lang="en-US" altLang="en-US"/>
          </a:p>
        </p:txBody>
      </p:sp>
    </p:spTree>
    <p:extLst>
      <p:ext uri="{BB962C8B-B14F-4D97-AF65-F5344CB8AC3E}">
        <p14:creationId xmlns:p14="http://schemas.microsoft.com/office/powerpoint/2010/main" val="1924998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eaLnBrk="1">
              <a:spcBef>
                <a:spcPct val="0"/>
              </a:spcBef>
              <a:defRPr/>
            </a:pPr>
            <a:r>
              <a:rPr lang="en-US" b="1" u="sng"/>
              <a:t>Pre-RFP/Proposal Marketing</a:t>
            </a:r>
          </a:p>
          <a:p>
            <a:pPr marL="171450" indent="-171450" eaLnBrk="1">
              <a:spcBef>
                <a:spcPct val="0"/>
              </a:spcBef>
              <a:buFont typeface="Arial" pitchFamily="34" charset="0"/>
              <a:buChar char="•"/>
              <a:defRPr/>
            </a:pPr>
            <a:r>
              <a:rPr lang="en-US"/>
              <a:t>Contractors whose business depends on creating winning proposals in response to business or government RFPs should not wait until formal RFP solicitations are announced by customers before starting to develop proposals. </a:t>
            </a:r>
          </a:p>
          <a:p>
            <a:pPr marL="628650" lvl="1" indent="-171450" eaLnBrk="1">
              <a:spcBef>
                <a:spcPct val="0"/>
              </a:spcBef>
              <a:buFont typeface="Arial" pitchFamily="34" charset="0"/>
              <a:buChar char="•"/>
              <a:defRPr/>
            </a:pPr>
            <a:r>
              <a:rPr lang="en-US"/>
              <a:t>Contractors need to develop relationships with potential customers long before the customers prepare RFPs.</a:t>
            </a:r>
          </a:p>
          <a:p>
            <a:pPr marL="171450" indent="-171450" eaLnBrk="1">
              <a:spcBef>
                <a:spcPct val="0"/>
              </a:spcBef>
              <a:buFont typeface="Arial" pitchFamily="34" charset="0"/>
              <a:buChar char="•"/>
              <a:defRPr/>
            </a:pPr>
            <a:r>
              <a:rPr lang="en-US"/>
              <a:t>Contractors should maintain frequent contacts with past and current customers and initiate contacts with potential new customers. </a:t>
            </a:r>
          </a:p>
          <a:p>
            <a:pPr marL="171450" indent="-171450" eaLnBrk="1">
              <a:spcBef>
                <a:spcPct val="0"/>
              </a:spcBef>
              <a:buFont typeface="Arial" pitchFamily="34" charset="0"/>
              <a:buChar char="•"/>
              <a:defRPr/>
            </a:pPr>
            <a:r>
              <a:rPr lang="en-US"/>
              <a:t>A contractor who is familiar with a customer’s needs and requirements can prepare a better proposal in response to the customer’s RFP. </a:t>
            </a:r>
          </a:p>
          <a:p>
            <a:pPr marL="171450" indent="-171450" eaLnBrk="1">
              <a:spcBef>
                <a:spcPct val="0"/>
              </a:spcBef>
              <a:buFont typeface="Arial" pitchFamily="34" charset="0"/>
              <a:buChar char="•"/>
              <a:defRPr/>
            </a:pPr>
            <a:r>
              <a:rPr lang="en-US"/>
              <a:t>These pre-RFP or pre-proposal efforts by a contractor are considered marketing or business development and are performed at no cost to the customer. </a:t>
            </a:r>
          </a:p>
          <a:p>
            <a:pPr marL="171450" indent="-171450" eaLnBrk="1">
              <a:spcBef>
                <a:spcPct val="0"/>
              </a:spcBef>
              <a:buFont typeface="Arial" pitchFamily="34" charset="0"/>
              <a:buChar char="•"/>
              <a:defRPr/>
            </a:pPr>
            <a:r>
              <a:rPr lang="en-US"/>
              <a:t>In some cases, the contractor may prepare an </a:t>
            </a:r>
            <a:r>
              <a:rPr lang="en-US" i="1"/>
              <a:t>unsolicited proposal </a:t>
            </a:r>
            <a:r>
              <a:rPr lang="en-US"/>
              <a:t>and present it to the customer. </a:t>
            </a:r>
          </a:p>
          <a:p>
            <a:pPr marL="628650" lvl="1" indent="-171450" eaLnBrk="1">
              <a:spcBef>
                <a:spcPct val="0"/>
              </a:spcBef>
              <a:buFont typeface="Arial" pitchFamily="34" charset="0"/>
              <a:buChar char="•"/>
              <a:defRPr/>
            </a:pPr>
            <a:r>
              <a:rPr lang="en-US"/>
              <a:t>If the customer is confident that the unsolicited proposal will solve the problem at a reasonable cost, the customer may simply negotiate a contract with the contractor to implement the proposal, thus eliminating the preparation of an RFP and the subsequent competitive proposal process.</a:t>
            </a:r>
          </a:p>
          <a:p>
            <a:pPr marL="171450" indent="-171450" eaLnBrk="1">
              <a:spcBef>
                <a:spcPct val="0"/>
              </a:spcBef>
              <a:buFont typeface="Arial" pitchFamily="34" charset="0"/>
              <a:buChar char="•"/>
              <a:defRPr/>
            </a:pPr>
            <a:r>
              <a:rPr lang="en-US"/>
              <a:t>Whether the goal is winning a competitive RFP or obtaining a noncompetitive contract from a customer, a contractor’s pre-RFP/proposal efforts are crucial to establishing the foundation for eventually winning a contract from the customer to perform the project.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5</a:t>
            </a:fld>
            <a:endParaRPr lang="en-US" altLang="en-US"/>
          </a:p>
        </p:txBody>
      </p:sp>
    </p:spTree>
    <p:extLst>
      <p:ext uri="{BB962C8B-B14F-4D97-AF65-F5344CB8AC3E}">
        <p14:creationId xmlns:p14="http://schemas.microsoft.com/office/powerpoint/2010/main" val="2171581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defRPr/>
            </a:pPr>
            <a:r>
              <a:rPr lang="en-US" b="1" u="sng"/>
              <a:t>Decision to Develop a Proposal</a:t>
            </a:r>
          </a:p>
          <a:p>
            <a:pPr marL="171450" indent="-171450" eaLnBrk="1" fontAlgn="auto">
              <a:spcBef>
                <a:spcPts val="0"/>
              </a:spcBef>
              <a:spcAft>
                <a:spcPts val="0"/>
              </a:spcAft>
              <a:buFont typeface="Arial" pitchFamily="34" charset="0"/>
              <a:buChar char="•"/>
              <a:defRPr/>
            </a:pPr>
            <a:r>
              <a:rPr lang="en-US"/>
              <a:t>The development and preparation of a proposal can be costly and time-consuming.</a:t>
            </a:r>
          </a:p>
          <a:p>
            <a:pPr marL="171450" indent="-171450" eaLnBrk="1" fontAlgn="auto">
              <a:spcBef>
                <a:spcPts val="0"/>
              </a:spcBef>
              <a:spcAft>
                <a:spcPts val="0"/>
              </a:spcAft>
              <a:buFont typeface="Arial" pitchFamily="34" charset="0"/>
              <a:buChar char="•"/>
              <a:defRPr/>
            </a:pPr>
            <a:r>
              <a:rPr lang="en-US"/>
              <a:t>Contractors interested in submitting a proposal must be realistic about the probability of being selected as the winning contractor. </a:t>
            </a:r>
          </a:p>
          <a:p>
            <a:pPr marL="171450" indent="-171450" eaLnBrk="1" fontAlgn="auto">
              <a:spcBef>
                <a:spcPts val="0"/>
              </a:spcBef>
              <a:spcAft>
                <a:spcPts val="0"/>
              </a:spcAft>
              <a:buFont typeface="Arial" pitchFamily="34" charset="0"/>
              <a:buChar char="•"/>
              <a:defRPr/>
            </a:pPr>
            <a:r>
              <a:rPr lang="en-US"/>
              <a:t>Evaluating whether or not to go forward with the preparation of a proposal is sometimes referred to as the </a:t>
            </a:r>
            <a:r>
              <a:rPr lang="en-US" i="1"/>
              <a:t>bid/no-bid decision.</a:t>
            </a:r>
            <a:r>
              <a:rPr lang="en-US"/>
              <a:t> </a:t>
            </a:r>
          </a:p>
          <a:p>
            <a:pPr marL="171450" indent="-171450" eaLnBrk="1" fontAlgn="auto">
              <a:spcBef>
                <a:spcPts val="0"/>
              </a:spcBef>
              <a:spcAft>
                <a:spcPts val="0"/>
              </a:spcAft>
              <a:buFont typeface="Arial" pitchFamily="34" charset="0"/>
              <a:buChar char="•"/>
              <a:defRPr/>
            </a:pPr>
            <a:r>
              <a:rPr lang="en-US"/>
              <a:t>Contractors need to be realistic about their ability to prepare proposals and about the probability of winning the contract because submitting a lot of non-winning proposals in response to RFPs can hurt a contractor’s reputation. </a:t>
            </a:r>
          </a:p>
          <a:p>
            <a:pPr marL="171450" indent="-171450" eaLnBrk="1" fontAlgn="auto">
              <a:spcBef>
                <a:spcPts val="0"/>
              </a:spcBef>
              <a:spcAft>
                <a:spcPts val="0"/>
              </a:spcAft>
              <a:buFont typeface="Arial" pitchFamily="34" charset="0"/>
              <a:buChar char="•"/>
              <a:defRPr/>
            </a:pPr>
            <a:r>
              <a:rPr lang="en-US"/>
              <a:t>Sometimes the hardest thing for a contractor to do is to decide to no-bid an RFP.</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6</a:t>
            </a:fld>
            <a:endParaRPr lang="en-US" altLang="en-US"/>
          </a:p>
        </p:txBody>
      </p:sp>
    </p:spTree>
    <p:extLst>
      <p:ext uri="{BB962C8B-B14F-4D97-AF65-F5344CB8AC3E}">
        <p14:creationId xmlns:p14="http://schemas.microsoft.com/office/powerpoint/2010/main" val="2050333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defRPr/>
            </a:pPr>
            <a:r>
              <a:rPr lang="en-US" b="1" u="sng"/>
              <a:t>Bid or No-Bid?</a:t>
            </a:r>
          </a:p>
          <a:p>
            <a:pPr eaLnBrk="1" fontAlgn="auto">
              <a:spcBef>
                <a:spcPts val="0"/>
              </a:spcBef>
              <a:spcAft>
                <a:spcPts val="0"/>
              </a:spcAft>
              <a:defRPr/>
            </a:pPr>
            <a:r>
              <a:rPr lang="en-US"/>
              <a:t>Some factors that a contractor might consider in making a bid/no-bid decision are:</a:t>
            </a:r>
          </a:p>
          <a:p>
            <a:pPr marL="228600" indent="-228600" eaLnBrk="1" fontAlgn="auto">
              <a:spcBef>
                <a:spcPts val="0"/>
              </a:spcBef>
              <a:spcAft>
                <a:spcPts val="0"/>
              </a:spcAft>
              <a:buFont typeface="+mj-lt"/>
              <a:buAutoNum type="arabicPeriod"/>
              <a:defRPr/>
            </a:pPr>
            <a:r>
              <a:rPr lang="en-US"/>
              <a:t>Competition—which other contractors might also submit a proposal?</a:t>
            </a:r>
          </a:p>
          <a:p>
            <a:pPr marL="228600" indent="-228600" eaLnBrk="1" fontAlgn="auto">
              <a:spcBef>
                <a:spcPts val="0"/>
              </a:spcBef>
              <a:spcAft>
                <a:spcPts val="0"/>
              </a:spcAft>
              <a:buFont typeface="+mj-lt"/>
              <a:buAutoNum type="arabicPeriod"/>
              <a:defRPr/>
            </a:pPr>
            <a:r>
              <a:rPr lang="en-US"/>
              <a:t>Risk—is there a risk that the project will be unsuccessful (either technically or financially)? </a:t>
            </a:r>
          </a:p>
          <a:p>
            <a:pPr marL="228600" indent="-228600" eaLnBrk="1" fontAlgn="auto">
              <a:spcBef>
                <a:spcPts val="0"/>
              </a:spcBef>
              <a:spcAft>
                <a:spcPts val="0"/>
              </a:spcAft>
              <a:buFont typeface="+mj-lt"/>
              <a:buAutoNum type="arabicPeriod"/>
              <a:defRPr/>
            </a:pPr>
            <a:r>
              <a:rPr lang="en-US"/>
              <a:t>Mission—is the proposed project consistent with the contractor’s business mission? </a:t>
            </a:r>
          </a:p>
          <a:p>
            <a:pPr marL="228600" indent="-228600" eaLnBrk="1" fontAlgn="auto">
              <a:spcBef>
                <a:spcPts val="0"/>
              </a:spcBef>
              <a:spcAft>
                <a:spcPts val="0"/>
              </a:spcAft>
              <a:buFont typeface="+mj-lt"/>
              <a:buAutoNum type="arabicPeriod"/>
              <a:defRPr/>
            </a:pPr>
            <a:r>
              <a:rPr lang="en-US"/>
              <a:t>Extension of capabilities—would the proposed project provide the contractor with an opportunity to extend and enhance its capabilities? </a:t>
            </a:r>
          </a:p>
          <a:p>
            <a:pPr marL="228600" indent="-228600" eaLnBrk="1" fontAlgn="auto">
              <a:spcBef>
                <a:spcPts val="0"/>
              </a:spcBef>
              <a:spcAft>
                <a:spcPts val="0"/>
              </a:spcAft>
              <a:buFont typeface="+mj-lt"/>
              <a:buAutoNum type="arabicPeriod"/>
              <a:defRPr/>
            </a:pPr>
            <a:r>
              <a:rPr lang="en-US"/>
              <a:t>Reputation—what is the contractor’s reputation with the customer?</a:t>
            </a:r>
          </a:p>
          <a:p>
            <a:pPr marL="228600" indent="-228600" eaLnBrk="1" fontAlgn="auto">
              <a:spcBef>
                <a:spcPts val="0"/>
              </a:spcBef>
              <a:spcAft>
                <a:spcPts val="0"/>
              </a:spcAft>
              <a:buFont typeface="+mj-lt"/>
              <a:buAutoNum type="arabicPeriod"/>
              <a:defRPr/>
            </a:pPr>
            <a:r>
              <a:rPr lang="en-US"/>
              <a:t>Customer funds—does the customer really have funds available to go forward with the project?</a:t>
            </a:r>
          </a:p>
          <a:p>
            <a:pPr marL="228600" indent="-228600" eaLnBrk="1" fontAlgn="auto">
              <a:spcBef>
                <a:spcPts val="0"/>
              </a:spcBef>
              <a:spcAft>
                <a:spcPts val="0"/>
              </a:spcAft>
              <a:buFont typeface="+mj-lt"/>
              <a:buAutoNum type="arabicPeriod"/>
              <a:defRPr/>
            </a:pPr>
            <a:r>
              <a:rPr lang="en-US"/>
              <a:t>Proposal resources—are appropriate resources available to prepare a quality proposal? </a:t>
            </a:r>
          </a:p>
          <a:p>
            <a:pPr marL="228600" indent="-228600" eaLnBrk="1" fontAlgn="auto">
              <a:spcBef>
                <a:spcPts val="0"/>
              </a:spcBef>
              <a:spcAft>
                <a:spcPts val="0"/>
              </a:spcAft>
              <a:buFont typeface="+mj-lt"/>
              <a:buAutoNum type="arabicPeriod"/>
              <a:defRPr/>
            </a:pPr>
            <a:r>
              <a:rPr lang="en-US"/>
              <a:t>Project resources—are appropriate resources available to perform the project if the contractor is selected as the winner? </a:t>
            </a:r>
          </a:p>
          <a:p>
            <a:pPr marL="685800" lvl="1" indent="-228600" eaLnBrk="1" fontAlgn="auto">
              <a:spcBef>
                <a:spcPts val="0"/>
              </a:spcBef>
              <a:spcAft>
                <a:spcPts val="0"/>
              </a:spcAft>
              <a:buFont typeface="Arial" pitchFamily="34" charset="0"/>
              <a:buChar char="•"/>
              <a:defRPr/>
            </a:pPr>
            <a:r>
              <a:rPr lang="en-US"/>
              <a:t>If a contractor is not sure that it has the resources to perform the project, it needs a plan for securing the necessary resources to successfully perform the project.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7</a:t>
            </a:fld>
            <a:endParaRPr lang="en-US" altLang="en-US"/>
          </a:p>
        </p:txBody>
      </p:sp>
    </p:spTree>
    <p:extLst>
      <p:ext uri="{BB962C8B-B14F-4D97-AF65-F5344CB8AC3E}">
        <p14:creationId xmlns:p14="http://schemas.microsoft.com/office/powerpoint/2010/main" val="1338068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Creating a Winning Proposal</a:t>
            </a:r>
          </a:p>
          <a:p>
            <a:pPr marL="171450" indent="-171450" eaLnBrk="1">
              <a:spcBef>
                <a:spcPct val="0"/>
              </a:spcBef>
              <a:buFont typeface="Arial" pitchFamily="34" charset="0"/>
              <a:buChar char="•"/>
              <a:defRPr/>
            </a:pPr>
            <a:r>
              <a:rPr lang="en-US"/>
              <a:t>The proposal process can be highly competitive and a proposal is a selling document - not a technical report.</a:t>
            </a:r>
          </a:p>
          <a:p>
            <a:pPr marL="171450" indent="-171450" eaLnBrk="1">
              <a:spcBef>
                <a:spcPct val="0"/>
              </a:spcBef>
              <a:buFont typeface="Arial" pitchFamily="34" charset="0"/>
              <a:buChar char="•"/>
              <a:defRPr/>
            </a:pPr>
            <a:r>
              <a:rPr lang="en-US"/>
              <a:t>In the proposal, the contractor must convince the customer that the contractor is the best one to solve the problem.</a:t>
            </a:r>
          </a:p>
          <a:p>
            <a:pPr marL="171450" indent="-171450" eaLnBrk="1">
              <a:spcBef>
                <a:spcPct val="0"/>
              </a:spcBef>
              <a:buFont typeface="Arial" pitchFamily="34" charset="0"/>
              <a:buChar char="•"/>
              <a:defRPr/>
            </a:pPr>
            <a:r>
              <a:rPr lang="en-US"/>
              <a:t>The contractor should highlight the unique factors of its proposal that differentiate it from competing contractors. </a:t>
            </a:r>
          </a:p>
          <a:p>
            <a:pPr marL="171450" indent="-171450" eaLnBrk="1">
              <a:spcBef>
                <a:spcPct val="0"/>
              </a:spcBef>
              <a:buFont typeface="Arial" pitchFamily="34" charset="0"/>
              <a:buChar char="•"/>
              <a:defRPr/>
            </a:pPr>
            <a:r>
              <a:rPr lang="en-US"/>
              <a:t>The proposal should always emphasize the benefits to the customer.</a:t>
            </a:r>
          </a:p>
          <a:p>
            <a:pPr marL="171450" indent="-171450" eaLnBrk="1">
              <a:spcBef>
                <a:spcPct val="0"/>
              </a:spcBef>
              <a:buFont typeface="Arial" pitchFamily="34" charset="0"/>
              <a:buChar char="•"/>
              <a:defRPr/>
            </a:pPr>
            <a:r>
              <a:rPr lang="en-US"/>
              <a:t>Proposals should be written in a simple, concise manner.</a:t>
            </a:r>
          </a:p>
          <a:p>
            <a:pPr marL="171450" indent="-171450" eaLnBrk="1">
              <a:spcBef>
                <a:spcPct val="0"/>
              </a:spcBef>
              <a:buFont typeface="Arial" pitchFamily="34" charset="0"/>
              <a:buChar char="•"/>
              <a:defRPr/>
            </a:pPr>
            <a:r>
              <a:rPr lang="en-US"/>
              <a:t>Proposals must be specific in addressing the customer’s requirements as laid out in the RFP. </a:t>
            </a:r>
          </a:p>
          <a:p>
            <a:pPr marL="171450" indent="-171450" eaLnBrk="1">
              <a:spcBef>
                <a:spcPct val="0"/>
              </a:spcBef>
              <a:buFont typeface="Arial" pitchFamily="34" charset="0"/>
              <a:buChar char="•"/>
              <a:defRPr/>
            </a:pPr>
            <a:r>
              <a:rPr lang="en-US"/>
              <a:t>Proposals must be realistic, in terms of the proposed scope, cost, and schedule, in the eyes of the customer. </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8</a:t>
            </a:fld>
            <a:endParaRPr lang="en-US" altLang="en-US"/>
          </a:p>
        </p:txBody>
      </p:sp>
    </p:spTree>
    <p:extLst>
      <p:ext uri="{BB962C8B-B14F-4D97-AF65-F5344CB8AC3E}">
        <p14:creationId xmlns:p14="http://schemas.microsoft.com/office/powerpoint/2010/main" val="3117872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Proposal Preparation</a:t>
            </a:r>
          </a:p>
          <a:p>
            <a:pPr marL="171450" indent="-171450" eaLnBrk="1">
              <a:spcBef>
                <a:spcPct val="0"/>
              </a:spcBef>
              <a:buFont typeface="Arial" pitchFamily="34" charset="0"/>
              <a:buChar char="•"/>
              <a:defRPr/>
            </a:pPr>
            <a:r>
              <a:rPr lang="en-US"/>
              <a:t>The preparation of a proposal can be a straightforward task performed by one person, or it can be a resource-intensive effort requiring a team of organizations and individuals with various expertise and skills. </a:t>
            </a:r>
          </a:p>
          <a:p>
            <a:pPr marL="628650" lvl="1" indent="-171450" eaLnBrk="1">
              <a:spcBef>
                <a:spcPct val="0"/>
              </a:spcBef>
              <a:buFont typeface="Arial" pitchFamily="34" charset="0"/>
              <a:buChar char="•"/>
              <a:defRPr/>
            </a:pPr>
            <a:r>
              <a:rPr lang="en-US"/>
              <a:t>In large scale efforts, the contractor may designate a proposal manager who coordinates the efforts. </a:t>
            </a:r>
          </a:p>
          <a:p>
            <a:pPr marL="171450" indent="-171450" eaLnBrk="1">
              <a:spcBef>
                <a:spcPct val="0"/>
              </a:spcBef>
              <a:buFont typeface="Arial" pitchFamily="34" charset="0"/>
              <a:buChar char="•"/>
              <a:defRPr/>
            </a:pPr>
            <a:r>
              <a:rPr lang="en-US"/>
              <a:t>The proposal schedule must allow adequate time for writing, review, and approval by the management of the contractor’s organization. </a:t>
            </a:r>
          </a:p>
          <a:p>
            <a:pPr marL="171450" indent="-171450" eaLnBrk="1">
              <a:spcBef>
                <a:spcPct val="0"/>
              </a:spcBef>
              <a:buFont typeface="Arial" pitchFamily="34" charset="0"/>
              <a:buChar char="•"/>
              <a:defRPr/>
            </a:pPr>
            <a:r>
              <a:rPr lang="en-US"/>
              <a:t>Proposals in response to RFPs can be as brief as a few pages or as long as hundreds of pages, including text and drawings. </a:t>
            </a:r>
          </a:p>
          <a:p>
            <a:pPr marL="171450" indent="-171450" eaLnBrk="1">
              <a:spcBef>
                <a:spcPct val="0"/>
              </a:spcBef>
              <a:buFont typeface="Arial" pitchFamily="34" charset="0"/>
              <a:buChar char="•"/>
              <a:defRPr/>
            </a:pPr>
            <a:r>
              <a:rPr lang="en-US"/>
              <a:t>Customers do not pay contractors to prepare proposals. Contractors absorb the costs of proposal development as part of normal marketing costs.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9</a:t>
            </a:fld>
            <a:endParaRPr lang="en-US" altLang="en-US"/>
          </a:p>
        </p:txBody>
      </p:sp>
    </p:spTree>
    <p:extLst>
      <p:ext uri="{BB962C8B-B14F-4D97-AF65-F5344CB8AC3E}">
        <p14:creationId xmlns:p14="http://schemas.microsoft.com/office/powerpoint/2010/main" val="12307559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6" descr="blank chapter title icon for ppt from book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01763"/>
            <a:ext cx="91440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304800" y="3200400"/>
            <a:ext cx="5638800" cy="1600200"/>
          </a:xfrm>
        </p:spPr>
        <p:txBody>
          <a:bodyPr anchor="ctr"/>
          <a:lstStyle>
            <a:lvl1pPr marL="0" indent="0" algn="ctr">
              <a:buNone/>
              <a:defRPr b="1">
                <a:solidFill>
                  <a:srgbClr val="00AD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title"/>
          </p:nvPr>
        </p:nvSpPr>
        <p:spPr>
          <a:xfrm>
            <a:off x="457200" y="1600200"/>
            <a:ext cx="6553200" cy="1143000"/>
          </a:xfrm>
        </p:spPr>
        <p:txBody>
          <a:bodyPr/>
          <a:lstStyle>
            <a:lvl1pPr>
              <a:defRPr sz="7200" b="1">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sp>
        <p:nvSpPr>
          <p:cNvPr id="10" name="Text Placeholder 9"/>
          <p:cNvSpPr>
            <a:spLocks noGrp="1"/>
          </p:cNvSpPr>
          <p:nvPr>
            <p:ph type="body" sz="quarter" idx="10"/>
          </p:nvPr>
        </p:nvSpPr>
        <p:spPr>
          <a:xfrm>
            <a:off x="457200" y="6324600"/>
            <a:ext cx="8229600" cy="457200"/>
          </a:xfrm>
        </p:spPr>
        <p:txBody>
          <a:bodyPr anchor="ctr"/>
          <a:lstStyle>
            <a:lvl1pPr marL="0" indent="0" algn="ctr">
              <a:buNone/>
              <a:defRPr sz="1000">
                <a:solidFill>
                  <a:srgbClr val="646464"/>
                </a:solidFill>
              </a:defRPr>
            </a:lvl1pPr>
          </a:lstStyle>
          <a:p>
            <a:pPr lvl="0"/>
            <a:r>
              <a:rPr lang="en-US"/>
              <a:t>Click to edit Master text styles</a:t>
            </a:r>
          </a:p>
        </p:txBody>
      </p:sp>
    </p:spTree>
    <p:extLst>
      <p:ext uri="{BB962C8B-B14F-4D97-AF65-F5344CB8AC3E}">
        <p14:creationId xmlns:p14="http://schemas.microsoft.com/office/powerpoint/2010/main" val="83672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defRPr>
                <a:solidFill>
                  <a:srgbClr val="00ADEE"/>
                </a:solidFill>
              </a:defRPr>
            </a:lvl1pPr>
          </a:lstStyle>
          <a:p>
            <a:r>
              <a:rPr lang="en-US"/>
              <a:t>Click to edit Master title style</a:t>
            </a:r>
          </a:p>
        </p:txBody>
      </p:sp>
      <p:sp>
        <p:nvSpPr>
          <p:cNvPr id="4"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fld id="{D34112DD-618E-4E17-80AD-EEB66F7A9F16}" type="datetimeFigureOut">
              <a:rPr lang="en-US"/>
              <a:pPr>
                <a:defRPr/>
              </a:pPr>
              <a:t>2/28/2024</a:t>
            </a:fld>
            <a:endParaRPr lang="en-US"/>
          </a:p>
        </p:txBody>
      </p:sp>
      <p:sp>
        <p:nvSpPr>
          <p:cNvPr id="5"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4"/>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A9BC0AA2-AAE2-4718-ACEC-5E48B085701B}" type="slidenum">
              <a:rPr lang="en-US" altLang="en-US"/>
              <a:pPr>
                <a:defRPr/>
              </a:pPr>
              <a:t>‹#›</a:t>
            </a:fld>
            <a:endParaRPr lang="en-US" altLang="en-US"/>
          </a:p>
        </p:txBody>
      </p:sp>
      <p:sp>
        <p:nvSpPr>
          <p:cNvPr id="7" name="TextBox 6"/>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55729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FC5F1BD8-E145-49A6-8EC5-1F81ACBEE62F}" type="datetimeFigureOut">
              <a:rPr lang="en-US"/>
              <a:pPr>
                <a:defRPr/>
              </a:pPr>
              <a:t>2/28/2024</a:t>
            </a:fld>
            <a:endParaRPr lang="en-US"/>
          </a:p>
        </p:txBody>
      </p:sp>
      <p:sp>
        <p:nvSpPr>
          <p:cNvPr id="4"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3"/>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0B5AA6E8-A83F-4153-B0D9-0D0CFB3BAD25}" type="slidenum">
              <a:rPr lang="en-US" altLang="en-US"/>
              <a:pPr>
                <a:defRPr/>
              </a:pPr>
              <a:t>‹#›</a:t>
            </a:fld>
            <a:endParaRPr lang="en-US" altLang="en-US"/>
          </a:p>
        </p:txBody>
      </p:sp>
      <p:sp>
        <p:nvSpPr>
          <p:cNvPr id="6" name="TextBox 5"/>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74953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273050"/>
            <a:ext cx="3657600" cy="1162050"/>
          </a:xfrm>
        </p:spPr>
        <p:txBody>
          <a:bodyPr anchor="b"/>
          <a:lstStyle>
            <a:lvl1pPr algn="l">
              <a:defRPr sz="2400" b="1">
                <a:solidFill>
                  <a:srgbClr val="00ADEE"/>
                </a:solidFill>
              </a:defRPr>
            </a:lvl1pPr>
          </a:lstStyle>
          <a:p>
            <a:r>
              <a:rPr lang="en-US"/>
              <a:t>Click to edit Master title style</a:t>
            </a:r>
          </a:p>
        </p:txBody>
      </p:sp>
      <p:sp>
        <p:nvSpPr>
          <p:cNvPr id="3" name="Content Placeholder 2"/>
          <p:cNvSpPr>
            <a:spLocks noGrp="1"/>
          </p:cNvSpPr>
          <p:nvPr>
            <p:ph idx="1"/>
          </p:nvPr>
        </p:nvSpPr>
        <p:spPr>
          <a:xfrm>
            <a:off x="4419600" y="304800"/>
            <a:ext cx="4267200" cy="5821363"/>
          </a:xfrm>
        </p:spPr>
        <p:txBody>
          <a:bodyPr>
            <a:normAutofit/>
          </a:bodyPr>
          <a:lstStyle>
            <a:lvl1pPr>
              <a:buClr>
                <a:srgbClr val="00ADEE"/>
              </a:buClr>
              <a:buSzPct val="100000"/>
              <a:buFont typeface="Calibri" pitchFamily="34" charset="0"/>
              <a:buChar char="•"/>
              <a:defRPr sz="2400"/>
            </a:lvl1pPr>
            <a:lvl2pPr>
              <a:buClr>
                <a:srgbClr val="00ADEE"/>
              </a:buClr>
              <a:buSzPct val="100000"/>
              <a:buFont typeface="Calibri" pitchFamily="34" charset="0"/>
              <a:buChar char="•"/>
              <a:defRPr sz="2000"/>
            </a:lvl2pPr>
            <a:lvl3pPr>
              <a:buClr>
                <a:srgbClr val="00ADEE"/>
              </a:buClr>
              <a:buSzPct val="100000"/>
              <a:buFont typeface="Calibri" pitchFamily="34" charset="0"/>
              <a:buChar char="•"/>
              <a:defRPr sz="1800"/>
            </a:lvl3pPr>
            <a:lvl4pPr>
              <a:buClr>
                <a:srgbClr val="00ADEE"/>
              </a:buClr>
              <a:buSzPct val="100000"/>
              <a:buFont typeface="Calibri" pitchFamily="34" charset="0"/>
              <a:buChar char="•"/>
              <a:defRPr sz="1600"/>
            </a:lvl4pPr>
            <a:lvl5pPr>
              <a:buClr>
                <a:srgbClr val="00ADEE"/>
              </a:buClr>
              <a:buSzPct val="100000"/>
              <a:buFont typeface="Calibri" pitchFamily="34" charset="0"/>
              <a:buChar cha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657600" cy="4691063"/>
          </a:xfrm>
        </p:spPr>
        <p:txBody>
          <a:bodyPr/>
          <a:lstStyle>
            <a:lvl1pPr marL="233363" indent="-233363">
              <a:buClr>
                <a:srgbClr val="00ADEE"/>
              </a:buClr>
              <a:buSzPct val="100000"/>
              <a:buFont typeface="Calibri" pitchFamily="34" charset="0"/>
              <a:buChar char="•"/>
              <a:defRPr sz="2000"/>
            </a:lvl1pPr>
            <a:lvl2pPr marL="690563" indent="-233363">
              <a:buClr>
                <a:srgbClr val="00ADEE"/>
              </a:buClr>
              <a:buSzPct val="100000"/>
              <a:buFont typeface="Calibri" pitchFamily="34" charset="0"/>
              <a:buChar char="•"/>
              <a:defRPr sz="20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73410692-58CD-4CDB-B670-876CB266A276}" type="datetimeFigureOut">
              <a:rPr lang="en-US"/>
              <a:pPr>
                <a:defRPr/>
              </a:pPr>
              <a:t>2/28/2024</a:t>
            </a:fld>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D3DC2918-9619-4E10-88AE-3429282DE3F8}" type="slidenum">
              <a:rPr lang="en-US" altLang="en-US"/>
              <a:pPr>
                <a:defRPr/>
              </a:pPr>
              <a:t>‹#›</a:t>
            </a:fld>
            <a:endParaRPr lang="en-US" altLang="en-US"/>
          </a:p>
        </p:txBody>
      </p:sp>
      <p:sp>
        <p:nvSpPr>
          <p:cNvPr id="9" name="TextBox 8"/>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60901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792288" y="4800600"/>
            <a:ext cx="5486400" cy="566738"/>
          </a:xfrm>
        </p:spPr>
        <p:txBody>
          <a:bodyPr anchor="b"/>
          <a:lstStyle>
            <a:lvl1pPr algn="l">
              <a:defRPr sz="2000" b="1">
                <a:solidFill>
                  <a:srgbClr val="687718"/>
                </a:solidFil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BAC1EB9E-D034-4F50-A386-18998A80B1F1}" type="datetimeFigureOut">
              <a:rPr lang="en-US"/>
              <a:pPr>
                <a:defRPr/>
              </a:pPr>
              <a:t>2/28/2024</a:t>
            </a:fld>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60CE85CF-1D75-4913-8729-C43D939C2CF8}" type="slidenum">
              <a:rPr lang="en-US" altLang="en-US"/>
              <a:pPr>
                <a:defRPr/>
              </a:pPr>
              <a:t>‹#›</a:t>
            </a:fld>
            <a:endParaRPr lang="en-US" altLang="en-US"/>
          </a:p>
        </p:txBody>
      </p:sp>
      <p:sp>
        <p:nvSpPr>
          <p:cNvPr id="9" name="TextBox 8"/>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95766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FADE4960-5C01-4A5C-B8FA-C867481D0C8E}" type="datetimeFigureOut">
              <a:rPr lang="en-US"/>
              <a:pPr>
                <a:defRPr/>
              </a:pPr>
              <a:t>2/28/2024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5148530-16FB-4BB1-A9B3-4087240187A1}" type="slidenum">
              <a:rPr lang="en-US" altLang="en-US"/>
              <a:pPr>
                <a:defRPr/>
              </a:pPr>
              <a:t>‹#›</a:t>
            </a:fld>
            <a:endParaRPr lang="en-US" altLang="en-US"/>
          </a:p>
        </p:txBody>
      </p:sp>
      <p:sp>
        <p:nvSpPr>
          <p:cNvPr id="7" name="TextBox 6"/>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60350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9C6D66B1-D90D-495A-A60B-EFED72319D8F}" type="datetimeFigureOut">
              <a:rPr lang="en-US"/>
              <a:pPr>
                <a:defRPr/>
              </a:pPr>
              <a:t>2/28/2024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F7124F7-EFC4-461D-A6E0-C7767656E400}" type="slidenum">
              <a:rPr lang="en-US" altLang="en-US"/>
              <a:pPr>
                <a:defRPr/>
              </a:pPr>
              <a:t>‹#›</a:t>
            </a:fld>
            <a:endParaRPr lang="en-US" altLang="en-US"/>
          </a:p>
        </p:txBody>
      </p:sp>
      <p:sp>
        <p:nvSpPr>
          <p:cNvPr id="7" name="TextBox 6"/>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455011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877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C234493-7ADA-4031-8025-38C62E1A39C6}" type="datetimeFigureOut">
              <a:rPr lang="en-US"/>
              <a:pPr>
                <a:defRPr/>
              </a:pPr>
              <a:t>2/28/2024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BFC7B8D9-10D8-401E-994E-C50D827E9451}" type="slidenum">
              <a:rPr lang="en-US" altLang="en-US"/>
              <a:pPr>
                <a:defRPr/>
              </a:pPr>
              <a:t>‹#›</a:t>
            </a:fld>
            <a:endParaRPr lang="en-US" altLang="en-US"/>
          </a:p>
        </p:txBody>
      </p:sp>
      <p:sp>
        <p:nvSpPr>
          <p:cNvPr id="7" name="TextBox 6"/>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8029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a:t>Click to edit Master title style</a:t>
            </a:r>
          </a:p>
        </p:txBody>
      </p:sp>
      <p:sp>
        <p:nvSpPr>
          <p:cNvPr id="3" name="Content Placeholder 2"/>
          <p:cNvSpPr>
            <a:spLocks noGrp="1"/>
          </p:cNvSpPr>
          <p:nvPr>
            <p:ph idx="1"/>
          </p:nvPr>
        </p:nvSpPr>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1484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a:t>Click to edit Master title style</a:t>
            </a:r>
          </a:p>
        </p:txBody>
      </p:sp>
      <p:sp>
        <p:nvSpPr>
          <p:cNvPr id="3" name="Content Placeholder 2"/>
          <p:cNvSpPr>
            <a:spLocks noGrp="1"/>
          </p:cNvSpPr>
          <p:nvPr>
            <p:ph idx="1"/>
          </p:nvPr>
        </p:nvSpPr>
        <p:spPr>
          <a:xfrm>
            <a:off x="457200" y="1600201"/>
            <a:ext cx="8229600" cy="22098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0"/>
          </p:nvPr>
        </p:nvSpPr>
        <p:spPr>
          <a:xfrm>
            <a:off x="457200" y="3962400"/>
            <a:ext cx="8229600" cy="22098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49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a:t>Click to edit Master title style</a:t>
            </a:r>
          </a:p>
        </p:txBody>
      </p:sp>
      <p:sp>
        <p:nvSpPr>
          <p:cNvPr id="3" name="Content Placeholder 2"/>
          <p:cNvSpPr>
            <a:spLocks noGrp="1"/>
          </p:cNvSpPr>
          <p:nvPr>
            <p:ph idx="1"/>
          </p:nvPr>
        </p:nvSpPr>
        <p:spPr>
          <a:xfrm>
            <a:off x="457200" y="1600201"/>
            <a:ext cx="8229600" cy="838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0"/>
          </p:nvPr>
        </p:nvSpPr>
        <p:spPr>
          <a:xfrm>
            <a:off x="457200" y="2844801"/>
            <a:ext cx="8229600" cy="838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1"/>
          </p:nvPr>
        </p:nvSpPr>
        <p:spPr>
          <a:xfrm>
            <a:off x="457200" y="4089401"/>
            <a:ext cx="8229600" cy="838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2"/>
          </p:nvPr>
        </p:nvSpPr>
        <p:spPr>
          <a:xfrm>
            <a:off x="457200" y="5334000"/>
            <a:ext cx="8229600" cy="838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782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a:t>Click to edit Master title style</a:t>
            </a:r>
          </a:p>
        </p:txBody>
      </p:sp>
      <p:sp>
        <p:nvSpPr>
          <p:cNvPr id="3" name="Content Placeholder 2"/>
          <p:cNvSpPr>
            <a:spLocks noGrp="1"/>
          </p:cNvSpPr>
          <p:nvPr>
            <p:ph idx="1"/>
          </p:nvPr>
        </p:nvSpPr>
        <p:spPr>
          <a:xfrm>
            <a:off x="457200" y="160020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0"/>
          </p:nvPr>
        </p:nvSpPr>
        <p:spPr>
          <a:xfrm>
            <a:off x="457200" y="237744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1"/>
          </p:nvPr>
        </p:nvSpPr>
        <p:spPr>
          <a:xfrm>
            <a:off x="457200" y="315468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2"/>
          </p:nvPr>
        </p:nvSpPr>
        <p:spPr>
          <a:xfrm>
            <a:off x="457200" y="393192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3"/>
          </p:nvPr>
        </p:nvSpPr>
        <p:spPr>
          <a:xfrm>
            <a:off x="457200" y="470916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idx="14"/>
          </p:nvPr>
        </p:nvSpPr>
        <p:spPr>
          <a:xfrm>
            <a:off x="457200" y="5486400"/>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2974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a:t>Click to edit Master title style</a:t>
            </a:r>
          </a:p>
        </p:txBody>
      </p:sp>
      <p:sp>
        <p:nvSpPr>
          <p:cNvPr id="3" name="Content Placeholder 2"/>
          <p:cNvSpPr>
            <a:spLocks noGrp="1"/>
          </p:cNvSpPr>
          <p:nvPr>
            <p:ph idx="1"/>
          </p:nvPr>
        </p:nvSpPr>
        <p:spPr>
          <a:xfrm>
            <a:off x="457200" y="1600201"/>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0"/>
          </p:nvPr>
        </p:nvSpPr>
        <p:spPr>
          <a:xfrm>
            <a:off x="457200" y="2124076"/>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1"/>
          </p:nvPr>
        </p:nvSpPr>
        <p:spPr>
          <a:xfrm>
            <a:off x="457200" y="2647951"/>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2"/>
          </p:nvPr>
        </p:nvSpPr>
        <p:spPr>
          <a:xfrm>
            <a:off x="457200" y="3171826"/>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3"/>
          </p:nvPr>
        </p:nvSpPr>
        <p:spPr>
          <a:xfrm>
            <a:off x="457200" y="3695701"/>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idx="14"/>
          </p:nvPr>
        </p:nvSpPr>
        <p:spPr>
          <a:xfrm>
            <a:off x="457200" y="4219576"/>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p:cNvSpPr>
            <a:spLocks noGrp="1"/>
          </p:cNvSpPr>
          <p:nvPr>
            <p:ph idx="15"/>
          </p:nvPr>
        </p:nvSpPr>
        <p:spPr>
          <a:xfrm>
            <a:off x="457200" y="4743451"/>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p:cNvSpPr>
            <a:spLocks noGrp="1"/>
          </p:cNvSpPr>
          <p:nvPr>
            <p:ph idx="16"/>
          </p:nvPr>
        </p:nvSpPr>
        <p:spPr>
          <a:xfrm>
            <a:off x="457200" y="5267326"/>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p:cNvSpPr>
            <a:spLocks noGrp="1"/>
          </p:cNvSpPr>
          <p:nvPr>
            <p:ph idx="17"/>
          </p:nvPr>
        </p:nvSpPr>
        <p:spPr>
          <a:xfrm>
            <a:off x="457200" y="5791200"/>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06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blank title icon for ppt from book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24400" y="838200"/>
            <a:ext cx="4419600" cy="2667001"/>
          </a:xfrm>
        </p:spPr>
        <p:txBody>
          <a:bodyPr>
            <a:normAutofit/>
          </a:bodyPr>
          <a:lstStyle>
            <a:lvl1pPr algn="l">
              <a:defRPr sz="3200" b="1" cap="none">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04800" y="1905000"/>
            <a:ext cx="3352800" cy="890587"/>
          </a:xfrm>
        </p:spPr>
        <p:txBody>
          <a:bodyPr anchor="ct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3039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defRPr>
                <a:solidFill>
                  <a:srgbClr val="006E96"/>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buClr>
                <a:srgbClr val="006E96"/>
              </a:buClr>
              <a:buSzPct val="100000"/>
              <a:buFont typeface="Arial" pitchFamily="34" charset="0"/>
              <a:buChar char="•"/>
              <a:defRPr sz="2800"/>
            </a:lvl1pPr>
            <a:lvl2pPr>
              <a:buClr>
                <a:srgbClr val="006E96"/>
              </a:buClr>
              <a:buSzPct val="100000"/>
              <a:buFont typeface="Arial" pitchFamily="34" charset="0"/>
              <a:buChar char="•"/>
              <a:defRPr sz="2400"/>
            </a:lvl2pPr>
            <a:lvl3pPr>
              <a:buClr>
                <a:srgbClr val="006E96"/>
              </a:buClr>
              <a:buSzPct val="100000"/>
              <a:buFont typeface="Arial" pitchFamily="34" charset="0"/>
              <a:buChar char="•"/>
              <a:defRPr sz="2000"/>
            </a:lvl3pPr>
            <a:lvl4pPr>
              <a:buClr>
                <a:srgbClr val="006E96"/>
              </a:buClr>
              <a:buSzPct val="100000"/>
              <a:buFont typeface="Arial" pitchFamily="34" charset="0"/>
              <a:buChar char="•"/>
              <a:defRPr sz="1800"/>
            </a:lvl4pPr>
            <a:lvl5pPr>
              <a:buClr>
                <a:srgbClr val="006E96"/>
              </a:buClr>
              <a:buSzPct val="100000"/>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buClr>
                <a:srgbClr val="006E96"/>
              </a:buClr>
              <a:buSzPct val="100000"/>
              <a:buFont typeface="Arial" pitchFamily="34" charset="0"/>
              <a:buChar char="•"/>
              <a:defRPr sz="2800"/>
            </a:lvl1pPr>
            <a:lvl2pPr>
              <a:buClr>
                <a:srgbClr val="006E96"/>
              </a:buClr>
              <a:buSzPct val="100000"/>
              <a:buFont typeface="Arial" pitchFamily="34" charset="0"/>
              <a:buChar char="•"/>
              <a:defRPr sz="2400"/>
            </a:lvl2pPr>
            <a:lvl3pPr>
              <a:buClr>
                <a:srgbClr val="006E96"/>
              </a:buClr>
              <a:buSzPct val="100000"/>
              <a:buFont typeface="Arial" pitchFamily="34" charset="0"/>
              <a:buChar char="•"/>
              <a:defRPr sz="2000"/>
            </a:lvl3pPr>
            <a:lvl4pPr>
              <a:buClr>
                <a:srgbClr val="006E96"/>
              </a:buClr>
              <a:buSzPct val="100000"/>
              <a:buFont typeface="Arial" pitchFamily="34" charset="0"/>
              <a:buChar char="•"/>
              <a:defRPr sz="1800"/>
            </a:lvl4pPr>
            <a:lvl5pPr>
              <a:buClr>
                <a:srgbClr val="006E96"/>
              </a:buClr>
              <a:buSzPct val="100000"/>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EFA96DCC-798F-4233-BDE5-C73B8D94FC72}" type="datetimeFigureOut">
              <a:rPr lang="en-US"/>
              <a:pPr>
                <a:defRPr/>
              </a:pPr>
              <a:t>2/28/2024</a:t>
            </a:fld>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44ABAB32-E1C6-4219-A4FE-9BBF2B43AAE2}" type="slidenum">
              <a:rPr lang="en-US" altLang="en-US"/>
              <a:pPr>
                <a:defRPr/>
              </a:pPr>
              <a:t>‹#›</a:t>
            </a:fld>
            <a:endParaRPr lang="en-US" altLang="en-US"/>
          </a:p>
        </p:txBody>
      </p:sp>
      <p:sp>
        <p:nvSpPr>
          <p:cNvPr id="9" name="TextBox 8"/>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2390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defRPr>
                <a:solidFill>
                  <a:srgbClr val="006E96"/>
                </a:solidFil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6E9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342900" indent="-342900">
              <a:buClr>
                <a:srgbClr val="006E96"/>
              </a:buClr>
              <a:buSzPct val="100000"/>
              <a:buFont typeface="Arial" panose="020B0604020202020204" pitchFamily="34" charset="0"/>
              <a:buChar char="•"/>
              <a:defRPr sz="2400"/>
            </a:lvl1pPr>
            <a:lvl2pPr marL="742950" indent="-285750">
              <a:buClr>
                <a:srgbClr val="006E96"/>
              </a:buClr>
              <a:buSzPct val="100000"/>
              <a:buFont typeface="Arial" panose="020B0604020202020204" pitchFamily="34" charset="0"/>
              <a:buChar char="•"/>
              <a:defRPr sz="2000"/>
            </a:lvl2pPr>
            <a:lvl3pPr marL="1143000" indent="-228600">
              <a:buClr>
                <a:srgbClr val="006E96"/>
              </a:buClr>
              <a:buSzPct val="100000"/>
              <a:buFont typeface="Arial" panose="020B0604020202020204" pitchFamily="34" charset="0"/>
              <a:buChar char="•"/>
              <a:defRPr sz="1800"/>
            </a:lvl3pPr>
            <a:lvl4pPr marL="1600200" indent="-228600">
              <a:buClr>
                <a:srgbClr val="006E96"/>
              </a:buClr>
              <a:buSzPct val="100000"/>
              <a:buFont typeface="Arial" panose="020B0604020202020204" pitchFamily="34" charset="0"/>
              <a:buChar char="•"/>
              <a:defRPr sz="1600"/>
            </a:lvl4pPr>
            <a:lvl5pPr marL="2057400" indent="-228600">
              <a:buClr>
                <a:srgbClr val="006E96"/>
              </a:buClr>
              <a:buSzPct val="10000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6E9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06E96"/>
              </a:buClr>
              <a:buSzPct val="100000"/>
              <a:buFont typeface="Arial" pitchFamily="34" charset="0"/>
              <a:buChar char="•"/>
              <a:defRPr sz="2400"/>
            </a:lvl1pPr>
            <a:lvl2pPr>
              <a:buClr>
                <a:srgbClr val="006E96"/>
              </a:buClr>
              <a:buSzPct val="100000"/>
              <a:buFont typeface="Arial" pitchFamily="34" charset="0"/>
              <a:buChar char="•"/>
              <a:defRPr sz="2000"/>
            </a:lvl2pPr>
            <a:lvl3pPr>
              <a:buClr>
                <a:srgbClr val="006E96"/>
              </a:buClr>
              <a:buSzPct val="100000"/>
              <a:buFont typeface="Arial" pitchFamily="34" charset="0"/>
              <a:buChar char="•"/>
              <a:defRPr sz="1800"/>
            </a:lvl3pPr>
            <a:lvl4pPr>
              <a:buClr>
                <a:srgbClr val="006E96"/>
              </a:buClr>
              <a:buSzPct val="100000"/>
              <a:buFont typeface="Arial" pitchFamily="34" charset="0"/>
              <a:buChar char="•"/>
              <a:defRPr sz="1600"/>
            </a:lvl4pPr>
            <a:lvl5pPr>
              <a:buClr>
                <a:srgbClr val="006E96"/>
              </a:buClr>
              <a:buSzPct val="100000"/>
              <a:buFont typeface="Arial" pitchFamily="34" charset="0"/>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fld id="{DD70F06B-37E1-48CB-A44C-F91DD20C85EB}" type="datetimeFigureOut">
              <a:rPr lang="en-US"/>
              <a:pPr>
                <a:defRPr/>
              </a:pPr>
              <a:t>2/28/2024</a:t>
            </a:fld>
            <a:endParaRPr lang="en-US"/>
          </a:p>
        </p:txBody>
      </p:sp>
      <p:sp>
        <p:nvSpPr>
          <p:cNvPr id="9"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10" name="Slide Number Placeholder 8"/>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D13BE266-C5F1-46B2-A4D7-3F9060B124DF}" type="slidenum">
              <a:rPr lang="en-US" altLang="en-US"/>
              <a:pPr>
                <a:defRPr/>
              </a:pPr>
              <a:t>‹#›</a:t>
            </a:fld>
            <a:endParaRPr lang="en-US" altLang="en-US"/>
          </a:p>
        </p:txBody>
      </p:sp>
      <p:sp>
        <p:nvSpPr>
          <p:cNvPr id="11" name="TextBox 10"/>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5447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068" r:id="rId1"/>
    <p:sldLayoutId id="2147484069" r:id="rId2"/>
    <p:sldLayoutId id="2147484077" r:id="rId3"/>
    <p:sldLayoutId id="2147484078" r:id="rId4"/>
    <p:sldLayoutId id="2147484079" r:id="rId5"/>
    <p:sldLayoutId id="2147484080" r:id="rId6"/>
    <p:sldLayoutId id="2147484070" r:id="rId7"/>
    <p:sldLayoutId id="2147484071" r:id="rId8"/>
    <p:sldLayoutId id="2147484072" r:id="rId9"/>
    <p:sldLayoutId id="2147484073" r:id="rId10"/>
    <p:sldLayoutId id="2147484074" r:id="rId11"/>
    <p:sldLayoutId id="2147484075" r:id="rId12"/>
    <p:sldLayoutId id="2147484076" r:id="rId13"/>
    <p:sldLayoutId id="2147484065" r:id="rId14"/>
    <p:sldLayoutId id="2147484066" r:id="rId15"/>
    <p:sldLayoutId id="2147484067" r:id="rId16"/>
  </p:sldLayoutIdLst>
  <p:txStyles>
    <p:titleStyle>
      <a:lvl1pPr algn="l" rtl="0" eaLnBrk="0" fontAlgn="base" hangingPunct="0">
        <a:spcBef>
          <a:spcPct val="0"/>
        </a:spcBef>
        <a:spcAft>
          <a:spcPct val="0"/>
        </a:spcAft>
        <a:defRPr sz="3600" kern="1200">
          <a:solidFill>
            <a:srgbClr val="00ADEE"/>
          </a:solidFill>
          <a:latin typeface="+mj-lt"/>
          <a:ea typeface="+mj-ea"/>
          <a:cs typeface="+mj-cs"/>
        </a:defRPr>
      </a:lvl1pPr>
      <a:lvl2pPr algn="l" rtl="0" eaLnBrk="0" fontAlgn="base" hangingPunct="0">
        <a:spcBef>
          <a:spcPct val="0"/>
        </a:spcBef>
        <a:spcAft>
          <a:spcPct val="0"/>
        </a:spcAft>
        <a:defRPr sz="3600">
          <a:solidFill>
            <a:srgbClr val="00ADEE"/>
          </a:solidFill>
          <a:latin typeface="Calibri" pitchFamily="34" charset="0"/>
        </a:defRPr>
      </a:lvl2pPr>
      <a:lvl3pPr algn="l" rtl="0" eaLnBrk="0" fontAlgn="base" hangingPunct="0">
        <a:spcBef>
          <a:spcPct val="0"/>
        </a:spcBef>
        <a:spcAft>
          <a:spcPct val="0"/>
        </a:spcAft>
        <a:defRPr sz="3600">
          <a:solidFill>
            <a:srgbClr val="00ADEE"/>
          </a:solidFill>
          <a:latin typeface="Calibri" pitchFamily="34" charset="0"/>
        </a:defRPr>
      </a:lvl3pPr>
      <a:lvl4pPr algn="l" rtl="0" eaLnBrk="0" fontAlgn="base" hangingPunct="0">
        <a:spcBef>
          <a:spcPct val="0"/>
        </a:spcBef>
        <a:spcAft>
          <a:spcPct val="0"/>
        </a:spcAft>
        <a:defRPr sz="3600">
          <a:solidFill>
            <a:srgbClr val="00ADEE"/>
          </a:solidFill>
          <a:latin typeface="Calibri" pitchFamily="34" charset="0"/>
        </a:defRPr>
      </a:lvl4pPr>
      <a:lvl5pPr algn="l" rtl="0" eaLnBrk="0" fontAlgn="base" hangingPunct="0">
        <a:spcBef>
          <a:spcPct val="0"/>
        </a:spcBef>
        <a:spcAft>
          <a:spcPct val="0"/>
        </a:spcAft>
        <a:defRPr sz="3600">
          <a:solidFill>
            <a:srgbClr val="00ADEE"/>
          </a:solidFill>
          <a:latin typeface="Calibri" pitchFamily="34" charset="0"/>
        </a:defRPr>
      </a:lvl5pPr>
      <a:lvl6pPr marL="457200" algn="l" rtl="0" eaLnBrk="1" fontAlgn="base" hangingPunct="1">
        <a:spcBef>
          <a:spcPct val="0"/>
        </a:spcBef>
        <a:spcAft>
          <a:spcPct val="0"/>
        </a:spcAft>
        <a:defRPr sz="3600">
          <a:solidFill>
            <a:srgbClr val="687718"/>
          </a:solidFill>
          <a:latin typeface="Calibri" pitchFamily="34" charset="0"/>
        </a:defRPr>
      </a:lvl6pPr>
      <a:lvl7pPr marL="914400" algn="l" rtl="0" eaLnBrk="1" fontAlgn="base" hangingPunct="1">
        <a:spcBef>
          <a:spcPct val="0"/>
        </a:spcBef>
        <a:spcAft>
          <a:spcPct val="0"/>
        </a:spcAft>
        <a:defRPr sz="3600">
          <a:solidFill>
            <a:srgbClr val="687718"/>
          </a:solidFill>
          <a:latin typeface="Calibri" pitchFamily="34" charset="0"/>
        </a:defRPr>
      </a:lvl7pPr>
      <a:lvl8pPr marL="1371600" algn="l" rtl="0" eaLnBrk="1" fontAlgn="base" hangingPunct="1">
        <a:spcBef>
          <a:spcPct val="0"/>
        </a:spcBef>
        <a:spcAft>
          <a:spcPct val="0"/>
        </a:spcAft>
        <a:defRPr sz="3600">
          <a:solidFill>
            <a:srgbClr val="687718"/>
          </a:solidFill>
          <a:latin typeface="Calibri" pitchFamily="34" charset="0"/>
        </a:defRPr>
      </a:lvl8pPr>
      <a:lvl9pPr marL="1828800" algn="l" rtl="0" eaLnBrk="1" fontAlgn="base" hangingPunct="1">
        <a:spcBef>
          <a:spcPct val="0"/>
        </a:spcBef>
        <a:spcAft>
          <a:spcPct val="0"/>
        </a:spcAft>
        <a:defRPr sz="3600">
          <a:solidFill>
            <a:srgbClr val="687718"/>
          </a:solidFill>
          <a:latin typeface="Calibri" pitchFamily="34" charset="0"/>
        </a:defRPr>
      </a:lvl9pPr>
    </p:titleStyle>
    <p:bodyStyle>
      <a:lvl1pPr marL="342900" indent="-342900" algn="l" rtl="0" eaLnBrk="0" fontAlgn="base" hangingPunct="0">
        <a:spcBef>
          <a:spcPct val="20000"/>
        </a:spcBef>
        <a:spcAft>
          <a:spcPct val="0"/>
        </a:spcAft>
        <a:buClr>
          <a:srgbClr val="00ADEE"/>
        </a:buClr>
        <a:buSzPct val="100000"/>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ADEE"/>
        </a:buClr>
        <a:buSzPct val="100000"/>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ADEE"/>
        </a:buClr>
        <a:buSzPct val="100000"/>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ADEE"/>
        </a:buClr>
        <a:buSzPct val="100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0ADEE"/>
        </a:buClr>
        <a:buSzPct val="100000"/>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en-US" sz="5000">
                <a:ea typeface="DotumChe" pitchFamily="49" charset="-128"/>
              </a:rPr>
              <a:t>CHAPTER</a:t>
            </a:r>
            <a:r>
              <a:rPr lang="en-US" altLang="en-US">
                <a:ea typeface="DotumChe" pitchFamily="49" charset="-128"/>
              </a:rPr>
              <a:t> 3</a:t>
            </a:r>
          </a:p>
        </p:txBody>
      </p:sp>
      <p:sp>
        <p:nvSpPr>
          <p:cNvPr id="11266" name="Subtitle 2"/>
          <p:cNvSpPr>
            <a:spLocks noGrp="1"/>
          </p:cNvSpPr>
          <p:nvPr>
            <p:ph type="subTitle" idx="1"/>
          </p:nvPr>
        </p:nvSpPr>
        <p:spPr/>
        <p:txBody>
          <a:bodyPr/>
          <a:lstStyle/>
          <a:p>
            <a:pPr eaLnBrk="1" hangingPunct="1"/>
            <a:r>
              <a:rPr lang="en-US" altLang="en-US"/>
              <a:t>Developing Project Proposals</a:t>
            </a:r>
          </a:p>
        </p:txBody>
      </p:sp>
      <p:sp>
        <p:nvSpPr>
          <p:cNvPr id="3" name="Text Placeholder 3"/>
          <p:cNvSpPr>
            <a:spLocks noGrp="1"/>
          </p:cNvSpPr>
          <p:nvPr>
            <p:ph type="body" sz="quarter" idx="10"/>
          </p:nvPr>
        </p:nvSpPr>
        <p:spPr/>
        <p:txBody>
          <a:bodyPr/>
          <a:lstStyle/>
          <a:p>
            <a:r>
              <a:rPr lang="en-US">
                <a:solidFill>
                  <a:srgbClr val="646464"/>
                </a:solidFill>
              </a:rPr>
              <a:t>© 2018 </a:t>
            </a:r>
            <a:r>
              <a:rPr lang="en-US" err="1">
                <a:solidFill>
                  <a:srgbClr val="646464"/>
                </a:solidFill>
              </a:rPr>
              <a:t>Cengage</a:t>
            </a:r>
            <a:r>
              <a:rPr lang="en-US">
                <a:solidFill>
                  <a:srgbClr val="646464"/>
                </a:solidFill>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Proposal Contents</a:t>
            </a:r>
            <a:endParaRPr lang="en-US"/>
          </a:p>
        </p:txBody>
      </p:sp>
      <p:sp>
        <p:nvSpPr>
          <p:cNvPr id="3" name="Content Placeholder 2"/>
          <p:cNvSpPr>
            <a:spLocks noGrp="1"/>
          </p:cNvSpPr>
          <p:nvPr>
            <p:ph idx="1"/>
          </p:nvPr>
        </p:nvSpPr>
        <p:spPr/>
        <p:txBody>
          <a:bodyPr/>
          <a:lstStyle/>
          <a:p>
            <a:pPr eaLnBrk="1" hangingPunct="1"/>
            <a:r>
              <a:rPr lang="en-US" altLang="en-US"/>
              <a:t>Three sections</a:t>
            </a:r>
          </a:p>
          <a:p>
            <a:pPr lvl="1" eaLnBrk="1" hangingPunct="1"/>
            <a:r>
              <a:rPr lang="en-US" altLang="en-US"/>
              <a:t>Technical</a:t>
            </a:r>
          </a:p>
          <a:p>
            <a:pPr lvl="1" eaLnBrk="1" hangingPunct="1"/>
            <a:r>
              <a:rPr lang="en-US" altLang="en-US"/>
              <a:t>Management</a:t>
            </a:r>
          </a:p>
          <a:p>
            <a:pPr lvl="1" eaLnBrk="1" hangingPunct="1"/>
            <a:r>
              <a:rPr lang="en-US" altLang="en-US"/>
              <a:t>Cost</a:t>
            </a:r>
          </a:p>
          <a:p>
            <a:pPr eaLnBrk="1" hangingPunct="1"/>
            <a:r>
              <a:rPr lang="en-US" altLang="en-US"/>
              <a:t>Detail level</a:t>
            </a:r>
          </a:p>
          <a:p>
            <a:pPr lvl="1" eaLnBrk="1" hangingPunct="1"/>
            <a:r>
              <a:rPr lang="en-US" altLang="en-US"/>
              <a:t>Depends on complexity of the project</a:t>
            </a:r>
          </a:p>
          <a:p>
            <a:pPr lvl="1" eaLnBrk="1" hangingPunct="1"/>
            <a:r>
              <a:rPr lang="en-US" altLang="en-US"/>
              <a:t>Requirements from the RFP</a:t>
            </a:r>
          </a:p>
        </p:txBody>
      </p:sp>
    </p:spTree>
    <p:extLst>
      <p:ext uri="{BB962C8B-B14F-4D97-AF65-F5344CB8AC3E}">
        <p14:creationId xmlns:p14="http://schemas.microsoft.com/office/powerpoint/2010/main" val="1131030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Technical Section</a:t>
            </a:r>
            <a:endParaRPr lang="en-US"/>
          </a:p>
        </p:txBody>
      </p:sp>
      <p:sp>
        <p:nvSpPr>
          <p:cNvPr id="4" name="Content Placeholder 2"/>
          <p:cNvSpPr>
            <a:spLocks noGrp="1"/>
          </p:cNvSpPr>
          <p:nvPr>
            <p:ph sz="half" idx="1"/>
          </p:nvPr>
        </p:nvSpPr>
        <p:spPr/>
        <p:txBody>
          <a:bodyPr/>
          <a:lstStyle/>
          <a:p>
            <a:pPr eaLnBrk="1" hangingPunct="1">
              <a:buFont typeface="Arial" charset="0"/>
              <a:buChar char="•"/>
            </a:pPr>
            <a:r>
              <a:rPr lang="en-US" altLang="en-US" sz="2600"/>
              <a:t>Understand the need</a:t>
            </a:r>
          </a:p>
          <a:p>
            <a:pPr eaLnBrk="1" hangingPunct="1">
              <a:buFont typeface="Arial" charset="0"/>
              <a:buChar char="•"/>
            </a:pPr>
            <a:r>
              <a:rPr lang="en-US" altLang="en-US" sz="2600"/>
              <a:t>Proposed approach or solution</a:t>
            </a:r>
          </a:p>
          <a:p>
            <a:pPr eaLnBrk="1" hangingPunct="1">
              <a:buFont typeface="Arial" charset="0"/>
              <a:buChar char="•"/>
            </a:pPr>
            <a:r>
              <a:rPr lang="en-US" altLang="en-US" sz="2600"/>
              <a:t>Benefits to the customer</a:t>
            </a:r>
          </a:p>
        </p:txBody>
      </p:sp>
      <p:pic>
        <p:nvPicPr>
          <p:cNvPr id="2050" name="Picture 3" descr="A layout for the technical section of a proposal.&#10;&#10;The layout shows heading “AJACKS Information Services Company” at the top with a photo of an historical monument below followed by the text “Technical Section.” The text in a vertical column on the left reads, “Supervisory Training Program proposal.”"/>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53307" y="1524000"/>
            <a:ext cx="3681094" cy="459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792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a:t>Management Section</a:t>
            </a:r>
            <a:endParaRPr lang="en-US"/>
          </a:p>
        </p:txBody>
      </p:sp>
      <p:sp>
        <p:nvSpPr>
          <p:cNvPr id="5" name="Content Placeholder 2"/>
          <p:cNvSpPr>
            <a:spLocks noGrp="1"/>
          </p:cNvSpPr>
          <p:nvPr>
            <p:ph sz="half" idx="1"/>
          </p:nvPr>
        </p:nvSpPr>
        <p:spPr/>
        <p:txBody>
          <a:bodyPr/>
          <a:lstStyle/>
          <a:p>
            <a:pPr eaLnBrk="1" hangingPunct="1">
              <a:buFont typeface="Arial" charset="0"/>
              <a:buChar char="•"/>
            </a:pPr>
            <a:r>
              <a:rPr lang="en-US" altLang="en-US" sz="2600"/>
              <a:t>Description of major tasks</a:t>
            </a:r>
          </a:p>
          <a:p>
            <a:pPr eaLnBrk="1" hangingPunct="1">
              <a:buFont typeface="Arial" charset="0"/>
              <a:buChar char="•"/>
            </a:pPr>
            <a:r>
              <a:rPr lang="en-US" altLang="en-US" sz="2600"/>
              <a:t>Deliverables</a:t>
            </a:r>
          </a:p>
          <a:p>
            <a:pPr eaLnBrk="1" hangingPunct="1">
              <a:buFont typeface="Arial" charset="0"/>
              <a:buChar char="•"/>
            </a:pPr>
            <a:r>
              <a:rPr lang="en-US" altLang="en-US" sz="2600"/>
              <a:t>Project schedule</a:t>
            </a:r>
          </a:p>
          <a:p>
            <a:pPr eaLnBrk="1" hangingPunct="1">
              <a:buFont typeface="Arial" charset="0"/>
              <a:buChar char="•"/>
            </a:pPr>
            <a:r>
              <a:rPr lang="en-US" altLang="en-US" sz="2600"/>
              <a:t>Project organization</a:t>
            </a:r>
          </a:p>
          <a:p>
            <a:pPr eaLnBrk="1" hangingPunct="1">
              <a:buFont typeface="Arial" charset="0"/>
              <a:buChar char="•"/>
            </a:pPr>
            <a:r>
              <a:rPr lang="en-US" altLang="en-US" sz="2600"/>
              <a:t>Related experience</a:t>
            </a:r>
          </a:p>
          <a:p>
            <a:pPr eaLnBrk="1" hangingPunct="1">
              <a:buFont typeface="Arial" charset="0"/>
              <a:buChar char="•"/>
            </a:pPr>
            <a:r>
              <a:rPr lang="en-US" altLang="en-US" sz="2600"/>
              <a:t>Equipment and facilities</a:t>
            </a:r>
          </a:p>
        </p:txBody>
      </p:sp>
      <p:pic>
        <p:nvPicPr>
          <p:cNvPr id="3074" name="Picture 3" descr="A layout for the management section of a proposal.&#10;&#10;The layout shows heading “AJACKS Information Services Company” at the top with a photo of an historical monument below followed by the text “Management Section.” The text in a vertical column on the left reads, “Supervisory Training Program proposal.”"/>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55484" y="1524000"/>
            <a:ext cx="3685032" cy="4602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038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a:t>Cost Section</a:t>
            </a:r>
            <a:endParaRPr lang="en-US"/>
          </a:p>
        </p:txBody>
      </p:sp>
      <p:sp>
        <p:nvSpPr>
          <p:cNvPr id="5" name="Content Placeholder 2"/>
          <p:cNvSpPr>
            <a:spLocks noGrp="1"/>
          </p:cNvSpPr>
          <p:nvPr>
            <p:ph sz="half" idx="1"/>
          </p:nvPr>
        </p:nvSpPr>
        <p:spPr/>
        <p:txBody>
          <a:bodyPr/>
          <a:lstStyle/>
          <a:p>
            <a:pPr eaLnBrk="1" hangingPunct="1">
              <a:lnSpc>
                <a:spcPct val="80000"/>
              </a:lnSpc>
              <a:buFont typeface="Arial" charset="0"/>
              <a:buChar char="•"/>
            </a:pPr>
            <a:r>
              <a:rPr lang="en-US" altLang="en-US" sz="2400"/>
              <a:t>Include estimated costs</a:t>
            </a:r>
          </a:p>
          <a:p>
            <a:pPr lvl="1" eaLnBrk="1" hangingPunct="1">
              <a:lnSpc>
                <a:spcPct val="80000"/>
              </a:lnSpc>
              <a:buFont typeface="Arial" charset="0"/>
              <a:buChar char="•"/>
            </a:pPr>
            <a:r>
              <a:rPr lang="en-US" altLang="en-US" sz="2200"/>
              <a:t>Labor</a:t>
            </a:r>
          </a:p>
          <a:p>
            <a:pPr lvl="1" eaLnBrk="1" hangingPunct="1">
              <a:lnSpc>
                <a:spcPct val="80000"/>
              </a:lnSpc>
              <a:buFont typeface="Arial" charset="0"/>
              <a:buChar char="•"/>
            </a:pPr>
            <a:r>
              <a:rPr lang="en-US" altLang="en-US" sz="2200"/>
              <a:t>Materials</a:t>
            </a:r>
          </a:p>
          <a:p>
            <a:pPr lvl="1" eaLnBrk="1" hangingPunct="1">
              <a:lnSpc>
                <a:spcPct val="80000"/>
              </a:lnSpc>
              <a:buFont typeface="Arial" charset="0"/>
              <a:buChar char="•"/>
            </a:pPr>
            <a:r>
              <a:rPr lang="en-US" altLang="en-US" sz="2200"/>
              <a:t>Equipment</a:t>
            </a:r>
          </a:p>
          <a:p>
            <a:pPr lvl="1" eaLnBrk="1" hangingPunct="1">
              <a:lnSpc>
                <a:spcPct val="80000"/>
              </a:lnSpc>
              <a:buFont typeface="Arial" charset="0"/>
              <a:buChar char="•"/>
            </a:pPr>
            <a:r>
              <a:rPr lang="en-US" altLang="en-US" sz="2200"/>
              <a:t>Facilities </a:t>
            </a:r>
          </a:p>
          <a:p>
            <a:pPr lvl="1" eaLnBrk="1" hangingPunct="1">
              <a:lnSpc>
                <a:spcPct val="80000"/>
              </a:lnSpc>
              <a:buFont typeface="Arial" charset="0"/>
              <a:buChar char="•"/>
            </a:pPr>
            <a:r>
              <a:rPr lang="en-US" altLang="en-US" sz="2200"/>
              <a:t>Subcontractors and consultants</a:t>
            </a:r>
          </a:p>
          <a:p>
            <a:pPr lvl="1" eaLnBrk="1" hangingPunct="1">
              <a:lnSpc>
                <a:spcPct val="80000"/>
              </a:lnSpc>
              <a:buFont typeface="Arial" charset="0"/>
              <a:buChar char="•"/>
            </a:pPr>
            <a:r>
              <a:rPr lang="en-US" altLang="en-US" sz="2200"/>
              <a:t>Travel</a:t>
            </a:r>
          </a:p>
          <a:p>
            <a:pPr lvl="1" eaLnBrk="1" hangingPunct="1">
              <a:lnSpc>
                <a:spcPct val="80000"/>
              </a:lnSpc>
              <a:buFont typeface="Arial" charset="0"/>
              <a:buChar char="•"/>
            </a:pPr>
            <a:r>
              <a:rPr lang="en-US" altLang="en-US" sz="2200"/>
              <a:t>Documentation</a:t>
            </a:r>
          </a:p>
          <a:p>
            <a:pPr lvl="1" eaLnBrk="1" hangingPunct="1">
              <a:lnSpc>
                <a:spcPct val="80000"/>
              </a:lnSpc>
              <a:buFont typeface="Arial" charset="0"/>
              <a:buChar char="•"/>
            </a:pPr>
            <a:r>
              <a:rPr lang="en-US" altLang="en-US" sz="2200"/>
              <a:t>Overhead</a:t>
            </a:r>
          </a:p>
          <a:p>
            <a:pPr lvl="1" eaLnBrk="1" hangingPunct="1">
              <a:lnSpc>
                <a:spcPct val="80000"/>
              </a:lnSpc>
              <a:buFont typeface="Arial" charset="0"/>
              <a:buChar char="•"/>
            </a:pPr>
            <a:r>
              <a:rPr lang="en-US" altLang="en-US" sz="2200"/>
              <a:t>Escalation</a:t>
            </a:r>
          </a:p>
          <a:p>
            <a:pPr lvl="1" eaLnBrk="1" hangingPunct="1">
              <a:lnSpc>
                <a:spcPct val="80000"/>
              </a:lnSpc>
              <a:buFont typeface="Arial" charset="0"/>
              <a:buChar char="•"/>
            </a:pPr>
            <a:r>
              <a:rPr lang="en-US" altLang="en-US" sz="2200"/>
              <a:t>Reserve</a:t>
            </a:r>
          </a:p>
          <a:p>
            <a:pPr lvl="1" eaLnBrk="1" hangingPunct="1">
              <a:lnSpc>
                <a:spcPct val="80000"/>
              </a:lnSpc>
              <a:buFont typeface="Arial" charset="0"/>
              <a:buChar char="•"/>
            </a:pPr>
            <a:r>
              <a:rPr lang="en-US" altLang="en-US" sz="2200"/>
              <a:t>Fee or profit</a:t>
            </a:r>
          </a:p>
        </p:txBody>
      </p:sp>
      <p:pic>
        <p:nvPicPr>
          <p:cNvPr id="4098" name="Picture 3" descr="A layout for the cost section of a proposal.&#10;&#10;The layout shows heading “AJACKS Information Services Company” at the top with a photo of an historical monument below followed by the text “Cost Section.” The text in a vertical column on the left reads, “Supervisory Training Program proposal.”"/>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53307" y="1523999"/>
            <a:ext cx="3675888" cy="4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77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a:t>Pricing Considerations</a:t>
            </a:r>
            <a:endParaRPr lang="en-US"/>
          </a:p>
        </p:txBody>
      </p:sp>
      <p:sp>
        <p:nvSpPr>
          <p:cNvPr id="5" name="Content Placeholder 2"/>
          <p:cNvSpPr>
            <a:spLocks noGrp="1"/>
          </p:cNvSpPr>
          <p:nvPr>
            <p:ph sz="half" idx="1"/>
          </p:nvPr>
        </p:nvSpPr>
        <p:spPr/>
        <p:txBody>
          <a:bodyPr/>
          <a:lstStyle/>
          <a:p>
            <a:pPr eaLnBrk="1" hangingPunct="1">
              <a:buFont typeface="Arial" charset="0"/>
              <a:buChar char="•"/>
            </a:pPr>
            <a:r>
              <a:rPr lang="en-US" altLang="en-US" sz="2400"/>
              <a:t>Competition</a:t>
            </a:r>
          </a:p>
          <a:p>
            <a:pPr eaLnBrk="1" hangingPunct="1">
              <a:buFont typeface="Arial" charset="0"/>
              <a:buChar char="•"/>
            </a:pPr>
            <a:r>
              <a:rPr lang="en-US" altLang="en-US" sz="2400"/>
              <a:t>Price</a:t>
            </a:r>
          </a:p>
          <a:p>
            <a:pPr lvl="1" eaLnBrk="1" hangingPunct="1">
              <a:buFont typeface="Arial" charset="0"/>
              <a:buChar char="•"/>
            </a:pPr>
            <a:r>
              <a:rPr lang="en-US" altLang="en-US" sz="2000"/>
              <a:t>Not overpriced or underpriced</a:t>
            </a:r>
          </a:p>
          <a:p>
            <a:pPr eaLnBrk="1" hangingPunct="1">
              <a:buFont typeface="Arial" charset="0"/>
              <a:buChar char="•"/>
            </a:pPr>
            <a:r>
              <a:rPr lang="en-US" altLang="en-US" sz="2400"/>
              <a:t>Factors</a:t>
            </a:r>
          </a:p>
          <a:p>
            <a:pPr lvl="1" eaLnBrk="1" hangingPunct="1">
              <a:buFont typeface="Arial" charset="0"/>
              <a:buChar char="•"/>
            </a:pPr>
            <a:r>
              <a:rPr lang="en-US" altLang="en-US" sz="2000"/>
              <a:t>Reliability of cost estimates</a:t>
            </a:r>
          </a:p>
          <a:p>
            <a:pPr lvl="1" eaLnBrk="1" hangingPunct="1">
              <a:buFont typeface="Arial" charset="0"/>
              <a:buChar char="•"/>
            </a:pPr>
            <a:r>
              <a:rPr lang="en-US" altLang="en-US" sz="2000"/>
              <a:t>Risk</a:t>
            </a:r>
          </a:p>
          <a:p>
            <a:pPr lvl="1" eaLnBrk="1" hangingPunct="1">
              <a:buFont typeface="Arial" charset="0"/>
              <a:buChar char="•"/>
            </a:pPr>
            <a:r>
              <a:rPr lang="en-US" altLang="en-US" sz="2000"/>
              <a:t>Value of project to the contractor</a:t>
            </a:r>
          </a:p>
          <a:p>
            <a:pPr lvl="1" eaLnBrk="1" hangingPunct="1">
              <a:buFont typeface="Arial" charset="0"/>
              <a:buChar char="•"/>
            </a:pPr>
            <a:r>
              <a:rPr lang="en-US" altLang="en-US" sz="2000"/>
              <a:t>Customer’s budget</a:t>
            </a:r>
          </a:p>
          <a:p>
            <a:pPr lvl="1" eaLnBrk="1" hangingPunct="1">
              <a:buFont typeface="Arial" charset="0"/>
              <a:buChar char="•"/>
            </a:pPr>
            <a:r>
              <a:rPr lang="en-US" altLang="en-US" sz="2000"/>
              <a:t>Competition level</a:t>
            </a:r>
          </a:p>
        </p:txBody>
      </p:sp>
      <p:pic>
        <p:nvPicPr>
          <p:cNvPr id="5122" name="Picture 3" descr="Table for pricing considerations with description in the first columns and dates and respective pricing in next seven column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343400" y="2514600"/>
            <a:ext cx="4648200" cy="2668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433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lstStyle/>
          <a:p>
            <a:r>
              <a:rPr lang="en-US" altLang="en-US"/>
              <a:t>Simplified Project Proposal</a:t>
            </a:r>
            <a:endParaRPr lang="en-US"/>
          </a:p>
        </p:txBody>
      </p:sp>
      <p:sp>
        <p:nvSpPr>
          <p:cNvPr id="6" name="Content Placeholder 2"/>
          <p:cNvSpPr>
            <a:spLocks noGrp="1"/>
          </p:cNvSpPr>
          <p:nvPr>
            <p:ph idx="1"/>
          </p:nvPr>
        </p:nvSpPr>
        <p:spPr>
          <a:xfrm>
            <a:off x="457200" y="1600200"/>
            <a:ext cx="3276600" cy="457200"/>
          </a:xfrm>
        </p:spPr>
        <p:txBody>
          <a:bodyPr/>
          <a:lstStyle/>
          <a:p>
            <a:pPr marL="0" indent="0" eaLnBrk="1" hangingPunct="1">
              <a:buNone/>
            </a:pPr>
            <a:r>
              <a:rPr lang="en-US" altLang="en-US" sz="2400" b="1">
                <a:solidFill>
                  <a:srgbClr val="006E96"/>
                </a:solidFill>
              </a:rPr>
              <a:t>Complex</a:t>
            </a:r>
          </a:p>
        </p:txBody>
      </p:sp>
      <p:sp>
        <p:nvSpPr>
          <p:cNvPr id="7" name="Content Placeholder 3"/>
          <p:cNvSpPr>
            <a:spLocks noGrp="1"/>
          </p:cNvSpPr>
          <p:nvPr>
            <p:ph idx="10"/>
          </p:nvPr>
        </p:nvSpPr>
        <p:spPr>
          <a:xfrm>
            <a:off x="457200" y="2133600"/>
            <a:ext cx="3657600" cy="3581400"/>
          </a:xfrm>
        </p:spPr>
        <p:txBody>
          <a:bodyPr/>
          <a:lstStyle/>
          <a:p>
            <a:pPr eaLnBrk="1" hangingPunct="1">
              <a:buFont typeface="Arial" charset="0"/>
              <a:buChar char="•"/>
            </a:pPr>
            <a:r>
              <a:rPr lang="en-US" altLang="en-US" sz="2400"/>
              <a:t>Large number of pages</a:t>
            </a:r>
          </a:p>
          <a:p>
            <a:pPr eaLnBrk="1" hangingPunct="1">
              <a:buFont typeface="Arial" charset="0"/>
              <a:buChar char="•"/>
            </a:pPr>
            <a:r>
              <a:rPr lang="en-US" altLang="en-US" sz="2400"/>
              <a:t>Defined sections</a:t>
            </a:r>
          </a:p>
          <a:p>
            <a:pPr eaLnBrk="1" hangingPunct="1">
              <a:buFont typeface="Arial" charset="0"/>
              <a:buChar char="•"/>
            </a:pPr>
            <a:r>
              <a:rPr lang="en-US" altLang="en-US" sz="2400"/>
              <a:t>Charts and figures</a:t>
            </a:r>
          </a:p>
          <a:p>
            <a:pPr eaLnBrk="1" hangingPunct="1">
              <a:buFont typeface="Arial" charset="0"/>
              <a:buChar char="•"/>
            </a:pPr>
            <a:r>
              <a:rPr lang="en-US" altLang="en-US" sz="2400"/>
              <a:t>Tables of information</a:t>
            </a:r>
          </a:p>
        </p:txBody>
      </p:sp>
      <p:sp>
        <p:nvSpPr>
          <p:cNvPr id="8" name="Content Placeholder 4"/>
          <p:cNvSpPr>
            <a:spLocks noGrp="1"/>
          </p:cNvSpPr>
          <p:nvPr>
            <p:ph idx="11"/>
          </p:nvPr>
        </p:nvSpPr>
        <p:spPr>
          <a:xfrm>
            <a:off x="4800600" y="1600200"/>
            <a:ext cx="3200400" cy="457200"/>
          </a:xfrm>
        </p:spPr>
        <p:txBody>
          <a:bodyPr/>
          <a:lstStyle/>
          <a:p>
            <a:pPr marL="0" lvl="0" indent="0" eaLnBrk="1" hangingPunct="1">
              <a:buNone/>
            </a:pPr>
            <a:r>
              <a:rPr lang="en-US" altLang="en-US" sz="2400" b="1">
                <a:solidFill>
                  <a:srgbClr val="006E96"/>
                </a:solidFill>
              </a:rPr>
              <a:t>Simplified</a:t>
            </a:r>
          </a:p>
        </p:txBody>
      </p:sp>
      <p:sp>
        <p:nvSpPr>
          <p:cNvPr id="9" name="Content Placeholder 5"/>
          <p:cNvSpPr>
            <a:spLocks noGrp="1"/>
          </p:cNvSpPr>
          <p:nvPr>
            <p:ph idx="12"/>
          </p:nvPr>
        </p:nvSpPr>
        <p:spPr>
          <a:xfrm>
            <a:off x="4800600" y="2133600"/>
            <a:ext cx="3962400" cy="4267200"/>
          </a:xfrm>
        </p:spPr>
        <p:txBody>
          <a:bodyPr/>
          <a:lstStyle/>
          <a:p>
            <a:pPr eaLnBrk="1" fontAlgn="auto" hangingPunct="1">
              <a:lnSpc>
                <a:spcPct val="80000"/>
              </a:lnSpc>
              <a:spcAft>
                <a:spcPts val="0"/>
              </a:spcAft>
              <a:buFont typeface="Arial" panose="020B0604020202020204" pitchFamily="34" charset="0"/>
              <a:buChar char="•"/>
              <a:defRPr/>
            </a:pPr>
            <a:r>
              <a:rPr lang="en-US" sz="2400"/>
              <a:t>Statement of the customer’s need</a:t>
            </a:r>
          </a:p>
          <a:p>
            <a:pPr eaLnBrk="1" fontAlgn="auto" hangingPunct="1">
              <a:lnSpc>
                <a:spcPct val="80000"/>
              </a:lnSpc>
              <a:spcAft>
                <a:spcPts val="0"/>
              </a:spcAft>
              <a:buFont typeface="Arial" panose="020B0604020202020204" pitchFamily="34" charset="0"/>
              <a:buChar char="•"/>
              <a:defRPr/>
            </a:pPr>
            <a:r>
              <a:rPr lang="en-US" sz="2400"/>
              <a:t>Assumptions</a:t>
            </a:r>
          </a:p>
          <a:p>
            <a:pPr eaLnBrk="1" fontAlgn="auto" hangingPunct="1">
              <a:lnSpc>
                <a:spcPct val="80000"/>
              </a:lnSpc>
              <a:spcAft>
                <a:spcPts val="0"/>
              </a:spcAft>
              <a:buFont typeface="Arial" panose="020B0604020202020204" pitchFamily="34" charset="0"/>
              <a:buChar char="•"/>
              <a:defRPr/>
            </a:pPr>
            <a:r>
              <a:rPr lang="en-US" sz="2400"/>
              <a:t>Project scope</a:t>
            </a:r>
          </a:p>
          <a:p>
            <a:pPr eaLnBrk="1" fontAlgn="auto" hangingPunct="1">
              <a:lnSpc>
                <a:spcPct val="80000"/>
              </a:lnSpc>
              <a:spcAft>
                <a:spcPts val="0"/>
              </a:spcAft>
              <a:buFont typeface="Arial" panose="020B0604020202020204" pitchFamily="34" charset="0"/>
              <a:buChar char="•"/>
              <a:defRPr/>
            </a:pPr>
            <a:r>
              <a:rPr lang="en-US" sz="2400"/>
              <a:t>Deliverables</a:t>
            </a:r>
          </a:p>
          <a:p>
            <a:pPr eaLnBrk="1" fontAlgn="auto" hangingPunct="1">
              <a:lnSpc>
                <a:spcPct val="80000"/>
              </a:lnSpc>
              <a:spcAft>
                <a:spcPts val="0"/>
              </a:spcAft>
              <a:buFont typeface="Arial" panose="020B0604020202020204" pitchFamily="34" charset="0"/>
              <a:buChar char="•"/>
              <a:defRPr/>
            </a:pPr>
            <a:r>
              <a:rPr lang="en-US" sz="2400"/>
              <a:t>Resources</a:t>
            </a:r>
          </a:p>
          <a:p>
            <a:pPr eaLnBrk="1" fontAlgn="auto" hangingPunct="1">
              <a:lnSpc>
                <a:spcPct val="80000"/>
              </a:lnSpc>
              <a:spcAft>
                <a:spcPts val="0"/>
              </a:spcAft>
              <a:buFont typeface="Arial" panose="020B0604020202020204" pitchFamily="34" charset="0"/>
              <a:buChar char="•"/>
              <a:defRPr/>
            </a:pPr>
            <a:r>
              <a:rPr lang="en-US" sz="2400"/>
              <a:t>Schedule</a:t>
            </a:r>
          </a:p>
          <a:p>
            <a:pPr eaLnBrk="1" fontAlgn="auto" hangingPunct="1">
              <a:lnSpc>
                <a:spcPct val="80000"/>
              </a:lnSpc>
              <a:spcAft>
                <a:spcPts val="0"/>
              </a:spcAft>
              <a:buFont typeface="Arial" panose="020B0604020202020204" pitchFamily="34" charset="0"/>
              <a:buChar char="•"/>
              <a:defRPr/>
            </a:pPr>
            <a:r>
              <a:rPr lang="en-US" sz="2400"/>
              <a:t>Price</a:t>
            </a:r>
          </a:p>
          <a:p>
            <a:pPr eaLnBrk="1" fontAlgn="auto" hangingPunct="1">
              <a:lnSpc>
                <a:spcPct val="80000"/>
              </a:lnSpc>
              <a:spcAft>
                <a:spcPts val="0"/>
              </a:spcAft>
              <a:buFont typeface="Arial" panose="020B0604020202020204" pitchFamily="34" charset="0"/>
              <a:buChar char="•"/>
              <a:defRPr/>
            </a:pPr>
            <a:r>
              <a:rPr lang="en-US" sz="2400"/>
              <a:t>Risks</a:t>
            </a:r>
          </a:p>
          <a:p>
            <a:pPr eaLnBrk="1" fontAlgn="auto" hangingPunct="1">
              <a:lnSpc>
                <a:spcPct val="80000"/>
              </a:lnSpc>
              <a:spcAft>
                <a:spcPts val="0"/>
              </a:spcAft>
              <a:buFont typeface="Arial" panose="020B0604020202020204" pitchFamily="34" charset="0"/>
              <a:buChar char="•"/>
              <a:defRPr/>
            </a:pPr>
            <a:r>
              <a:rPr lang="en-US" sz="2400"/>
              <a:t>Expected benefits</a:t>
            </a:r>
          </a:p>
        </p:txBody>
      </p:sp>
    </p:spTree>
    <p:extLst>
      <p:ext uri="{BB962C8B-B14F-4D97-AF65-F5344CB8AC3E}">
        <p14:creationId xmlns:p14="http://schemas.microsoft.com/office/powerpoint/2010/main" val="1717911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a:t>Proposal Submission and Follow-up</a:t>
            </a:r>
            <a:endParaRPr lang="en-US"/>
          </a:p>
        </p:txBody>
      </p:sp>
      <p:sp>
        <p:nvSpPr>
          <p:cNvPr id="6" name="Content Placeholder 2"/>
          <p:cNvSpPr>
            <a:spLocks noGrp="1"/>
          </p:cNvSpPr>
          <p:nvPr>
            <p:ph idx="1"/>
          </p:nvPr>
        </p:nvSpPr>
        <p:spPr>
          <a:xfrm>
            <a:off x="457200" y="1600201"/>
            <a:ext cx="2971800" cy="457200"/>
          </a:xfrm>
        </p:spPr>
        <p:txBody>
          <a:bodyPr/>
          <a:lstStyle/>
          <a:p>
            <a:pPr marL="0" indent="0" eaLnBrk="1" hangingPunct="1">
              <a:buNone/>
            </a:pPr>
            <a:r>
              <a:rPr lang="en-US" altLang="en-US" sz="2400" b="1">
                <a:solidFill>
                  <a:srgbClr val="006E96"/>
                </a:solidFill>
              </a:rPr>
              <a:t>Submission</a:t>
            </a:r>
          </a:p>
        </p:txBody>
      </p:sp>
      <p:sp>
        <p:nvSpPr>
          <p:cNvPr id="7" name="Content Placeholder 3"/>
          <p:cNvSpPr>
            <a:spLocks noGrp="1"/>
          </p:cNvSpPr>
          <p:nvPr>
            <p:ph idx="10"/>
          </p:nvPr>
        </p:nvSpPr>
        <p:spPr>
          <a:xfrm>
            <a:off x="457200" y="2133600"/>
            <a:ext cx="3657600" cy="3810000"/>
          </a:xfrm>
        </p:spPr>
        <p:txBody>
          <a:bodyPr/>
          <a:lstStyle/>
          <a:p>
            <a:pPr eaLnBrk="1" hangingPunct="1">
              <a:buFont typeface="Arial" charset="0"/>
              <a:buChar char="•"/>
            </a:pPr>
            <a:r>
              <a:rPr lang="en-US" altLang="en-US" sz="2400"/>
              <a:t>On time</a:t>
            </a:r>
          </a:p>
          <a:p>
            <a:pPr eaLnBrk="1" hangingPunct="1">
              <a:buFont typeface="Arial" charset="0"/>
              <a:buChar char="•"/>
            </a:pPr>
            <a:r>
              <a:rPr lang="en-US" altLang="en-US" sz="2400"/>
              <a:t>Formatted properly</a:t>
            </a:r>
          </a:p>
          <a:p>
            <a:pPr eaLnBrk="1" hangingPunct="1">
              <a:buFont typeface="Arial" charset="0"/>
              <a:buChar char="•"/>
            </a:pPr>
            <a:r>
              <a:rPr lang="en-US" altLang="en-US" sz="2400"/>
              <a:t>Sent in manner required</a:t>
            </a:r>
          </a:p>
          <a:p>
            <a:pPr lvl="1" eaLnBrk="1" hangingPunct="1">
              <a:buFont typeface="Arial" charset="0"/>
              <a:buChar char="•"/>
            </a:pPr>
            <a:r>
              <a:rPr lang="en-US" altLang="en-US" sz="2000"/>
              <a:t>Hard copies</a:t>
            </a:r>
          </a:p>
          <a:p>
            <a:pPr lvl="1" eaLnBrk="1" hangingPunct="1">
              <a:buFont typeface="Arial" charset="0"/>
              <a:buChar char="•"/>
            </a:pPr>
            <a:r>
              <a:rPr lang="en-US" altLang="en-US" sz="2000"/>
              <a:t>E-mail</a:t>
            </a:r>
          </a:p>
          <a:p>
            <a:pPr lvl="1" eaLnBrk="1" hangingPunct="1">
              <a:buFont typeface="Arial" charset="0"/>
              <a:buChar char="•"/>
            </a:pPr>
            <a:r>
              <a:rPr lang="en-US" altLang="en-US" sz="2000"/>
              <a:t>Electronic form</a:t>
            </a:r>
          </a:p>
          <a:p>
            <a:pPr eaLnBrk="1" hangingPunct="1">
              <a:buFont typeface="Arial" charset="0"/>
              <a:buChar char="•"/>
            </a:pPr>
            <a:r>
              <a:rPr lang="en-US" altLang="en-US" sz="2400"/>
              <a:t>Two sets by different delivery methods</a:t>
            </a:r>
          </a:p>
        </p:txBody>
      </p:sp>
      <p:sp>
        <p:nvSpPr>
          <p:cNvPr id="8" name="Content Placeholder 4"/>
          <p:cNvSpPr>
            <a:spLocks noGrp="1"/>
          </p:cNvSpPr>
          <p:nvPr>
            <p:ph idx="11"/>
          </p:nvPr>
        </p:nvSpPr>
        <p:spPr>
          <a:xfrm>
            <a:off x="5181600" y="1625601"/>
            <a:ext cx="1981200" cy="457200"/>
          </a:xfrm>
        </p:spPr>
        <p:txBody>
          <a:bodyPr/>
          <a:lstStyle/>
          <a:p>
            <a:pPr marL="0" lvl="0" indent="0" eaLnBrk="1" hangingPunct="1">
              <a:buNone/>
            </a:pPr>
            <a:r>
              <a:rPr lang="en-US" altLang="en-US" sz="2400" b="1">
                <a:solidFill>
                  <a:srgbClr val="006E96"/>
                </a:solidFill>
              </a:rPr>
              <a:t>Follow-up</a:t>
            </a:r>
          </a:p>
        </p:txBody>
      </p:sp>
      <p:sp>
        <p:nvSpPr>
          <p:cNvPr id="9" name="Content Placeholder 5"/>
          <p:cNvSpPr>
            <a:spLocks noGrp="1"/>
          </p:cNvSpPr>
          <p:nvPr>
            <p:ph idx="12"/>
          </p:nvPr>
        </p:nvSpPr>
        <p:spPr>
          <a:xfrm>
            <a:off x="5181600" y="2133600"/>
            <a:ext cx="3657600" cy="1676400"/>
          </a:xfrm>
        </p:spPr>
        <p:txBody>
          <a:bodyPr/>
          <a:lstStyle/>
          <a:p>
            <a:pPr eaLnBrk="1" hangingPunct="1">
              <a:buFont typeface="Arial" charset="0"/>
              <a:buChar char="•"/>
            </a:pPr>
            <a:r>
              <a:rPr lang="en-US" altLang="en-US" sz="2600"/>
              <a:t>Be proactive</a:t>
            </a:r>
          </a:p>
          <a:p>
            <a:pPr eaLnBrk="1" hangingPunct="1">
              <a:buFont typeface="Arial" charset="0"/>
              <a:buChar char="•"/>
            </a:pPr>
            <a:r>
              <a:rPr lang="en-US" altLang="en-US" sz="2600"/>
              <a:t>Professional manner</a:t>
            </a:r>
          </a:p>
          <a:p>
            <a:pPr eaLnBrk="1" hangingPunct="1">
              <a:buFont typeface="Arial" charset="0"/>
              <a:buChar char="•"/>
            </a:pPr>
            <a:r>
              <a:rPr lang="en-US" altLang="en-US" sz="2600"/>
              <a:t>Follow RFP guidelines</a:t>
            </a:r>
          </a:p>
        </p:txBody>
      </p:sp>
    </p:spTree>
    <p:extLst>
      <p:ext uri="{BB962C8B-B14F-4D97-AF65-F5344CB8AC3E}">
        <p14:creationId xmlns:p14="http://schemas.microsoft.com/office/powerpoint/2010/main" val="1921012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Customer Evaluation of Proposals</a:t>
            </a:r>
            <a:endParaRPr lang="en-US"/>
          </a:p>
        </p:txBody>
      </p:sp>
      <p:sp>
        <p:nvSpPr>
          <p:cNvPr id="3" name="Content Placeholder 2"/>
          <p:cNvSpPr>
            <a:spLocks noGrp="1"/>
          </p:cNvSpPr>
          <p:nvPr>
            <p:ph sz="half" idx="1"/>
          </p:nvPr>
        </p:nvSpPr>
        <p:spPr/>
        <p:txBody>
          <a:bodyPr/>
          <a:lstStyle/>
          <a:p>
            <a:pPr eaLnBrk="1" hangingPunct="1">
              <a:buFont typeface="Arial" charset="0"/>
              <a:buChar char="•"/>
            </a:pPr>
            <a:r>
              <a:rPr lang="en-US" altLang="en-US"/>
              <a:t>Customer sets criteria</a:t>
            </a:r>
          </a:p>
          <a:p>
            <a:pPr eaLnBrk="1" hangingPunct="1">
              <a:buFont typeface="Arial" charset="0"/>
              <a:buChar char="•"/>
            </a:pPr>
            <a:r>
              <a:rPr lang="en-US" altLang="en-US"/>
              <a:t>Customer may request a best and final offer (BAFO)</a:t>
            </a:r>
          </a:p>
          <a:p>
            <a:pPr eaLnBrk="1" hangingPunct="1">
              <a:buFont typeface="Arial" charset="0"/>
              <a:buChar char="•"/>
            </a:pPr>
            <a:r>
              <a:rPr lang="en-US" altLang="en-US"/>
              <a:t>Helps to have common comparison criteria</a:t>
            </a:r>
          </a:p>
        </p:txBody>
      </p:sp>
      <p:pic>
        <p:nvPicPr>
          <p:cNvPr id="6146" name="Picture 3" descr="A chart shows the proposal evaluation scorecard.&#10;&#10;The chart shows heading ““AJACKS Information Services Company; Proposal Evaluation” at the top followed by filled in spaces for Project Title and Contractor followed by a table for scori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18362" y="1524000"/>
            <a:ext cx="400356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559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a:t>Contracts</a:t>
            </a:r>
            <a:endParaRPr lang="en-US"/>
          </a:p>
        </p:txBody>
      </p:sp>
      <p:sp>
        <p:nvSpPr>
          <p:cNvPr id="6" name="Content Placeholder 2"/>
          <p:cNvSpPr>
            <a:spLocks noGrp="1"/>
          </p:cNvSpPr>
          <p:nvPr>
            <p:ph idx="1"/>
          </p:nvPr>
        </p:nvSpPr>
        <p:spPr>
          <a:xfrm>
            <a:off x="457200" y="1600201"/>
            <a:ext cx="3657600" cy="457200"/>
          </a:xfrm>
        </p:spPr>
        <p:txBody>
          <a:bodyPr/>
          <a:lstStyle/>
          <a:p>
            <a:pPr marL="0" indent="0" eaLnBrk="1" hangingPunct="1">
              <a:buNone/>
            </a:pPr>
            <a:r>
              <a:rPr lang="en-US" altLang="en-US" sz="2400" b="1">
                <a:solidFill>
                  <a:srgbClr val="006E96"/>
                </a:solidFill>
              </a:rPr>
              <a:t>Agreement</a:t>
            </a:r>
          </a:p>
        </p:txBody>
      </p:sp>
      <p:sp>
        <p:nvSpPr>
          <p:cNvPr id="7" name="Content Placeholder 3"/>
          <p:cNvSpPr>
            <a:spLocks noGrp="1"/>
          </p:cNvSpPr>
          <p:nvPr>
            <p:ph idx="10"/>
          </p:nvPr>
        </p:nvSpPr>
        <p:spPr>
          <a:xfrm>
            <a:off x="457200" y="2057400"/>
            <a:ext cx="3810000" cy="4038600"/>
          </a:xfrm>
        </p:spPr>
        <p:txBody>
          <a:bodyPr/>
          <a:lstStyle/>
          <a:p>
            <a:pPr eaLnBrk="1" hangingPunct="1">
              <a:buFont typeface="Arial" charset="0"/>
              <a:buChar char="•"/>
            </a:pPr>
            <a:r>
              <a:rPr lang="en-US" altLang="en-US" sz="2400"/>
              <a:t>Contract must be signed before starting work</a:t>
            </a:r>
          </a:p>
          <a:p>
            <a:pPr eaLnBrk="1" hangingPunct="1">
              <a:buFont typeface="Arial" charset="0"/>
              <a:buChar char="•"/>
            </a:pPr>
            <a:r>
              <a:rPr lang="en-US" altLang="en-US" sz="2400"/>
              <a:t>Establishes communication</a:t>
            </a:r>
          </a:p>
          <a:p>
            <a:pPr eaLnBrk="1" hangingPunct="1">
              <a:buFont typeface="Arial" charset="0"/>
              <a:buChar char="•"/>
            </a:pPr>
            <a:r>
              <a:rPr lang="en-US" altLang="en-US" sz="2400"/>
              <a:t>Agreement of deliverables for a certain price</a:t>
            </a:r>
          </a:p>
        </p:txBody>
      </p:sp>
      <p:sp>
        <p:nvSpPr>
          <p:cNvPr id="8" name="Content Placeholder 4"/>
          <p:cNvSpPr>
            <a:spLocks noGrp="1"/>
          </p:cNvSpPr>
          <p:nvPr>
            <p:ph idx="11"/>
          </p:nvPr>
        </p:nvSpPr>
        <p:spPr>
          <a:xfrm>
            <a:off x="4876800" y="1600200"/>
            <a:ext cx="2667000" cy="457200"/>
          </a:xfrm>
        </p:spPr>
        <p:txBody>
          <a:bodyPr/>
          <a:lstStyle/>
          <a:p>
            <a:pPr marL="0" lvl="0" indent="0" eaLnBrk="1" hangingPunct="1">
              <a:buNone/>
            </a:pPr>
            <a:r>
              <a:rPr lang="en-US" altLang="en-US" sz="2400" b="1">
                <a:solidFill>
                  <a:srgbClr val="006E96"/>
                </a:solidFill>
              </a:rPr>
              <a:t>Types</a:t>
            </a:r>
          </a:p>
        </p:txBody>
      </p:sp>
      <p:sp>
        <p:nvSpPr>
          <p:cNvPr id="9" name="Content Placeholder 5"/>
          <p:cNvSpPr>
            <a:spLocks noGrp="1"/>
          </p:cNvSpPr>
          <p:nvPr>
            <p:ph idx="12"/>
          </p:nvPr>
        </p:nvSpPr>
        <p:spPr>
          <a:xfrm>
            <a:off x="4876800" y="2057400"/>
            <a:ext cx="3657600" cy="4191000"/>
          </a:xfrm>
        </p:spPr>
        <p:txBody>
          <a:bodyPr/>
          <a:lstStyle/>
          <a:p>
            <a:pPr eaLnBrk="1" hangingPunct="1">
              <a:buFont typeface="Arial" charset="0"/>
              <a:buChar char="•"/>
            </a:pPr>
            <a:r>
              <a:rPr lang="en-US" altLang="en-US" sz="2400"/>
              <a:t>Fixed Price</a:t>
            </a:r>
          </a:p>
          <a:p>
            <a:pPr lvl="1" eaLnBrk="1" hangingPunct="1">
              <a:buFont typeface="Arial" charset="0"/>
              <a:buChar char="•"/>
            </a:pPr>
            <a:r>
              <a:rPr lang="en-US" altLang="en-US" sz="2000"/>
              <a:t>Price remains fixed</a:t>
            </a:r>
          </a:p>
          <a:p>
            <a:pPr lvl="1" eaLnBrk="1" hangingPunct="1">
              <a:buFont typeface="Arial" charset="0"/>
              <a:buChar char="•"/>
            </a:pPr>
            <a:r>
              <a:rPr lang="en-US" altLang="en-US" sz="2000"/>
              <a:t>Low risk for customer</a:t>
            </a:r>
          </a:p>
          <a:p>
            <a:pPr lvl="1" eaLnBrk="1" hangingPunct="1">
              <a:buFont typeface="Arial" charset="0"/>
              <a:buChar char="•"/>
            </a:pPr>
            <a:r>
              <a:rPr lang="en-US" altLang="en-US" sz="2000"/>
              <a:t>High risk for contractor</a:t>
            </a:r>
          </a:p>
          <a:p>
            <a:pPr lvl="1" eaLnBrk="1" hangingPunct="1">
              <a:buFont typeface="Arial" charset="0"/>
              <a:buChar char="•"/>
            </a:pPr>
            <a:r>
              <a:rPr lang="en-US" altLang="en-US" sz="2000"/>
              <a:t>For well-defined projects with little risk</a:t>
            </a:r>
          </a:p>
          <a:p>
            <a:pPr eaLnBrk="1" hangingPunct="1">
              <a:buFont typeface="Arial" charset="0"/>
              <a:buChar char="•"/>
            </a:pPr>
            <a:r>
              <a:rPr lang="en-US" altLang="en-US" sz="2400"/>
              <a:t>Cost-Reimbursement</a:t>
            </a:r>
          </a:p>
          <a:p>
            <a:pPr lvl="1" eaLnBrk="1" hangingPunct="1">
              <a:buFont typeface="Arial" charset="0"/>
              <a:buChar char="•"/>
            </a:pPr>
            <a:r>
              <a:rPr lang="en-US" altLang="en-US" sz="2000"/>
              <a:t>Price for actual costs</a:t>
            </a:r>
          </a:p>
          <a:p>
            <a:pPr lvl="1" eaLnBrk="1" hangingPunct="1">
              <a:buFont typeface="Arial" charset="0"/>
              <a:buChar char="•"/>
            </a:pPr>
            <a:r>
              <a:rPr lang="en-US" altLang="en-US" sz="2000"/>
              <a:t>High risk for customer</a:t>
            </a:r>
          </a:p>
          <a:p>
            <a:pPr lvl="1" eaLnBrk="1" hangingPunct="1">
              <a:buFont typeface="Arial" charset="0"/>
              <a:buChar char="•"/>
            </a:pPr>
            <a:r>
              <a:rPr lang="en-US" altLang="en-US" sz="2000"/>
              <a:t>Low risk for contractor</a:t>
            </a:r>
          </a:p>
          <a:p>
            <a:pPr lvl="1" eaLnBrk="1" hangingPunct="1">
              <a:buFont typeface="Arial" charset="0"/>
              <a:buChar char="•"/>
            </a:pPr>
            <a:r>
              <a:rPr lang="en-US" altLang="en-US" sz="2000"/>
              <a:t>For higher risk projects</a:t>
            </a:r>
          </a:p>
        </p:txBody>
      </p:sp>
    </p:spTree>
    <p:extLst>
      <p:ext uri="{BB962C8B-B14F-4D97-AF65-F5344CB8AC3E}">
        <p14:creationId xmlns:p14="http://schemas.microsoft.com/office/powerpoint/2010/main" val="803292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a:t>Contract Terms and Conditions</a:t>
            </a:r>
            <a:endParaRPr lang="en-US"/>
          </a:p>
        </p:txBody>
      </p:sp>
      <p:sp>
        <p:nvSpPr>
          <p:cNvPr id="6" name="Content Placeholder 2"/>
          <p:cNvSpPr>
            <a:spLocks noGrp="1"/>
          </p:cNvSpPr>
          <p:nvPr>
            <p:ph idx="1"/>
          </p:nvPr>
        </p:nvSpPr>
        <p:spPr/>
        <p:txBody>
          <a:bodyPr/>
          <a:lstStyle/>
          <a:p>
            <a:pPr eaLnBrk="1" hangingPunct="1">
              <a:lnSpc>
                <a:spcPct val="80000"/>
              </a:lnSpc>
            </a:pPr>
            <a:r>
              <a:rPr lang="en-US" altLang="en-US" sz="2400"/>
              <a:t>Misrepresentation of costs</a:t>
            </a:r>
          </a:p>
          <a:p>
            <a:pPr eaLnBrk="1" hangingPunct="1">
              <a:lnSpc>
                <a:spcPct val="80000"/>
              </a:lnSpc>
            </a:pPr>
            <a:r>
              <a:rPr lang="en-US" altLang="en-US" sz="2400"/>
              <a:t>Notice of cost overruns or schedule delays</a:t>
            </a:r>
          </a:p>
          <a:p>
            <a:pPr eaLnBrk="1" hangingPunct="1">
              <a:lnSpc>
                <a:spcPct val="80000"/>
              </a:lnSpc>
            </a:pPr>
            <a:r>
              <a:rPr lang="en-US" altLang="en-US" sz="2400"/>
              <a:t>Approval of subcontractor</a:t>
            </a:r>
          </a:p>
          <a:p>
            <a:pPr eaLnBrk="1" hangingPunct="1">
              <a:lnSpc>
                <a:spcPct val="80000"/>
              </a:lnSpc>
            </a:pPr>
            <a:r>
              <a:rPr lang="en-US" altLang="en-US" sz="2400"/>
              <a:t>Customer furnished equipment of information</a:t>
            </a:r>
          </a:p>
          <a:p>
            <a:pPr eaLnBrk="1" hangingPunct="1">
              <a:lnSpc>
                <a:spcPct val="80000"/>
              </a:lnSpc>
            </a:pPr>
            <a:r>
              <a:rPr lang="en-US" altLang="en-US" sz="2400"/>
              <a:t>Patents</a:t>
            </a:r>
          </a:p>
          <a:p>
            <a:pPr eaLnBrk="1" hangingPunct="1">
              <a:lnSpc>
                <a:spcPct val="80000"/>
              </a:lnSpc>
            </a:pPr>
            <a:r>
              <a:rPr lang="en-US" altLang="en-US" sz="2400"/>
              <a:t>Disclosure of proprietary information</a:t>
            </a:r>
          </a:p>
          <a:p>
            <a:pPr eaLnBrk="1" hangingPunct="1">
              <a:lnSpc>
                <a:spcPct val="80000"/>
              </a:lnSpc>
            </a:pPr>
            <a:r>
              <a:rPr lang="en-US" altLang="en-US" sz="2400"/>
              <a:t>International considerations</a:t>
            </a:r>
          </a:p>
          <a:p>
            <a:pPr eaLnBrk="1" hangingPunct="1">
              <a:lnSpc>
                <a:spcPct val="80000"/>
              </a:lnSpc>
            </a:pPr>
            <a:r>
              <a:rPr lang="en-US" altLang="en-US" sz="2400"/>
              <a:t>Termination</a:t>
            </a:r>
          </a:p>
          <a:p>
            <a:pPr eaLnBrk="1" hangingPunct="1">
              <a:lnSpc>
                <a:spcPct val="80000"/>
              </a:lnSpc>
            </a:pPr>
            <a:r>
              <a:rPr lang="en-US" altLang="en-US" sz="2400"/>
              <a:t>Terms of payments</a:t>
            </a:r>
          </a:p>
          <a:p>
            <a:pPr eaLnBrk="1" hangingPunct="1">
              <a:lnSpc>
                <a:spcPct val="80000"/>
              </a:lnSpc>
            </a:pPr>
            <a:r>
              <a:rPr lang="en-US" altLang="en-US" sz="2400"/>
              <a:t>Bonus/penalty payments</a:t>
            </a:r>
          </a:p>
          <a:p>
            <a:pPr eaLnBrk="1" hangingPunct="1">
              <a:lnSpc>
                <a:spcPct val="80000"/>
              </a:lnSpc>
            </a:pPr>
            <a:r>
              <a:rPr lang="en-US" altLang="en-US" sz="2400"/>
              <a:t>Changes</a:t>
            </a:r>
          </a:p>
        </p:txBody>
      </p:sp>
    </p:spTree>
    <p:extLst>
      <p:ext uri="{BB962C8B-B14F-4D97-AF65-F5344CB8AC3E}">
        <p14:creationId xmlns:p14="http://schemas.microsoft.com/office/powerpoint/2010/main" val="738862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Learning Outcomes</a:t>
            </a:r>
            <a:endParaRPr lang="en-US"/>
          </a:p>
        </p:txBody>
      </p:sp>
      <p:sp>
        <p:nvSpPr>
          <p:cNvPr id="3" name="Content Placeholder 2"/>
          <p:cNvSpPr>
            <a:spLocks noGrp="1"/>
          </p:cNvSpPr>
          <p:nvPr>
            <p:ph idx="1"/>
          </p:nvPr>
        </p:nvSpPr>
        <p:spPr/>
        <p:txBody>
          <a:bodyPr/>
          <a:lstStyle/>
          <a:p>
            <a:pPr eaLnBrk="1" hangingPunct="1"/>
            <a:r>
              <a:rPr lang="en-US" altLang="en-US" sz="2600"/>
              <a:t>Develop relationships with customers and partners</a:t>
            </a:r>
          </a:p>
          <a:p>
            <a:pPr eaLnBrk="1" hangingPunct="1"/>
            <a:r>
              <a:rPr lang="en-US" altLang="en-US" sz="2600"/>
              <a:t>Decide whether to prepare a proposal in response to a customer’s RFP</a:t>
            </a:r>
          </a:p>
          <a:p>
            <a:pPr eaLnBrk="1" hangingPunct="1"/>
            <a:r>
              <a:rPr lang="en-US" altLang="en-US" sz="2600"/>
              <a:t>Create a credible proposal</a:t>
            </a:r>
          </a:p>
          <a:p>
            <a:pPr eaLnBrk="1" hangingPunct="1"/>
            <a:r>
              <a:rPr lang="en-US" altLang="en-US" sz="2600"/>
              <a:t>Determine a fair and reasonable price for a proposal </a:t>
            </a:r>
          </a:p>
          <a:p>
            <a:pPr eaLnBrk="1" hangingPunct="1"/>
            <a:r>
              <a:rPr lang="en-US" altLang="en-US" sz="2600"/>
              <a:t>Discuss how customers evaluate proposals</a:t>
            </a:r>
          </a:p>
          <a:p>
            <a:pPr eaLnBrk="1" hangingPunct="1"/>
            <a:r>
              <a:rPr lang="en-US" altLang="en-US" sz="2600"/>
              <a:t>Explain types of contracts and various terms and conditions</a:t>
            </a:r>
          </a:p>
          <a:p>
            <a:pPr eaLnBrk="1" hangingPunct="1"/>
            <a:r>
              <a:rPr lang="en-US" altLang="en-US" sz="2600"/>
              <a:t>Measure the success of proposal efforts</a:t>
            </a:r>
          </a:p>
        </p:txBody>
      </p:sp>
    </p:spTree>
    <p:extLst>
      <p:ext uri="{BB962C8B-B14F-4D97-AF65-F5344CB8AC3E}">
        <p14:creationId xmlns:p14="http://schemas.microsoft.com/office/powerpoint/2010/main" val="4190572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a:t>Measuring Proposal Success</a:t>
            </a:r>
            <a:endParaRPr lang="en-US"/>
          </a:p>
        </p:txBody>
      </p:sp>
      <p:sp>
        <p:nvSpPr>
          <p:cNvPr id="6" name="Content Placeholder 2"/>
          <p:cNvSpPr>
            <a:spLocks noGrp="1"/>
          </p:cNvSpPr>
          <p:nvPr>
            <p:ph idx="1"/>
          </p:nvPr>
        </p:nvSpPr>
        <p:spPr>
          <a:xfrm>
            <a:off x="457200" y="1600201"/>
            <a:ext cx="3048000" cy="457200"/>
          </a:xfrm>
        </p:spPr>
        <p:txBody>
          <a:bodyPr/>
          <a:lstStyle/>
          <a:p>
            <a:pPr marL="0" indent="0" eaLnBrk="1" hangingPunct="1">
              <a:buNone/>
            </a:pPr>
            <a:r>
              <a:rPr lang="en-US" altLang="en-US" sz="2400" b="1">
                <a:solidFill>
                  <a:srgbClr val="006E96"/>
                </a:solidFill>
              </a:rPr>
              <a:t>Measures</a:t>
            </a:r>
          </a:p>
        </p:txBody>
      </p:sp>
      <p:sp>
        <p:nvSpPr>
          <p:cNvPr id="7" name="Content Placeholder 3"/>
          <p:cNvSpPr>
            <a:spLocks noGrp="1"/>
          </p:cNvSpPr>
          <p:nvPr>
            <p:ph idx="10"/>
          </p:nvPr>
        </p:nvSpPr>
        <p:spPr>
          <a:xfrm>
            <a:off x="457200" y="2057400"/>
            <a:ext cx="3931920" cy="3733800"/>
          </a:xfrm>
        </p:spPr>
        <p:txBody>
          <a:bodyPr/>
          <a:lstStyle/>
          <a:p>
            <a:pPr eaLnBrk="1" hangingPunct="1">
              <a:buFont typeface="Arial" charset="0"/>
              <a:buChar char="•"/>
            </a:pPr>
            <a:r>
              <a:rPr lang="en-US" altLang="en-US" sz="2400"/>
              <a:t>Win ratio</a:t>
            </a:r>
          </a:p>
          <a:p>
            <a:pPr lvl="1" eaLnBrk="1" hangingPunct="1">
              <a:buFont typeface="Arial" charset="0"/>
              <a:buChar char="•"/>
            </a:pPr>
            <a:r>
              <a:rPr lang="en-US" altLang="en-US" sz="2000"/>
              <a:t>Number won/number submitted</a:t>
            </a:r>
          </a:p>
          <a:p>
            <a:pPr lvl="1" eaLnBrk="1" hangingPunct="1">
              <a:buFont typeface="Arial" charset="0"/>
              <a:buChar char="•"/>
            </a:pPr>
            <a:r>
              <a:rPr lang="en-US" altLang="en-US" sz="2000"/>
              <a:t>All proposals weighted equally</a:t>
            </a:r>
          </a:p>
          <a:p>
            <a:pPr eaLnBrk="1" hangingPunct="1">
              <a:buFont typeface="Arial" charset="0"/>
              <a:buChar char="•"/>
            </a:pPr>
            <a:r>
              <a:rPr lang="en-US" altLang="en-US" sz="2400"/>
              <a:t>Total dollar value</a:t>
            </a:r>
          </a:p>
          <a:p>
            <a:pPr lvl="1" eaLnBrk="1" hangingPunct="1">
              <a:buFont typeface="Arial" charset="0"/>
              <a:buChar char="•"/>
            </a:pPr>
            <a:r>
              <a:rPr lang="en-US" altLang="en-US" sz="2000"/>
              <a:t>Value won/value submitted</a:t>
            </a:r>
          </a:p>
          <a:p>
            <a:pPr lvl="1" eaLnBrk="1" hangingPunct="1">
              <a:buFont typeface="Arial" charset="0"/>
              <a:buChar char="•"/>
            </a:pPr>
            <a:r>
              <a:rPr lang="en-US" altLang="en-US" sz="2000"/>
              <a:t>More weight to larger values</a:t>
            </a:r>
          </a:p>
        </p:txBody>
      </p:sp>
      <p:sp>
        <p:nvSpPr>
          <p:cNvPr id="8" name="Content Placeholder 4"/>
          <p:cNvSpPr>
            <a:spLocks noGrp="1"/>
          </p:cNvSpPr>
          <p:nvPr>
            <p:ph idx="11"/>
          </p:nvPr>
        </p:nvSpPr>
        <p:spPr>
          <a:xfrm>
            <a:off x="4800600" y="1625601"/>
            <a:ext cx="2514600" cy="457200"/>
          </a:xfrm>
        </p:spPr>
        <p:txBody>
          <a:bodyPr/>
          <a:lstStyle/>
          <a:p>
            <a:pPr marL="0" lvl="0" indent="0" eaLnBrk="1" hangingPunct="1">
              <a:buNone/>
            </a:pPr>
            <a:r>
              <a:rPr lang="en-US" altLang="en-US" sz="2400" b="1">
                <a:solidFill>
                  <a:srgbClr val="006E96"/>
                </a:solidFill>
              </a:rPr>
              <a:t>Strategies</a:t>
            </a:r>
          </a:p>
        </p:txBody>
      </p:sp>
      <p:sp>
        <p:nvSpPr>
          <p:cNvPr id="9" name="Content Placeholder 5"/>
          <p:cNvSpPr>
            <a:spLocks noGrp="1"/>
          </p:cNvSpPr>
          <p:nvPr>
            <p:ph idx="12"/>
          </p:nvPr>
        </p:nvSpPr>
        <p:spPr>
          <a:xfrm>
            <a:off x="4800600" y="2057400"/>
            <a:ext cx="4038600" cy="4038600"/>
          </a:xfrm>
        </p:spPr>
        <p:txBody>
          <a:bodyPr/>
          <a:lstStyle/>
          <a:p>
            <a:pPr eaLnBrk="1" hangingPunct="1">
              <a:buFont typeface="Arial" charset="0"/>
              <a:buChar char="•"/>
            </a:pPr>
            <a:r>
              <a:rPr lang="en-US" altLang="en-US" sz="2400"/>
              <a:t>Submit many to win fair share</a:t>
            </a:r>
          </a:p>
          <a:p>
            <a:pPr lvl="1" eaLnBrk="1" hangingPunct="1">
              <a:buFont typeface="Arial" charset="0"/>
              <a:buChar char="•"/>
            </a:pPr>
            <a:r>
              <a:rPr lang="en-US" altLang="en-US" sz="2000"/>
              <a:t>Increase chances of winning</a:t>
            </a:r>
          </a:p>
          <a:p>
            <a:pPr lvl="1" eaLnBrk="1" hangingPunct="1">
              <a:buFont typeface="Arial" charset="0"/>
              <a:buChar char="•"/>
            </a:pPr>
            <a:r>
              <a:rPr lang="en-US" altLang="en-US" sz="2000"/>
              <a:t>May be viewed negatively</a:t>
            </a:r>
          </a:p>
          <a:p>
            <a:pPr eaLnBrk="1" hangingPunct="1">
              <a:buFont typeface="Arial" charset="0"/>
              <a:buChar char="•"/>
            </a:pPr>
            <a:r>
              <a:rPr lang="en-US" altLang="en-US" sz="2400"/>
              <a:t>Bid on potential successes</a:t>
            </a:r>
          </a:p>
          <a:p>
            <a:pPr lvl="1" eaLnBrk="1" hangingPunct="1">
              <a:buFont typeface="Arial" charset="0"/>
              <a:buChar char="•"/>
            </a:pPr>
            <a:r>
              <a:rPr lang="en-US" altLang="en-US" sz="2000"/>
              <a:t>Respond where better than average chance to win</a:t>
            </a:r>
          </a:p>
          <a:p>
            <a:pPr lvl="1" eaLnBrk="1" hangingPunct="1">
              <a:buFont typeface="Arial" charset="0"/>
              <a:buChar char="•"/>
            </a:pPr>
            <a:r>
              <a:rPr lang="en-US" altLang="en-US" sz="2000"/>
              <a:t>Must have bid/no-bid process</a:t>
            </a:r>
          </a:p>
        </p:txBody>
      </p:sp>
    </p:spTree>
    <p:extLst>
      <p:ext uri="{BB962C8B-B14F-4D97-AF65-F5344CB8AC3E}">
        <p14:creationId xmlns:p14="http://schemas.microsoft.com/office/powerpoint/2010/main" val="3657797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a:t>Critical Success Factors </a:t>
            </a:r>
            <a:endParaRPr lang="en-US"/>
          </a:p>
        </p:txBody>
      </p:sp>
      <p:sp>
        <p:nvSpPr>
          <p:cNvPr id="8" name="Content Placeholder 2"/>
          <p:cNvSpPr>
            <a:spLocks noGrp="1"/>
          </p:cNvSpPr>
          <p:nvPr>
            <p:ph idx="1"/>
          </p:nvPr>
        </p:nvSpPr>
        <p:spPr/>
        <p:txBody>
          <a:bodyPr/>
          <a:lstStyle/>
          <a:p>
            <a:pPr eaLnBrk="1" hangingPunct="1">
              <a:spcBef>
                <a:spcPts val="300"/>
              </a:spcBef>
            </a:pPr>
            <a:r>
              <a:rPr lang="en-US" altLang="en-US" sz="1800"/>
              <a:t>Customers and partner organizations prefer to work with people they </a:t>
            </a:r>
            <a:r>
              <a:rPr lang="en-US" altLang="en-US" sz="1800" b="1"/>
              <a:t>know and trust</a:t>
            </a:r>
            <a:r>
              <a:rPr lang="en-US" altLang="en-US" sz="1800"/>
              <a:t>. Relationships establish the foundation for successful funding and contract opportunities.</a:t>
            </a:r>
          </a:p>
          <a:p>
            <a:pPr eaLnBrk="1" hangingPunct="1">
              <a:spcBef>
                <a:spcPts val="300"/>
              </a:spcBef>
            </a:pPr>
            <a:r>
              <a:rPr lang="en-US" altLang="en-US" sz="1800"/>
              <a:t>Establishing and </a:t>
            </a:r>
            <a:r>
              <a:rPr lang="en-US" altLang="en-US" sz="1800" b="1"/>
              <a:t>building trust is key </a:t>
            </a:r>
            <a:r>
              <a:rPr lang="en-US" altLang="en-US" sz="1800"/>
              <a:t>to developing effective and successful relationships with clients and partners.</a:t>
            </a:r>
          </a:p>
          <a:p>
            <a:pPr eaLnBrk="1" hangingPunct="1">
              <a:spcBef>
                <a:spcPts val="300"/>
              </a:spcBef>
            </a:pPr>
            <a:r>
              <a:rPr lang="en-US" altLang="en-US" sz="1800"/>
              <a:t>The </a:t>
            </a:r>
            <a:r>
              <a:rPr lang="en-US" altLang="en-US" sz="1800" b="1"/>
              <a:t>first impression </a:t>
            </a:r>
            <a:r>
              <a:rPr lang="en-US" altLang="en-US" sz="1800"/>
              <a:t>one makes on a client is pivotal to developing a continuing and fruitful relationship.</a:t>
            </a:r>
          </a:p>
          <a:p>
            <a:pPr eaLnBrk="1" hangingPunct="1">
              <a:spcBef>
                <a:spcPts val="300"/>
              </a:spcBef>
            </a:pPr>
            <a:r>
              <a:rPr lang="en-US" altLang="en-US" sz="1800" b="1"/>
              <a:t>Pre-RFP/proposal efforts are crucial </a:t>
            </a:r>
            <a:r>
              <a:rPr lang="en-US" altLang="en-US" sz="1800"/>
              <a:t>to establishing the foundation for eventually winning a contract from the customer.</a:t>
            </a:r>
          </a:p>
          <a:p>
            <a:pPr eaLnBrk="1" hangingPunct="1">
              <a:spcBef>
                <a:spcPts val="300"/>
              </a:spcBef>
            </a:pPr>
            <a:r>
              <a:rPr lang="en-US" altLang="en-US" sz="1800"/>
              <a:t>Do not wait until formal RFP solicitations are announced by customers before starting to develop proposals. Rather, </a:t>
            </a:r>
            <a:r>
              <a:rPr lang="en-US" altLang="en-US" sz="1800" b="1"/>
              <a:t>develop relationships </a:t>
            </a:r>
            <a:r>
              <a:rPr lang="en-US" altLang="en-US" sz="1800"/>
              <a:t>with potential customers long before they prepare their RFPs.</a:t>
            </a:r>
          </a:p>
          <a:p>
            <a:pPr eaLnBrk="1" hangingPunct="1">
              <a:spcBef>
                <a:spcPts val="300"/>
              </a:spcBef>
            </a:pPr>
            <a:r>
              <a:rPr lang="en-US" altLang="en-US" sz="1800"/>
              <a:t>Working closely with a potential customer puts a contractor in a better position to be selected as the winning contractor. </a:t>
            </a:r>
            <a:r>
              <a:rPr lang="en-US" altLang="en-US" sz="1800" b="1"/>
              <a:t>Learn as much as possible </a:t>
            </a:r>
            <a:r>
              <a:rPr lang="en-US" altLang="en-US" sz="1800"/>
              <a:t>about the customer’s needs, problems, and decision-making process during pre-RFP/proposal marketing.</a:t>
            </a:r>
          </a:p>
        </p:txBody>
      </p:sp>
    </p:spTree>
    <p:extLst>
      <p:ext uri="{BB962C8B-B14F-4D97-AF65-F5344CB8AC3E}">
        <p14:creationId xmlns:p14="http://schemas.microsoft.com/office/powerpoint/2010/main" val="1139608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a:t>Critical Success Factors (continued)</a:t>
            </a:r>
            <a:endParaRPr lang="en-US"/>
          </a:p>
        </p:txBody>
      </p:sp>
      <p:sp>
        <p:nvSpPr>
          <p:cNvPr id="8" name="Content Placeholder 2"/>
          <p:cNvSpPr>
            <a:spLocks noGrp="1"/>
          </p:cNvSpPr>
          <p:nvPr>
            <p:ph idx="1"/>
          </p:nvPr>
        </p:nvSpPr>
        <p:spPr/>
        <p:txBody>
          <a:bodyPr/>
          <a:lstStyle/>
          <a:p>
            <a:pPr eaLnBrk="1" hangingPunct="1"/>
            <a:r>
              <a:rPr lang="en-US" altLang="en-US" sz="1800"/>
              <a:t>Becoming familiar with the customer’s needs, requirements, and expectations will help in preparing a more </a:t>
            </a:r>
            <a:r>
              <a:rPr lang="en-US" altLang="en-US" sz="1800" b="1"/>
              <a:t>clearly focused proposal</a:t>
            </a:r>
            <a:r>
              <a:rPr lang="en-US" altLang="en-US" sz="1800"/>
              <a:t>.</a:t>
            </a:r>
          </a:p>
          <a:p>
            <a:pPr eaLnBrk="1" hangingPunct="1"/>
            <a:r>
              <a:rPr lang="en-US" altLang="en-US" sz="1800" b="1"/>
              <a:t>Be realistic </a:t>
            </a:r>
            <a:r>
              <a:rPr lang="en-US" altLang="en-US" sz="1800"/>
              <a:t>about the ability to prepare a quality proposal and about the probability of winning the contract. It is not enough just to prepare a proposal; rather, the proposal must be of sufficient quality to have a chance of winning.</a:t>
            </a:r>
          </a:p>
          <a:p>
            <a:pPr eaLnBrk="1" hangingPunct="1"/>
            <a:r>
              <a:rPr lang="en-US" altLang="en-US" sz="1800"/>
              <a:t>A proposal is a </a:t>
            </a:r>
            <a:r>
              <a:rPr lang="en-US" altLang="en-US" sz="1800" b="1"/>
              <a:t>selling document</a:t>
            </a:r>
            <a:r>
              <a:rPr lang="en-US" altLang="en-US" sz="1800"/>
              <a:t>, not a technical report. It should be written in a simple, concise manner and should use terminology with which the customer is familiar.</a:t>
            </a:r>
          </a:p>
          <a:p>
            <a:pPr eaLnBrk="1" hangingPunct="1"/>
            <a:r>
              <a:rPr lang="en-US" altLang="en-US" sz="1800"/>
              <a:t>In a proposal, it is important to highlight the </a:t>
            </a:r>
            <a:r>
              <a:rPr lang="en-US" altLang="en-US" sz="1800" b="1"/>
              <a:t>unique factors </a:t>
            </a:r>
            <a:r>
              <a:rPr lang="en-US" altLang="en-US" sz="1800"/>
              <a:t>that differentiate it from competitors’ proposals.</a:t>
            </a:r>
          </a:p>
          <a:p>
            <a:pPr eaLnBrk="1" hangingPunct="1"/>
            <a:r>
              <a:rPr lang="en-US" altLang="en-US" sz="1800"/>
              <a:t>Proposals must be realistic. Proposals that promise too much or are overly optimistic may be unbelievable to customers, and may raise doubt about whether the contractor understands </a:t>
            </a:r>
            <a:r>
              <a:rPr lang="en-US" altLang="en-US" sz="1800" b="1"/>
              <a:t>what needs to be done or how to do it</a:t>
            </a:r>
            <a:r>
              <a:rPr lang="en-US" altLang="en-US" sz="1800"/>
              <a:t>.</a:t>
            </a:r>
          </a:p>
          <a:p>
            <a:pPr eaLnBrk="1" hangingPunct="1"/>
            <a:r>
              <a:rPr lang="en-US" altLang="en-US" sz="1800"/>
              <a:t>When bidding on a fixed-price project, the contractor must develop </a:t>
            </a:r>
            <a:r>
              <a:rPr lang="en-US" altLang="en-US" sz="1800" b="1"/>
              <a:t>accurate</a:t>
            </a:r>
            <a:r>
              <a:rPr lang="en-US" altLang="en-US" sz="1800"/>
              <a:t> and complete cost estimates and include sufficient reserve.</a:t>
            </a:r>
          </a:p>
        </p:txBody>
      </p:sp>
    </p:spTree>
    <p:extLst>
      <p:ext uri="{BB962C8B-B14F-4D97-AF65-F5344CB8AC3E}">
        <p14:creationId xmlns:p14="http://schemas.microsoft.com/office/powerpoint/2010/main" val="955059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a:t>Summary</a:t>
            </a:r>
            <a:endParaRPr lang="en-US"/>
          </a:p>
        </p:txBody>
      </p:sp>
      <p:sp>
        <p:nvSpPr>
          <p:cNvPr id="8" name="Content Placeholder 2"/>
          <p:cNvSpPr>
            <a:spLocks noGrp="1"/>
          </p:cNvSpPr>
          <p:nvPr>
            <p:ph idx="1"/>
          </p:nvPr>
        </p:nvSpPr>
        <p:spPr>
          <a:xfrm>
            <a:off x="457200" y="1600200"/>
            <a:ext cx="8458200" cy="4525963"/>
          </a:xfrm>
        </p:spPr>
        <p:txBody>
          <a:bodyPr/>
          <a:lstStyle/>
          <a:p>
            <a:pPr eaLnBrk="1" hangingPunct="1">
              <a:lnSpc>
                <a:spcPct val="80000"/>
              </a:lnSpc>
              <a:spcBef>
                <a:spcPts val="200"/>
              </a:spcBef>
            </a:pPr>
            <a:r>
              <a:rPr lang="en-US" altLang="en-US" sz="1800"/>
              <a:t>Interested contractors develop proposals in response to a customer’s RFP.</a:t>
            </a:r>
          </a:p>
          <a:p>
            <a:pPr eaLnBrk="1" hangingPunct="1">
              <a:lnSpc>
                <a:spcPct val="80000"/>
              </a:lnSpc>
              <a:spcBef>
                <a:spcPts val="200"/>
              </a:spcBef>
            </a:pPr>
            <a:r>
              <a:rPr lang="en-US" altLang="en-US" sz="1800"/>
              <a:t>Relationships establish the foundation for successful funding and contract opportunities. Relationship building requires being proactive and engaged.</a:t>
            </a:r>
          </a:p>
          <a:p>
            <a:pPr eaLnBrk="1" hangingPunct="1">
              <a:lnSpc>
                <a:spcPct val="80000"/>
              </a:lnSpc>
              <a:spcBef>
                <a:spcPts val="200"/>
              </a:spcBef>
            </a:pPr>
            <a:r>
              <a:rPr lang="en-US" altLang="en-US" sz="1800"/>
              <a:t>Contractors should develop relationships with potential customers long before customers prepare an RFP.</a:t>
            </a:r>
          </a:p>
          <a:p>
            <a:pPr eaLnBrk="1" hangingPunct="1">
              <a:lnSpc>
                <a:spcPct val="80000"/>
              </a:lnSpc>
              <a:spcBef>
                <a:spcPts val="200"/>
              </a:spcBef>
            </a:pPr>
            <a:r>
              <a:rPr lang="en-US" altLang="en-US" sz="1800"/>
              <a:t>Because the development and preparation of a proposal take time and money, contractors interested in submitting a proposal in response to an RFP must be realistic about the probability of being selected as the winning contractor.</a:t>
            </a:r>
          </a:p>
          <a:p>
            <a:pPr eaLnBrk="1" hangingPunct="1">
              <a:lnSpc>
                <a:spcPct val="80000"/>
              </a:lnSpc>
              <a:spcBef>
                <a:spcPts val="200"/>
              </a:spcBef>
            </a:pPr>
            <a:r>
              <a:rPr lang="en-US" altLang="en-US" sz="1800"/>
              <a:t>It is important to remember that the proposal process is competitive and that the proposal is a selling document that should be written in a simple, concise manner. In the proposal, the contractor must highlight the unique factors that differentiate it from competing contractors.</a:t>
            </a:r>
          </a:p>
          <a:p>
            <a:pPr eaLnBrk="1" hangingPunct="1">
              <a:lnSpc>
                <a:spcPct val="80000"/>
              </a:lnSpc>
              <a:spcBef>
                <a:spcPts val="200"/>
              </a:spcBef>
            </a:pPr>
            <a:r>
              <a:rPr lang="en-US" altLang="en-US" sz="1800"/>
              <a:t>Proposals are often organized into three sections: technical, management, and cost.</a:t>
            </a:r>
          </a:p>
          <a:p>
            <a:pPr eaLnBrk="1" hangingPunct="1">
              <a:lnSpc>
                <a:spcPct val="80000"/>
              </a:lnSpc>
              <a:spcBef>
                <a:spcPts val="200"/>
              </a:spcBef>
            </a:pPr>
            <a:r>
              <a:rPr lang="en-US" altLang="en-US" sz="1800"/>
              <a:t>Customers evaluate contractors’ proposals in many different ways. </a:t>
            </a:r>
          </a:p>
          <a:p>
            <a:pPr eaLnBrk="1" hangingPunct="1">
              <a:lnSpc>
                <a:spcPct val="80000"/>
              </a:lnSpc>
              <a:spcBef>
                <a:spcPts val="200"/>
              </a:spcBef>
            </a:pPr>
            <a:r>
              <a:rPr lang="en-US" altLang="en-US" sz="1800"/>
              <a:t>Once the customer has selected the winning contractor, the contractor is informed that it is the winner, subject to successful negotiation of a contract: fixed-price and cost reimbursement are the two types of contracts.</a:t>
            </a:r>
          </a:p>
          <a:p>
            <a:pPr eaLnBrk="1" hangingPunct="1">
              <a:lnSpc>
                <a:spcPct val="80000"/>
              </a:lnSpc>
              <a:spcBef>
                <a:spcPts val="200"/>
              </a:spcBef>
            </a:pPr>
            <a:r>
              <a:rPr lang="en-US" altLang="en-US" sz="1800"/>
              <a:t>Contractors measure the success of their proposal efforts by the number of times their proposals are selected by customers and/or by the total dollar value of their proposals that are selected.</a:t>
            </a:r>
          </a:p>
        </p:txBody>
      </p:sp>
    </p:spTree>
    <p:extLst>
      <p:ext uri="{BB962C8B-B14F-4D97-AF65-F5344CB8AC3E}">
        <p14:creationId xmlns:p14="http://schemas.microsoft.com/office/powerpoint/2010/main" val="8031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a:t>Project Procurement Management</a:t>
            </a:r>
            <a:endParaRPr lang="en-US"/>
          </a:p>
        </p:txBody>
      </p:sp>
      <p:sp>
        <p:nvSpPr>
          <p:cNvPr id="5" name="Text Placeholder 2"/>
          <p:cNvSpPr>
            <a:spLocks noGrp="1"/>
          </p:cNvSpPr>
          <p:nvPr>
            <p:ph type="body" idx="1"/>
          </p:nvPr>
        </p:nvSpPr>
        <p:spPr/>
        <p:txBody>
          <a:bodyPr/>
          <a:lstStyle/>
          <a:p>
            <a:pPr eaLnBrk="1" hangingPunct="1"/>
            <a:r>
              <a:rPr lang="en-US" altLang="en-US"/>
              <a:t>Project Management Knowledge Areas from </a:t>
            </a:r>
            <a:r>
              <a:rPr lang="en-US" altLang="en-US" i="1"/>
              <a:t>PMBOK® Guide</a:t>
            </a:r>
          </a:p>
        </p:txBody>
      </p:sp>
    </p:spTree>
    <p:extLst>
      <p:ext uri="{BB962C8B-B14F-4D97-AF65-F5344CB8AC3E}">
        <p14:creationId xmlns:p14="http://schemas.microsoft.com/office/powerpoint/2010/main" val="38125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Building Relationships </a:t>
            </a:r>
            <a:br>
              <a:rPr lang="en-US" altLang="en-US"/>
            </a:br>
            <a:r>
              <a:rPr lang="en-US" altLang="en-US"/>
              <a:t>with Customers and Partners</a:t>
            </a:r>
            <a:endParaRPr lang="en-US"/>
          </a:p>
        </p:txBody>
      </p:sp>
      <p:sp>
        <p:nvSpPr>
          <p:cNvPr id="3" name="Content Placeholder 2"/>
          <p:cNvSpPr>
            <a:spLocks noGrp="1"/>
          </p:cNvSpPr>
          <p:nvPr>
            <p:ph idx="1"/>
          </p:nvPr>
        </p:nvSpPr>
        <p:spPr/>
        <p:txBody>
          <a:bodyPr/>
          <a:lstStyle/>
          <a:p>
            <a:pPr eaLnBrk="1" hangingPunct="1"/>
            <a:r>
              <a:rPr lang="en-US" altLang="en-US" sz="2600"/>
              <a:t>Foundation for successful funding and opportunities</a:t>
            </a:r>
          </a:p>
          <a:p>
            <a:pPr eaLnBrk="1" hangingPunct="1"/>
            <a:r>
              <a:rPr lang="en-US" altLang="en-US" sz="2600"/>
              <a:t>Requires good listening and constant learning</a:t>
            </a:r>
            <a:endParaRPr lang="en-US" altLang="en-US" sz="2600">
              <a:ea typeface="Calibri"/>
              <a:cs typeface="Calibri"/>
            </a:endParaRPr>
          </a:p>
          <a:p>
            <a:pPr eaLnBrk="1" hangingPunct="1"/>
            <a:r>
              <a:rPr lang="en-US" altLang="en-US" sz="2600"/>
              <a:t>Frequent and regular contact; express appreciation for the client’s time</a:t>
            </a:r>
          </a:p>
          <a:p>
            <a:pPr eaLnBrk="1" hangingPunct="1"/>
            <a:r>
              <a:rPr lang="en-US" altLang="en-US" sz="2600"/>
              <a:t>Trust is key and ethics are imperative</a:t>
            </a:r>
            <a:endParaRPr lang="en-US" altLang="en-US" sz="2600">
              <a:ea typeface="Calibri"/>
              <a:cs typeface="Calibri"/>
            </a:endParaRPr>
          </a:p>
          <a:p>
            <a:pPr eaLnBrk="1" hangingPunct="1"/>
            <a:r>
              <a:rPr lang="en-US" altLang="en-US" sz="2600"/>
              <a:t>First impression is important</a:t>
            </a:r>
            <a:endParaRPr lang="en-US" altLang="en-US" sz="2600">
              <a:ea typeface="Calibri"/>
              <a:cs typeface="Calibri"/>
            </a:endParaRPr>
          </a:p>
          <a:p>
            <a:pPr eaLnBrk="1" hangingPunct="1"/>
            <a:r>
              <a:rPr lang="en-US" altLang="en-US" sz="2600"/>
              <a:t>Problem solving and credibility grows with good performance</a:t>
            </a:r>
            <a:endParaRPr lang="en-US" altLang="en-US" sz="2600">
              <a:ea typeface="Calibri"/>
              <a:cs typeface="Calibri"/>
            </a:endParaRPr>
          </a:p>
          <a:p>
            <a:pPr eaLnBrk="1" hangingPunct="1"/>
            <a:r>
              <a:rPr lang="en-US" altLang="en-US" sz="2600"/>
              <a:t>Partner with several key individuals in an organization</a:t>
            </a:r>
            <a:endParaRPr lang="en-US" altLang="en-US" sz="2600">
              <a:ea typeface="Calibri"/>
              <a:cs typeface="Calibri"/>
            </a:endParaRPr>
          </a:p>
        </p:txBody>
      </p:sp>
    </p:spTree>
    <p:extLst>
      <p:ext uri="{BB962C8B-B14F-4D97-AF65-F5344CB8AC3E}">
        <p14:creationId xmlns:p14="http://schemas.microsoft.com/office/powerpoint/2010/main" val="145974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Pre-RFP/Proposal Marketing</a:t>
            </a:r>
            <a:endParaRPr lang="en-US"/>
          </a:p>
        </p:txBody>
      </p:sp>
      <p:sp>
        <p:nvSpPr>
          <p:cNvPr id="3" name="Content Placeholder 2"/>
          <p:cNvSpPr>
            <a:spLocks noGrp="1"/>
          </p:cNvSpPr>
          <p:nvPr>
            <p:ph idx="1"/>
          </p:nvPr>
        </p:nvSpPr>
        <p:spPr/>
        <p:txBody>
          <a:bodyPr/>
          <a:lstStyle/>
          <a:p>
            <a:pPr eaLnBrk="1" hangingPunct="1"/>
            <a:r>
              <a:rPr lang="en-US" altLang="en-US" sz="2400"/>
              <a:t>Begin developing the relationship before RFP is prepared</a:t>
            </a:r>
          </a:p>
          <a:p>
            <a:pPr lvl="1" eaLnBrk="1" hangingPunct="1"/>
            <a:r>
              <a:rPr lang="en-US" altLang="en-US" sz="2000"/>
              <a:t>Can help client identify needs</a:t>
            </a:r>
          </a:p>
          <a:p>
            <a:pPr lvl="1" eaLnBrk="1" hangingPunct="1"/>
            <a:r>
              <a:rPr lang="en-US" altLang="en-US" sz="2000"/>
              <a:t>Better position to win the contract</a:t>
            </a:r>
          </a:p>
          <a:p>
            <a:pPr lvl="1" eaLnBrk="1" hangingPunct="1"/>
            <a:r>
              <a:rPr lang="en-US" altLang="en-US" sz="2000"/>
              <a:t>Develop a more clearly focused response to RFP</a:t>
            </a:r>
          </a:p>
          <a:p>
            <a:pPr eaLnBrk="1" hangingPunct="1"/>
            <a:r>
              <a:rPr lang="en-US" altLang="en-US" sz="2400"/>
              <a:t>Pre-RFP and pre-proposal efforts are business development</a:t>
            </a:r>
          </a:p>
          <a:p>
            <a:pPr lvl="1" eaLnBrk="1" hangingPunct="1"/>
            <a:r>
              <a:rPr lang="en-US" altLang="en-US" sz="2000"/>
              <a:t>No cost to the customer</a:t>
            </a:r>
          </a:p>
          <a:p>
            <a:pPr lvl="1" eaLnBrk="1" hangingPunct="1"/>
            <a:r>
              <a:rPr lang="en-US" altLang="en-US" sz="2000"/>
              <a:t>Help build the relationship</a:t>
            </a:r>
          </a:p>
          <a:p>
            <a:pPr eaLnBrk="1" hangingPunct="1"/>
            <a:r>
              <a:rPr lang="en-US" altLang="en-US" sz="2400"/>
              <a:t>Unsolicited proposals and uncompetitive contracts</a:t>
            </a:r>
          </a:p>
          <a:p>
            <a:pPr lvl="1" eaLnBrk="1" hangingPunct="1"/>
            <a:r>
              <a:rPr lang="en-US" altLang="en-US" sz="2000"/>
              <a:t>Result of identified needs and problem solving</a:t>
            </a:r>
          </a:p>
          <a:p>
            <a:pPr lvl="1" eaLnBrk="1" hangingPunct="1"/>
            <a:r>
              <a:rPr lang="en-US" altLang="en-US" sz="2000"/>
              <a:t>Eliminates preparation of an RFP and soliciting process</a:t>
            </a:r>
          </a:p>
        </p:txBody>
      </p:sp>
    </p:spTree>
    <p:extLst>
      <p:ext uri="{BB962C8B-B14F-4D97-AF65-F5344CB8AC3E}">
        <p14:creationId xmlns:p14="http://schemas.microsoft.com/office/powerpoint/2010/main" val="191137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Decision to Develop a Proposal</a:t>
            </a:r>
            <a:endParaRPr lang="en-US"/>
          </a:p>
        </p:txBody>
      </p:sp>
      <p:sp>
        <p:nvSpPr>
          <p:cNvPr id="3" name="Content Placeholder 2"/>
          <p:cNvSpPr>
            <a:spLocks noGrp="1"/>
          </p:cNvSpPr>
          <p:nvPr>
            <p:ph idx="1"/>
          </p:nvPr>
        </p:nvSpPr>
        <p:spPr/>
        <p:txBody>
          <a:bodyPr/>
          <a:lstStyle/>
          <a:p>
            <a:pPr eaLnBrk="1" hangingPunct="1"/>
            <a:r>
              <a:rPr lang="en-US" altLang="en-US"/>
              <a:t>Development is costly and time consuming</a:t>
            </a:r>
          </a:p>
          <a:p>
            <a:pPr eaLnBrk="1" hangingPunct="1"/>
            <a:r>
              <a:rPr lang="en-US" altLang="en-US"/>
              <a:t>Contractors must be realistic about their probability of winning a contract</a:t>
            </a:r>
          </a:p>
          <a:p>
            <a:pPr eaLnBrk="1" hangingPunct="1"/>
            <a:r>
              <a:rPr lang="en-US" altLang="en-US"/>
              <a:t>Evaluate bid/no-bid decision</a:t>
            </a:r>
          </a:p>
          <a:p>
            <a:pPr eaLnBrk="1" hangingPunct="1"/>
            <a:r>
              <a:rPr lang="en-US" altLang="en-US"/>
              <a:t>Many non-winning proposals hurt reputation</a:t>
            </a:r>
          </a:p>
          <a:p>
            <a:pPr eaLnBrk="1" hangingPunct="1"/>
            <a:r>
              <a:rPr lang="en-US" altLang="en-US"/>
              <a:t>May be hard to decide to no-bid an RFP</a:t>
            </a:r>
          </a:p>
        </p:txBody>
      </p:sp>
    </p:spTree>
    <p:extLst>
      <p:ext uri="{BB962C8B-B14F-4D97-AF65-F5344CB8AC3E}">
        <p14:creationId xmlns:p14="http://schemas.microsoft.com/office/powerpoint/2010/main" val="78830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Bid or No-Bid?</a:t>
            </a:r>
            <a:endParaRPr lang="en-US"/>
          </a:p>
        </p:txBody>
      </p:sp>
      <p:sp>
        <p:nvSpPr>
          <p:cNvPr id="3" name="Content Placeholder 2"/>
          <p:cNvSpPr>
            <a:spLocks noGrp="1"/>
          </p:cNvSpPr>
          <p:nvPr>
            <p:ph idx="1"/>
          </p:nvPr>
        </p:nvSpPr>
        <p:spPr/>
        <p:txBody>
          <a:bodyPr/>
          <a:lstStyle/>
          <a:p>
            <a:pPr eaLnBrk="1" hangingPunct="1"/>
            <a:r>
              <a:rPr lang="en-US" altLang="en-US"/>
              <a:t>Factors to consider</a:t>
            </a:r>
          </a:p>
          <a:p>
            <a:pPr lvl="1" eaLnBrk="1" hangingPunct="1"/>
            <a:r>
              <a:rPr lang="en-US" altLang="en-US"/>
              <a:t>Competition</a:t>
            </a:r>
          </a:p>
          <a:p>
            <a:pPr lvl="1" eaLnBrk="1" hangingPunct="1"/>
            <a:r>
              <a:rPr lang="en-US" altLang="en-US"/>
              <a:t>Risk</a:t>
            </a:r>
          </a:p>
          <a:p>
            <a:pPr lvl="1" eaLnBrk="1" hangingPunct="1"/>
            <a:r>
              <a:rPr lang="en-US" altLang="en-US"/>
              <a:t>Mission</a:t>
            </a:r>
          </a:p>
          <a:p>
            <a:pPr lvl="1" eaLnBrk="1" hangingPunct="1"/>
            <a:r>
              <a:rPr lang="en-US" altLang="en-US"/>
              <a:t>Extension of capabilities</a:t>
            </a:r>
          </a:p>
          <a:p>
            <a:pPr lvl="1" eaLnBrk="1" hangingPunct="1"/>
            <a:r>
              <a:rPr lang="en-US" altLang="en-US"/>
              <a:t>Reputation </a:t>
            </a:r>
          </a:p>
          <a:p>
            <a:pPr lvl="1" eaLnBrk="1" hangingPunct="1"/>
            <a:r>
              <a:rPr lang="en-US" altLang="en-US"/>
              <a:t>Customer funds</a:t>
            </a:r>
          </a:p>
          <a:p>
            <a:pPr lvl="1" eaLnBrk="1" hangingPunct="1"/>
            <a:r>
              <a:rPr lang="en-US" altLang="en-US"/>
              <a:t>Proposal resources</a:t>
            </a:r>
          </a:p>
          <a:p>
            <a:pPr lvl="1" eaLnBrk="1" hangingPunct="1"/>
            <a:r>
              <a:rPr lang="en-US" altLang="en-US"/>
              <a:t>Project resources</a:t>
            </a:r>
          </a:p>
        </p:txBody>
      </p:sp>
    </p:spTree>
    <p:extLst>
      <p:ext uri="{BB962C8B-B14F-4D97-AF65-F5344CB8AC3E}">
        <p14:creationId xmlns:p14="http://schemas.microsoft.com/office/powerpoint/2010/main" val="3499023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Creating a Winning Proposal</a:t>
            </a:r>
            <a:endParaRPr lang="en-US"/>
          </a:p>
        </p:txBody>
      </p:sp>
      <p:sp>
        <p:nvSpPr>
          <p:cNvPr id="4" name="Content Placeholder 2"/>
          <p:cNvSpPr>
            <a:spLocks noGrp="1"/>
          </p:cNvSpPr>
          <p:nvPr>
            <p:ph sz="half" idx="1"/>
          </p:nvPr>
        </p:nvSpPr>
        <p:spPr>
          <a:xfrm>
            <a:off x="457200" y="1600200"/>
            <a:ext cx="4419600" cy="4525963"/>
          </a:xfrm>
        </p:spPr>
        <p:txBody>
          <a:bodyPr/>
          <a:lstStyle/>
          <a:p>
            <a:pPr eaLnBrk="1" hangingPunct="1">
              <a:buFont typeface="Arial" charset="0"/>
              <a:buChar char="•"/>
            </a:pPr>
            <a:r>
              <a:rPr lang="en-US" altLang="en-US" sz="2400"/>
              <a:t>Selling document</a:t>
            </a:r>
          </a:p>
          <a:p>
            <a:pPr eaLnBrk="1" hangingPunct="1">
              <a:buFont typeface="Arial" charset="0"/>
              <a:buChar char="•"/>
            </a:pPr>
            <a:r>
              <a:rPr lang="en-US" altLang="en-US" sz="2400"/>
              <a:t>The best idea to solve the problem</a:t>
            </a:r>
          </a:p>
          <a:p>
            <a:pPr eaLnBrk="1" hangingPunct="1">
              <a:buFont typeface="Arial" charset="0"/>
              <a:buChar char="•"/>
            </a:pPr>
            <a:r>
              <a:rPr lang="en-US" altLang="en-US" sz="2400"/>
              <a:t>Highlight unique factors</a:t>
            </a:r>
          </a:p>
          <a:p>
            <a:pPr eaLnBrk="1" hangingPunct="1">
              <a:buFont typeface="Arial" charset="0"/>
              <a:buChar char="•"/>
            </a:pPr>
            <a:r>
              <a:rPr lang="en-US" altLang="en-US" sz="2400"/>
              <a:t>Emphasize benefits to the customer</a:t>
            </a:r>
          </a:p>
          <a:p>
            <a:pPr eaLnBrk="1" hangingPunct="1">
              <a:buFont typeface="Arial" charset="0"/>
              <a:buChar char="•"/>
            </a:pPr>
            <a:r>
              <a:rPr lang="en-US" altLang="en-US" sz="2400"/>
              <a:t>Be simple and concise</a:t>
            </a:r>
          </a:p>
          <a:p>
            <a:pPr eaLnBrk="1" hangingPunct="1">
              <a:buFont typeface="Arial" charset="0"/>
              <a:buChar char="•"/>
            </a:pPr>
            <a:r>
              <a:rPr lang="en-US" altLang="en-US" sz="2400"/>
              <a:t>Addresses requirements from RFP</a:t>
            </a:r>
          </a:p>
          <a:p>
            <a:pPr eaLnBrk="1" hangingPunct="1">
              <a:buFont typeface="Arial" charset="0"/>
              <a:buChar char="•"/>
            </a:pPr>
            <a:r>
              <a:rPr lang="en-US" altLang="en-US" sz="2400"/>
              <a:t>Be realistic </a:t>
            </a:r>
          </a:p>
        </p:txBody>
      </p:sp>
      <p:pic>
        <p:nvPicPr>
          <p:cNvPr id="1026" name="Picture 3" descr="A layout for a proposal.&#10;&#10;The layout shows heading “AJACKS Information Services Company” at the top with a photo of a historical monument below followed by the text “A proposal to ACE Manufacturing Inc.” The text in a vertical column on the left reads, “Supervisory Training Program proposal.”"/>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63084" y="1524000"/>
            <a:ext cx="3827816"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63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Proposal Preparation</a:t>
            </a:r>
            <a:endParaRPr lang="en-US"/>
          </a:p>
        </p:txBody>
      </p:sp>
      <p:sp>
        <p:nvSpPr>
          <p:cNvPr id="3" name="Content Placeholder 2"/>
          <p:cNvSpPr>
            <a:spLocks noGrp="1"/>
          </p:cNvSpPr>
          <p:nvPr>
            <p:ph idx="1"/>
          </p:nvPr>
        </p:nvSpPr>
        <p:spPr/>
        <p:txBody>
          <a:bodyPr/>
          <a:lstStyle/>
          <a:p>
            <a:pPr eaLnBrk="1" hangingPunct="1"/>
            <a:r>
              <a:rPr lang="en-US" altLang="en-US"/>
              <a:t>Proposal team</a:t>
            </a:r>
          </a:p>
          <a:p>
            <a:pPr lvl="1" eaLnBrk="1" hangingPunct="1"/>
            <a:r>
              <a:rPr lang="en-US" altLang="en-US"/>
              <a:t>Can be one person or many</a:t>
            </a:r>
          </a:p>
          <a:p>
            <a:pPr lvl="1" eaLnBrk="1" hangingPunct="1"/>
            <a:r>
              <a:rPr lang="en-US" altLang="en-US"/>
              <a:t>Various skills and expertise</a:t>
            </a:r>
          </a:p>
          <a:p>
            <a:pPr lvl="1" eaLnBrk="1" hangingPunct="1"/>
            <a:r>
              <a:rPr lang="en-US" altLang="en-US"/>
              <a:t>Proposal manager for large proposals</a:t>
            </a:r>
          </a:p>
          <a:p>
            <a:pPr eaLnBrk="1" hangingPunct="1"/>
            <a:r>
              <a:rPr lang="en-US" altLang="en-US"/>
              <a:t>Proposal development</a:t>
            </a:r>
          </a:p>
          <a:p>
            <a:pPr lvl="1" eaLnBrk="1" hangingPunct="1"/>
            <a:r>
              <a:rPr lang="en-US" altLang="en-US"/>
              <a:t>Time for writing, review, and management approval</a:t>
            </a:r>
          </a:p>
          <a:p>
            <a:pPr lvl="1" eaLnBrk="1" hangingPunct="1"/>
            <a:r>
              <a:rPr lang="en-US" altLang="en-US"/>
              <a:t>Length dependent upon the RFP requirements</a:t>
            </a:r>
          </a:p>
          <a:p>
            <a:pPr lvl="1" eaLnBrk="1" hangingPunct="1"/>
            <a:r>
              <a:rPr lang="en-US" altLang="en-US"/>
              <a:t>Cost of proposal development is part of normal business costs</a:t>
            </a:r>
          </a:p>
        </p:txBody>
      </p:sp>
    </p:spTree>
    <p:extLst>
      <p:ext uri="{BB962C8B-B14F-4D97-AF65-F5344CB8AC3E}">
        <p14:creationId xmlns:p14="http://schemas.microsoft.com/office/powerpoint/2010/main" val="2172534753"/>
      </p:ext>
    </p:extLst>
  </p:cSld>
  <p:clrMapOvr>
    <a:masterClrMapping/>
  </p:clrMapOvr>
</p:sld>
</file>

<file path=ppt/theme/theme1.xml><?xml version="1.0" encoding="utf-8"?>
<a:theme xmlns:a="http://schemas.openxmlformats.org/drawingml/2006/main" name="68347_P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A31BA118F8A142A7D3E547CF248573" ma:contentTypeVersion="6" ma:contentTypeDescription="Create a new document." ma:contentTypeScope="" ma:versionID="82236b2ef7bf14ca360078722ca52a7e">
  <xsd:schema xmlns:xsd="http://www.w3.org/2001/XMLSchema" xmlns:xs="http://www.w3.org/2001/XMLSchema" xmlns:p="http://schemas.microsoft.com/office/2006/metadata/properties" xmlns:ns2="a098d574-5fae-42c7-a488-899181fcb23a" xmlns:ns3="1f9aca00-3300-4ed4-9d0d-3035f4e80f16" targetNamespace="http://schemas.microsoft.com/office/2006/metadata/properties" ma:root="true" ma:fieldsID="452d3196cc951b8b31812ba886389eac" ns2:_="" ns3:_="">
    <xsd:import namespace="a098d574-5fae-42c7-a488-899181fcb23a"/>
    <xsd:import namespace="1f9aca00-3300-4ed4-9d0d-3035f4e80f1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8d574-5fae-42c7-a488-899181fcb2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9aca00-3300-4ed4-9d0d-3035f4e80f1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24FF04-E74C-41A8-8EC5-40A96DCD56E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090773F-FC05-4685-96D8-8CFAB032BD94}">
  <ds:schemaRefs>
    <ds:schemaRef ds:uri="http://schemas.microsoft.com/sharepoint/v3/contenttype/forms"/>
  </ds:schemaRefs>
</ds:datastoreItem>
</file>

<file path=customXml/itemProps3.xml><?xml version="1.0" encoding="utf-8"?>
<ds:datastoreItem xmlns:ds="http://schemas.openxmlformats.org/officeDocument/2006/customXml" ds:itemID="{3FE4FDFA-EF0C-46C2-89DA-99601968CC6C}"/>
</file>

<file path=docProps/app.xml><?xml version="1.0" encoding="utf-8"?>
<Properties xmlns="http://schemas.openxmlformats.org/officeDocument/2006/extended-properties" xmlns:vt="http://schemas.openxmlformats.org/officeDocument/2006/docPropsVTypes">
  <Template>68347_Pppt_template</Template>
  <Application>Microsoft Office PowerPoint</Application>
  <PresentationFormat>On-screen Show (4:3)</PresentationFormat>
  <Slides>23</Slides>
  <Notes>23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68347_Pppt_template</vt:lpstr>
      <vt:lpstr>CHAPTER 3</vt:lpstr>
      <vt:lpstr>Learning Outcomes</vt:lpstr>
      <vt:lpstr>Project Procurement Management</vt:lpstr>
      <vt:lpstr>Building Relationships  with Customers and Partners</vt:lpstr>
      <vt:lpstr>Pre-RFP/Proposal Marketing</vt:lpstr>
      <vt:lpstr>Decision to Develop a Proposal</vt:lpstr>
      <vt:lpstr>Bid or No-Bid?</vt:lpstr>
      <vt:lpstr>Creating a Winning Proposal</vt:lpstr>
      <vt:lpstr>Proposal Preparation</vt:lpstr>
      <vt:lpstr>Proposal Contents</vt:lpstr>
      <vt:lpstr>Technical Section</vt:lpstr>
      <vt:lpstr>Management Section</vt:lpstr>
      <vt:lpstr>Cost Section</vt:lpstr>
      <vt:lpstr>Pricing Considerations</vt:lpstr>
      <vt:lpstr>Simplified Project Proposal</vt:lpstr>
      <vt:lpstr>Proposal Submission and Follow-up</vt:lpstr>
      <vt:lpstr>Customer Evaluation of Proposals</vt:lpstr>
      <vt:lpstr>Contracts</vt:lpstr>
      <vt:lpstr>Contract Terms and Conditions</vt:lpstr>
      <vt:lpstr>Measuring Proposal Success</vt:lpstr>
      <vt:lpstr>Critical Success Factors </vt:lpstr>
      <vt:lpstr>Critical Success Factors (continued)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Rose</dc:creator>
  <cp:revision>1</cp:revision>
  <dcterms:created xsi:type="dcterms:W3CDTF">2010-12-13T04:11:14Z</dcterms:created>
  <dcterms:modified xsi:type="dcterms:W3CDTF">2024-02-29T06:48:27Z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0x010100E7A31BA118F8A142A7D3E547CF248573</vt:lpwstr>
  </property>
</Properties>
</file>